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9" r:id="rId35"/>
    <p:sldId id="301" r:id="rId36"/>
    <p:sldId id="302" r:id="rId37"/>
    <p:sldId id="304" r:id="rId38"/>
    <p:sldId id="305" r:id="rId39"/>
    <p:sldId id="306" r:id="rId40"/>
    <p:sldId id="307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396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9218" y="1515364"/>
            <a:ext cx="10973562" cy="3475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FF0000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454" y="106172"/>
            <a:ext cx="4091940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8170" y="2329942"/>
            <a:ext cx="8256270" cy="184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FF0000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jp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jpg"/><Relationship Id="rId7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law.moj.gov.tw/LawClass/LawSingle.aspx?Pcode=I0030025&amp;FLNO=10" TargetMode="External"/><Relationship Id="rId3" Type="http://schemas.openxmlformats.org/officeDocument/2006/relationships/hyperlink" Target="http://law.moj.gov.tw/LawClass/LawSingle.aspx?Pcode=C0000008&amp;FLNO=11-1" TargetMode="External"/><Relationship Id="rId7" Type="http://schemas.openxmlformats.org/officeDocument/2006/relationships/hyperlink" Target="http://law.moj.gov.tw/LawClass/LawSingle.aspx?Pcode=A0030210&amp;FLNO=9" TargetMode="External"/><Relationship Id="rId2" Type="http://schemas.openxmlformats.org/officeDocument/2006/relationships/hyperlink" Target="http://law.moj.gov.tw/LawClass/LawSingle.aspx?Pcode=C0000008&amp;FLNO=10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law.moj.gov.tw/LawClass/LawSingle.aspx?Pcode=C0010011&amp;FLNO=28" TargetMode="External"/><Relationship Id="rId5" Type="http://schemas.openxmlformats.org/officeDocument/2006/relationships/hyperlink" Target="http://law.moj.gov.tw/LawClass/LawSingle.aspx?Pcode=C0010011&amp;FLNO=42" TargetMode="External"/><Relationship Id="rId4" Type="http://schemas.openxmlformats.org/officeDocument/2006/relationships/hyperlink" Target="http://law.moj.gov.tw/LawClass/LawSingle.aspx?Pcode=C0000008&amp;FLNO=20" TargetMode="External"/><Relationship Id="rId9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jpg"/><Relationship Id="rId5" Type="http://schemas.openxmlformats.org/officeDocument/2006/relationships/image" Target="../media/image161.png"/><Relationship Id="rId10" Type="http://schemas.openxmlformats.org/officeDocument/2006/relationships/image" Target="../media/image166.jp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62.png"/><Relationship Id="rId12" Type="http://schemas.openxmlformats.org/officeDocument/2006/relationships/image" Target="../media/image173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2.jpg"/><Relationship Id="rId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78.png"/><Relationship Id="rId7" Type="http://schemas.openxmlformats.org/officeDocument/2006/relationships/image" Target="../media/image1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jp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4.jp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09.png"/><Relationship Id="rId39" Type="http://schemas.openxmlformats.org/officeDocument/2006/relationships/image" Target="../media/image222.png"/><Relationship Id="rId21" Type="http://schemas.openxmlformats.org/officeDocument/2006/relationships/image" Target="../media/image204.png"/><Relationship Id="rId34" Type="http://schemas.openxmlformats.org/officeDocument/2006/relationships/image" Target="../media/image217.jp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29" Type="http://schemas.openxmlformats.org/officeDocument/2006/relationships/image" Target="../media/image212.png"/><Relationship Id="rId41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32" Type="http://schemas.openxmlformats.org/officeDocument/2006/relationships/image" Target="../media/image215.png"/><Relationship Id="rId37" Type="http://schemas.openxmlformats.org/officeDocument/2006/relationships/image" Target="../media/image220.jpg"/><Relationship Id="rId40" Type="http://schemas.openxmlformats.org/officeDocument/2006/relationships/image" Target="../media/image223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28" Type="http://schemas.openxmlformats.org/officeDocument/2006/relationships/image" Target="../media/image211.png"/><Relationship Id="rId36" Type="http://schemas.openxmlformats.org/officeDocument/2006/relationships/image" Target="../media/image219.jp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31" Type="http://schemas.openxmlformats.org/officeDocument/2006/relationships/image" Target="../media/image214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Relationship Id="rId27" Type="http://schemas.openxmlformats.org/officeDocument/2006/relationships/image" Target="../media/image210.png"/><Relationship Id="rId30" Type="http://schemas.openxmlformats.org/officeDocument/2006/relationships/image" Target="../media/image213.png"/><Relationship Id="rId35" Type="http://schemas.openxmlformats.org/officeDocument/2006/relationships/image" Target="../media/image218.jpg"/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33" Type="http://schemas.openxmlformats.org/officeDocument/2006/relationships/image" Target="../media/image216.jpg"/><Relationship Id="rId38" Type="http://schemas.openxmlformats.org/officeDocument/2006/relationships/image" Target="../media/image2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hyperlink" Target="http://www.appledaily.com.tw/local/20220323/ZQRNFFWIHRDNDEG7KIGXLXTVN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/>
          <p:cNvSpPr txBox="1"/>
          <p:nvPr/>
        </p:nvSpPr>
        <p:spPr>
          <a:xfrm>
            <a:off x="694113" y="457200"/>
            <a:ext cx="884088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反毒跟你有關係：</a:t>
            </a:r>
            <a:endParaRPr lang="en-US" altLang="zh-TW" sz="6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瞭解毒品危害的現況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提升拒毒敏感度：</a:t>
            </a:r>
            <a:endParaRPr lang="en-US" altLang="zh-TW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遠離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毒害的人、事與環境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遇到了該怎麼辦：</a:t>
            </a:r>
            <a:endParaRPr lang="en-US" altLang="zh-TW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如何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自救與幫助他人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93208" y="0"/>
            <a:ext cx="7098792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007102" cy="6857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5423"/>
            <a:ext cx="6281928" cy="6132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4214622" cy="1065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68496" y="0"/>
            <a:ext cx="1673352" cy="1065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5003" y="0"/>
            <a:ext cx="1322070" cy="1065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0229" y="0"/>
            <a:ext cx="1673352" cy="1065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66738" y="0"/>
            <a:ext cx="4213859" cy="10652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23754" y="0"/>
            <a:ext cx="1594866" cy="10652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61776" y="0"/>
            <a:ext cx="1030224" cy="10652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11454" y="80010"/>
            <a:ext cx="112858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網購冰淇淋買到毒品</a:t>
            </a:r>
            <a:r>
              <a:rPr spc="-5" dirty="0"/>
              <a:t>---</a:t>
            </a:r>
            <a:r>
              <a:rPr dirty="0"/>
              <a:t>「哈根達斯」迷你</a:t>
            </a:r>
            <a:r>
              <a:rPr spc="-5" dirty="0"/>
              <a:t>杯</a:t>
            </a:r>
            <a:r>
              <a:rPr spc="-10" dirty="0"/>
              <a:t>500</a:t>
            </a:r>
            <a:r>
              <a:rPr dirty="0"/>
              <a:t>元</a:t>
            </a:r>
          </a:p>
        </p:txBody>
      </p:sp>
      <p:sp>
        <p:nvSpPr>
          <p:cNvPr id="12" name="object 12"/>
          <p:cNvSpPr/>
          <p:nvPr/>
        </p:nvSpPr>
        <p:spPr>
          <a:xfrm>
            <a:off x="6281928" y="725423"/>
            <a:ext cx="5910072" cy="61325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6755130" cy="1008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1454" y="22097"/>
            <a:ext cx="61245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長期注射造成潰爛、恐截肢</a:t>
            </a:r>
            <a:endParaRPr sz="40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0788" y="765048"/>
            <a:ext cx="9877806" cy="5579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30373" y="3554729"/>
            <a:ext cx="3195066" cy="80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096261"/>
            <a:ext cx="4386834" cy="1990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870" y="2334259"/>
            <a:ext cx="36906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10" dirty="0">
                <a:solidFill>
                  <a:srgbClr val="FF0000"/>
                </a:solidFill>
                <a:latin typeface="微軟正黑體"/>
                <a:cs typeface="微軟正黑體"/>
              </a:rPr>
              <a:t>行水路！</a:t>
            </a:r>
            <a:endParaRPr sz="7200">
              <a:latin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3706367" cy="104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0241" y="0"/>
            <a:ext cx="878611" cy="1042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81984" y="0"/>
            <a:ext cx="4213860" cy="1042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9000" y="0"/>
            <a:ext cx="1165098" cy="1042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454" y="56896"/>
            <a:ext cx="73628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提升敏感度度</a:t>
            </a:r>
            <a:r>
              <a:rPr spc="-5" dirty="0"/>
              <a:t>-</a:t>
            </a:r>
            <a:r>
              <a:rPr dirty="0"/>
              <a:t>毒品的藏匿與</a:t>
            </a:r>
            <a:r>
              <a:rPr spc="-5" dirty="0"/>
              <a:t>查</a:t>
            </a:r>
            <a:r>
              <a:rPr dirty="0"/>
              <a:t>察</a:t>
            </a:r>
          </a:p>
        </p:txBody>
      </p:sp>
      <p:sp>
        <p:nvSpPr>
          <p:cNvPr id="7" name="object 7"/>
          <p:cNvSpPr/>
          <p:nvPr/>
        </p:nvSpPr>
        <p:spPr>
          <a:xfrm>
            <a:off x="1372361" y="712431"/>
            <a:ext cx="9476994" cy="938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6672" y="554736"/>
            <a:ext cx="9127236" cy="1458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0274" y="751331"/>
            <a:ext cx="9370695" cy="831850"/>
          </a:xfrm>
          <a:custGeom>
            <a:avLst/>
            <a:gdLst/>
            <a:ahLst/>
            <a:cxnLst/>
            <a:rect l="l" t="t" r="r" b="b"/>
            <a:pathLst>
              <a:path w="9370695" h="831850">
                <a:moveTo>
                  <a:pt x="0" y="831341"/>
                </a:moveTo>
                <a:lnTo>
                  <a:pt x="9370314" y="831341"/>
                </a:lnTo>
                <a:lnTo>
                  <a:pt x="9370314" y="0"/>
                </a:lnTo>
                <a:lnTo>
                  <a:pt x="0" y="0"/>
                </a:lnTo>
                <a:lnTo>
                  <a:pt x="0" y="831341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3822" y="592836"/>
            <a:ext cx="6271259" cy="1333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10221" y="608076"/>
            <a:ext cx="1092707" cy="1333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18069" y="592836"/>
            <a:ext cx="3223260" cy="1333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86533" y="748791"/>
            <a:ext cx="82594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0000FF"/>
                </a:solidFill>
                <a:latin typeface="標楷體"/>
                <a:cs typeface="標楷體"/>
              </a:rPr>
              <a:t>正常香菸、大麻菸、</a:t>
            </a:r>
            <a:r>
              <a:rPr sz="4800" b="0" dirty="0">
                <a:solidFill>
                  <a:srgbClr val="0000FF"/>
                </a:solidFill>
                <a:latin typeface="Calibri Light"/>
                <a:cs typeface="Calibri Light"/>
              </a:rPr>
              <a:t>K</a:t>
            </a:r>
            <a:r>
              <a:rPr sz="4800" dirty="0">
                <a:solidFill>
                  <a:srgbClr val="0000FF"/>
                </a:solidFill>
                <a:latin typeface="標楷體"/>
                <a:cs typeface="標楷體"/>
              </a:rPr>
              <a:t>菸的區別</a:t>
            </a:r>
            <a:endParaRPr sz="4800">
              <a:latin typeface="標楷體"/>
              <a:cs typeface="標楷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31036" y="1502663"/>
            <a:ext cx="9369552" cy="49202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11882" y="5575300"/>
            <a:ext cx="18542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微軟正黑體"/>
                <a:cs typeface="微軟正黑體"/>
              </a:rPr>
              <a:t>教學示意圖， </a:t>
            </a:r>
            <a:r>
              <a:rPr sz="2400" b="1" dirty="0">
                <a:solidFill>
                  <a:srgbClr val="FF0000"/>
                </a:solidFill>
                <a:latin typeface="微軟正黑體"/>
                <a:cs typeface="微軟正黑體"/>
              </a:rPr>
              <a:t>原產品無毒。</a:t>
            </a:r>
            <a:endParaRPr sz="2400"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74292" y="2166289"/>
            <a:ext cx="3213138" cy="39865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740663"/>
            <a:ext cx="9544050" cy="5589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9803130" cy="1042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1454" y="56896"/>
            <a:ext cx="917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讓名人、影視歌星無法抗拒的高級毒</a:t>
            </a:r>
            <a:r>
              <a:rPr spc="-20" dirty="0"/>
              <a:t>菸</a:t>
            </a:r>
            <a:r>
              <a:rPr dirty="0"/>
              <a:t>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9995"/>
            <a:ext cx="12192000" cy="5652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4214622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7847" y="0"/>
            <a:ext cx="4722876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83880" y="0"/>
            <a:ext cx="1189494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833183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某一所高中學校</a:t>
            </a:r>
            <a:r>
              <a:rPr spc="-80" dirty="0"/>
              <a:t> </a:t>
            </a:r>
            <a:r>
              <a:rPr dirty="0"/>
              <a:t>失物招領的電子菸!!!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3438" y="129539"/>
            <a:ext cx="994409" cy="853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2358" y="6163564"/>
            <a:ext cx="1085723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>
                <a:solidFill>
                  <a:srgbClr val="FF0000"/>
                </a:solidFill>
              </a:rPr>
              <a:t>平價替版</a:t>
            </a:r>
            <a:r>
              <a:rPr dirty="0" err="1">
                <a:solidFill>
                  <a:srgbClr val="FF0000"/>
                </a:solidFill>
              </a:rPr>
              <a:t>海洛因</a:t>
            </a:r>
            <a:r>
              <a:rPr dirty="0" err="1" smtClean="0">
                <a:solidFill>
                  <a:srgbClr val="FF0000"/>
                </a:solidFill>
              </a:rPr>
              <a:t>、替代大</a:t>
            </a:r>
            <a:r>
              <a:rPr spc="-20" dirty="0" err="1" smtClean="0">
                <a:solidFill>
                  <a:srgbClr val="FF0000"/>
                </a:solidFill>
              </a:rPr>
              <a:t>麻</a:t>
            </a:r>
            <a:r>
              <a:rPr spc="-5" dirty="0">
                <a:solidFill>
                  <a:srgbClr val="FF0000"/>
                </a:solidFill>
              </a:rPr>
              <a:t>---「喪屍煙彈」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8077" y="0"/>
            <a:ext cx="3198114" cy="1018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9347" y="0"/>
            <a:ext cx="2181605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4109" y="0"/>
            <a:ext cx="4213097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9067" y="33274"/>
            <a:ext cx="76498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「喪屍煙彈」新興毒品中的新霸主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2158" y="1003807"/>
            <a:ext cx="11398250" cy="490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965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FF0000"/>
                </a:solidFill>
                <a:latin typeface="微軟正黑體"/>
                <a:cs typeface="微軟正黑體"/>
              </a:rPr>
              <a:t>使用狀況氾濫：</a:t>
            </a:r>
            <a:r>
              <a:rPr sz="3200" spc="-5" dirty="0">
                <a:latin typeface="微軟正黑體"/>
                <a:cs typeface="微軟正黑體"/>
              </a:rPr>
              <a:t>光是衛福部食藥署濫用藥</a:t>
            </a:r>
            <a:r>
              <a:rPr sz="3200" dirty="0">
                <a:latin typeface="微軟正黑體"/>
                <a:cs typeface="微軟正黑體"/>
              </a:rPr>
              <a:t>物</a:t>
            </a:r>
            <a:r>
              <a:rPr sz="3200" spc="-5" dirty="0">
                <a:latin typeface="微軟正黑體"/>
                <a:cs typeface="微軟正黑體"/>
              </a:rPr>
              <a:t>檢驗通報系</a:t>
            </a:r>
            <a:r>
              <a:rPr sz="3200" dirty="0">
                <a:latin typeface="微軟正黑體"/>
                <a:cs typeface="微軟正黑體"/>
              </a:rPr>
              <a:t>統</a:t>
            </a:r>
            <a:r>
              <a:rPr sz="3200" spc="-5" dirty="0">
                <a:latin typeface="微軟正黑體"/>
                <a:cs typeface="微軟正黑體"/>
              </a:rPr>
              <a:t>之非 尿液檢體，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2024年1月至10月檢出2,905件，比起去年的22件，  數量增加132倍。</a:t>
            </a:r>
            <a:r>
              <a:rPr sz="3200" spc="-5" dirty="0">
                <a:latin typeface="微軟正黑體"/>
                <a:cs typeface="微軟正黑體"/>
              </a:rPr>
              <a:t>依托咪酯施用者吸食後無法自我控制，半</a:t>
            </a:r>
            <a:r>
              <a:rPr sz="3200" dirty="0">
                <a:latin typeface="微軟正黑體"/>
                <a:cs typeface="微軟正黑體"/>
              </a:rPr>
              <a:t>年</a:t>
            </a:r>
            <a:r>
              <a:rPr sz="3200" spc="-5" dirty="0">
                <a:latin typeface="微軟正黑體"/>
                <a:cs typeface="微軟正黑體"/>
              </a:rPr>
              <a:t>來 造成多起車禍意外，讓無辜員警及民眾喪</a:t>
            </a:r>
            <a:r>
              <a:rPr sz="3200" dirty="0">
                <a:latin typeface="微軟正黑體"/>
                <a:cs typeface="微軟正黑體"/>
              </a:rPr>
              <a:t>命</a:t>
            </a:r>
            <a:r>
              <a:rPr sz="3200" spc="-5" dirty="0">
                <a:latin typeface="微軟正黑體"/>
                <a:cs typeface="微軟正黑體"/>
              </a:rPr>
              <a:t>，引起各界</a:t>
            </a:r>
            <a:r>
              <a:rPr sz="3200" dirty="0">
                <a:latin typeface="微軟正黑體"/>
                <a:cs typeface="微軟正黑體"/>
              </a:rPr>
              <a:t>公</a:t>
            </a:r>
            <a:r>
              <a:rPr sz="3200" spc="5" dirty="0">
                <a:latin typeface="微軟正黑體"/>
                <a:cs typeface="微軟正黑體"/>
              </a:rPr>
              <a:t>憤</a:t>
            </a:r>
            <a:r>
              <a:rPr sz="3200" spc="-5" dirty="0"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050">
              <a:latin typeface="微軟正黑體"/>
              <a:cs typeface="微軟正黑體"/>
            </a:endParaRPr>
          </a:p>
          <a:p>
            <a:pPr marL="12700" marR="5080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微軟正黑體"/>
                <a:cs typeface="微軟正黑體"/>
              </a:rPr>
              <a:t>依托咪酯（Etomidate）：</a:t>
            </a:r>
            <a:r>
              <a:rPr sz="3200" dirty="0">
                <a:latin typeface="微軟正黑體"/>
                <a:cs typeface="微軟正黑體"/>
              </a:rPr>
              <a:t>是</a:t>
            </a:r>
            <a:r>
              <a:rPr sz="3200" spc="-5" dirty="0">
                <a:latin typeface="微軟正黑體"/>
                <a:cs typeface="微軟正黑體"/>
              </a:rPr>
              <a:t>一種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醫</a:t>
            </a:r>
            <a:r>
              <a:rPr sz="3200" dirty="0">
                <a:solidFill>
                  <a:srgbClr val="0000FF"/>
                </a:solidFill>
                <a:latin typeface="微軟正黑體"/>
                <a:cs typeface="微軟正黑體"/>
              </a:rPr>
              <a:t>療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使</a:t>
            </a:r>
            <a:r>
              <a:rPr sz="3200" dirty="0">
                <a:solidFill>
                  <a:srgbClr val="0000FF"/>
                </a:solidFill>
                <a:latin typeface="微軟正黑體"/>
                <a:cs typeface="微軟正黑體"/>
              </a:rPr>
              <a:t>用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的麻</a:t>
            </a:r>
            <a:r>
              <a:rPr sz="3200" dirty="0">
                <a:solidFill>
                  <a:srgbClr val="0000FF"/>
                </a:solidFill>
                <a:latin typeface="微軟正黑體"/>
                <a:cs typeface="微軟正黑體"/>
              </a:rPr>
              <a:t>醉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劑藥物</a:t>
            </a:r>
            <a:r>
              <a:rPr sz="3200" spc="-5" dirty="0">
                <a:latin typeface="微軟正黑體"/>
                <a:cs typeface="微軟正黑體"/>
              </a:rPr>
              <a:t>，最 早是中國、香港地區流行將依托咪酯加入</a:t>
            </a:r>
            <a:r>
              <a:rPr sz="3200" dirty="0">
                <a:latin typeface="微軟正黑體"/>
                <a:cs typeface="微軟正黑體"/>
              </a:rPr>
              <a:t>煙</a:t>
            </a:r>
            <a:r>
              <a:rPr sz="3200" spc="-5" dirty="0">
                <a:latin typeface="微軟正黑體"/>
                <a:cs typeface="微軟正黑體"/>
              </a:rPr>
              <a:t>油中，以電</a:t>
            </a:r>
            <a:r>
              <a:rPr sz="3200" dirty="0">
                <a:latin typeface="微軟正黑體"/>
                <a:cs typeface="微軟正黑體"/>
              </a:rPr>
              <a:t>子</a:t>
            </a:r>
            <a:r>
              <a:rPr sz="3200" spc="-5" dirty="0">
                <a:latin typeface="微軟正黑體"/>
                <a:cs typeface="微軟正黑體"/>
              </a:rPr>
              <a:t>煙方 式施用。因為是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中樞神經鎮定劑</a:t>
            </a:r>
            <a:r>
              <a:rPr sz="3200" spc="-5" dirty="0">
                <a:latin typeface="微軟正黑體"/>
                <a:cs typeface="微軟正黑體"/>
              </a:rPr>
              <a:t>，吸食很快達到酥麻放鬆快感， 依托咪酯效果會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讓人無法思考、昏迷、意</a:t>
            </a:r>
            <a:r>
              <a:rPr sz="3200" dirty="0">
                <a:solidFill>
                  <a:srgbClr val="0000FF"/>
                </a:solidFill>
                <a:latin typeface="微軟正黑體"/>
                <a:cs typeface="微軟正黑體"/>
              </a:rPr>
              <a:t>識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不清、無法</a:t>
            </a:r>
            <a:r>
              <a:rPr sz="3200" dirty="0">
                <a:solidFill>
                  <a:srgbClr val="0000FF"/>
                </a:solidFill>
                <a:latin typeface="微軟正黑體"/>
                <a:cs typeface="微軟正黑體"/>
              </a:rPr>
              <a:t>控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制身 體、身體顫抖宛如殭屍，才被稱作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「</a:t>
            </a:r>
            <a:r>
              <a:rPr sz="3200" b="1" dirty="0">
                <a:solidFill>
                  <a:srgbClr val="0000FF"/>
                </a:solidFill>
                <a:latin typeface="微軟正黑體"/>
                <a:cs typeface="微軟正黑體"/>
              </a:rPr>
              <a:t>喪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屍</a:t>
            </a:r>
            <a:r>
              <a:rPr sz="3200" b="1" dirty="0">
                <a:solidFill>
                  <a:srgbClr val="0000FF"/>
                </a:solidFill>
                <a:latin typeface="微軟正黑體"/>
                <a:cs typeface="微軟正黑體"/>
              </a:rPr>
              <a:t>煙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彈」</a:t>
            </a:r>
            <a:r>
              <a:rPr sz="3200" spc="-5" dirty="0"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78762"/>
            <a:ext cx="12191999" cy="6079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10077" y="0"/>
            <a:ext cx="6755130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1322" y="33274"/>
            <a:ext cx="61245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依托咪酯類列管毒品時序表</a:t>
            </a:r>
          </a:p>
        </p:txBody>
      </p:sp>
      <p:sp>
        <p:nvSpPr>
          <p:cNvPr id="6" name="object 6"/>
          <p:cNvSpPr/>
          <p:nvPr/>
        </p:nvSpPr>
        <p:spPr>
          <a:xfrm>
            <a:off x="3886200" y="1905000"/>
            <a:ext cx="7037070" cy="920750"/>
          </a:xfrm>
          <a:custGeom>
            <a:avLst/>
            <a:gdLst/>
            <a:ahLst/>
            <a:cxnLst/>
            <a:rect l="l" t="t" r="r" b="b"/>
            <a:pathLst>
              <a:path w="7037070" h="920750">
                <a:moveTo>
                  <a:pt x="0" y="460247"/>
                </a:moveTo>
                <a:lnTo>
                  <a:pt x="13259" y="420021"/>
                </a:lnTo>
                <a:lnTo>
                  <a:pt x="40186" y="390475"/>
                </a:lnTo>
                <a:lnTo>
                  <a:pt x="81154" y="361532"/>
                </a:lnTo>
                <a:lnTo>
                  <a:pt x="116038" y="342601"/>
                </a:lnTo>
                <a:lnTo>
                  <a:pt x="156818" y="323983"/>
                </a:lnTo>
                <a:lnTo>
                  <a:pt x="203359" y="305696"/>
                </a:lnTo>
                <a:lnTo>
                  <a:pt x="255522" y="287757"/>
                </a:lnTo>
                <a:lnTo>
                  <a:pt x="313170" y="270186"/>
                </a:lnTo>
                <a:lnTo>
                  <a:pt x="376165" y="252998"/>
                </a:lnTo>
                <a:lnTo>
                  <a:pt x="444370" y="236214"/>
                </a:lnTo>
                <a:lnTo>
                  <a:pt x="517649" y="219851"/>
                </a:lnTo>
                <a:lnTo>
                  <a:pt x="556147" y="211832"/>
                </a:lnTo>
                <a:lnTo>
                  <a:pt x="595863" y="203926"/>
                </a:lnTo>
                <a:lnTo>
                  <a:pt x="636777" y="196133"/>
                </a:lnTo>
                <a:lnTo>
                  <a:pt x="678874" y="188457"/>
                </a:lnTo>
                <a:lnTo>
                  <a:pt x="722137" y="180900"/>
                </a:lnTo>
                <a:lnTo>
                  <a:pt x="766547" y="173464"/>
                </a:lnTo>
                <a:lnTo>
                  <a:pt x="812088" y="166151"/>
                </a:lnTo>
                <a:lnTo>
                  <a:pt x="858743" y="158963"/>
                </a:lnTo>
                <a:lnTo>
                  <a:pt x="906494" y="151903"/>
                </a:lnTo>
                <a:lnTo>
                  <a:pt x="955325" y="144973"/>
                </a:lnTo>
                <a:lnTo>
                  <a:pt x="1005218" y="138175"/>
                </a:lnTo>
                <a:lnTo>
                  <a:pt x="1056155" y="131511"/>
                </a:lnTo>
                <a:lnTo>
                  <a:pt x="1108121" y="124984"/>
                </a:lnTo>
                <a:lnTo>
                  <a:pt x="1161097" y="118596"/>
                </a:lnTo>
                <a:lnTo>
                  <a:pt x="1215067" y="112349"/>
                </a:lnTo>
                <a:lnTo>
                  <a:pt x="1270012" y="106246"/>
                </a:lnTo>
                <a:lnTo>
                  <a:pt x="1325917" y="100288"/>
                </a:lnTo>
                <a:lnTo>
                  <a:pt x="1382764" y="94478"/>
                </a:lnTo>
                <a:lnTo>
                  <a:pt x="1440536" y="88818"/>
                </a:lnTo>
                <a:lnTo>
                  <a:pt x="1499215" y="83311"/>
                </a:lnTo>
                <a:lnTo>
                  <a:pt x="1558785" y="77958"/>
                </a:lnTo>
                <a:lnTo>
                  <a:pt x="1619228" y="72762"/>
                </a:lnTo>
                <a:lnTo>
                  <a:pt x="1680527" y="67726"/>
                </a:lnTo>
                <a:lnTo>
                  <a:pt x="1742665" y="62850"/>
                </a:lnTo>
                <a:lnTo>
                  <a:pt x="1805625" y="58139"/>
                </a:lnTo>
                <a:lnTo>
                  <a:pt x="1869389" y="53593"/>
                </a:lnTo>
                <a:lnTo>
                  <a:pt x="1933941" y="49215"/>
                </a:lnTo>
                <a:lnTo>
                  <a:pt x="1999263" y="45008"/>
                </a:lnTo>
                <a:lnTo>
                  <a:pt x="2065338" y="40974"/>
                </a:lnTo>
                <a:lnTo>
                  <a:pt x="2132149" y="37114"/>
                </a:lnTo>
                <a:lnTo>
                  <a:pt x="2199678" y="33431"/>
                </a:lnTo>
                <a:lnTo>
                  <a:pt x="2267910" y="29928"/>
                </a:lnTo>
                <a:lnTo>
                  <a:pt x="2336825" y="26607"/>
                </a:lnTo>
                <a:lnTo>
                  <a:pt x="2406408" y="23469"/>
                </a:lnTo>
                <a:lnTo>
                  <a:pt x="2476640" y="20518"/>
                </a:lnTo>
                <a:lnTo>
                  <a:pt x="2547506" y="17754"/>
                </a:lnTo>
                <a:lnTo>
                  <a:pt x="2618987" y="15182"/>
                </a:lnTo>
                <a:lnTo>
                  <a:pt x="2691067" y="12802"/>
                </a:lnTo>
                <a:lnTo>
                  <a:pt x="2763728" y="10618"/>
                </a:lnTo>
                <a:lnTo>
                  <a:pt x="2836953" y="8631"/>
                </a:lnTo>
                <a:lnTo>
                  <a:pt x="2910725" y="6843"/>
                </a:lnTo>
                <a:lnTo>
                  <a:pt x="2985028" y="5258"/>
                </a:lnTo>
                <a:lnTo>
                  <a:pt x="3059842" y="3876"/>
                </a:lnTo>
                <a:lnTo>
                  <a:pt x="3135152" y="2701"/>
                </a:lnTo>
                <a:lnTo>
                  <a:pt x="3210941" y="1734"/>
                </a:lnTo>
                <a:lnTo>
                  <a:pt x="3287191" y="979"/>
                </a:lnTo>
                <a:lnTo>
                  <a:pt x="3363884" y="436"/>
                </a:lnTo>
                <a:lnTo>
                  <a:pt x="3441005" y="109"/>
                </a:lnTo>
                <a:lnTo>
                  <a:pt x="3518535" y="0"/>
                </a:lnTo>
                <a:lnTo>
                  <a:pt x="3596064" y="109"/>
                </a:lnTo>
                <a:lnTo>
                  <a:pt x="3673185" y="436"/>
                </a:lnTo>
                <a:lnTo>
                  <a:pt x="3749878" y="979"/>
                </a:lnTo>
                <a:lnTo>
                  <a:pt x="3826128" y="1734"/>
                </a:lnTo>
                <a:lnTo>
                  <a:pt x="3901917" y="2701"/>
                </a:lnTo>
                <a:lnTo>
                  <a:pt x="3977227" y="3876"/>
                </a:lnTo>
                <a:lnTo>
                  <a:pt x="4052041" y="5258"/>
                </a:lnTo>
                <a:lnTo>
                  <a:pt x="4126344" y="6843"/>
                </a:lnTo>
                <a:lnTo>
                  <a:pt x="4200116" y="8631"/>
                </a:lnTo>
                <a:lnTo>
                  <a:pt x="4273341" y="10618"/>
                </a:lnTo>
                <a:lnTo>
                  <a:pt x="4346002" y="12802"/>
                </a:lnTo>
                <a:lnTo>
                  <a:pt x="4418082" y="15182"/>
                </a:lnTo>
                <a:lnTo>
                  <a:pt x="4489563" y="17754"/>
                </a:lnTo>
                <a:lnTo>
                  <a:pt x="4560429" y="20518"/>
                </a:lnTo>
                <a:lnTo>
                  <a:pt x="4630661" y="23469"/>
                </a:lnTo>
                <a:lnTo>
                  <a:pt x="4700244" y="26607"/>
                </a:lnTo>
                <a:lnTo>
                  <a:pt x="4769159" y="29928"/>
                </a:lnTo>
                <a:lnTo>
                  <a:pt x="4837391" y="33431"/>
                </a:lnTo>
                <a:lnTo>
                  <a:pt x="4904920" y="37114"/>
                </a:lnTo>
                <a:lnTo>
                  <a:pt x="4971731" y="40974"/>
                </a:lnTo>
                <a:lnTo>
                  <a:pt x="5037806" y="45008"/>
                </a:lnTo>
                <a:lnTo>
                  <a:pt x="5103128" y="49215"/>
                </a:lnTo>
                <a:lnTo>
                  <a:pt x="5167680" y="53593"/>
                </a:lnTo>
                <a:lnTo>
                  <a:pt x="5231444" y="58139"/>
                </a:lnTo>
                <a:lnTo>
                  <a:pt x="5294404" y="62850"/>
                </a:lnTo>
                <a:lnTo>
                  <a:pt x="5356542" y="67726"/>
                </a:lnTo>
                <a:lnTo>
                  <a:pt x="5417841" y="72762"/>
                </a:lnTo>
                <a:lnTo>
                  <a:pt x="5478284" y="77958"/>
                </a:lnTo>
                <a:lnTo>
                  <a:pt x="5537854" y="83311"/>
                </a:lnTo>
                <a:lnTo>
                  <a:pt x="5596533" y="88818"/>
                </a:lnTo>
                <a:lnTo>
                  <a:pt x="5654305" y="94478"/>
                </a:lnTo>
                <a:lnTo>
                  <a:pt x="5711152" y="100288"/>
                </a:lnTo>
                <a:lnTo>
                  <a:pt x="5767057" y="106246"/>
                </a:lnTo>
                <a:lnTo>
                  <a:pt x="5822002" y="112349"/>
                </a:lnTo>
                <a:lnTo>
                  <a:pt x="5875972" y="118596"/>
                </a:lnTo>
                <a:lnTo>
                  <a:pt x="5928948" y="124984"/>
                </a:lnTo>
                <a:lnTo>
                  <a:pt x="5980914" y="131511"/>
                </a:lnTo>
                <a:lnTo>
                  <a:pt x="6031851" y="138175"/>
                </a:lnTo>
                <a:lnTo>
                  <a:pt x="6081744" y="144973"/>
                </a:lnTo>
                <a:lnTo>
                  <a:pt x="6130575" y="151903"/>
                </a:lnTo>
                <a:lnTo>
                  <a:pt x="6178326" y="158963"/>
                </a:lnTo>
                <a:lnTo>
                  <a:pt x="6224981" y="166151"/>
                </a:lnTo>
                <a:lnTo>
                  <a:pt x="6270522" y="173464"/>
                </a:lnTo>
                <a:lnTo>
                  <a:pt x="6314932" y="180900"/>
                </a:lnTo>
                <a:lnTo>
                  <a:pt x="6358195" y="188457"/>
                </a:lnTo>
                <a:lnTo>
                  <a:pt x="6400292" y="196133"/>
                </a:lnTo>
                <a:lnTo>
                  <a:pt x="6441206" y="203926"/>
                </a:lnTo>
                <a:lnTo>
                  <a:pt x="6480922" y="211832"/>
                </a:lnTo>
                <a:lnTo>
                  <a:pt x="6519420" y="219851"/>
                </a:lnTo>
                <a:lnTo>
                  <a:pt x="6556685" y="227979"/>
                </a:lnTo>
                <a:lnTo>
                  <a:pt x="6627444" y="244555"/>
                </a:lnTo>
                <a:lnTo>
                  <a:pt x="6693062" y="261543"/>
                </a:lnTo>
                <a:lnTo>
                  <a:pt x="6753400" y="278924"/>
                </a:lnTo>
                <a:lnTo>
                  <a:pt x="6808323" y="296682"/>
                </a:lnTo>
                <a:lnTo>
                  <a:pt x="6857692" y="314797"/>
                </a:lnTo>
                <a:lnTo>
                  <a:pt x="6901369" y="333252"/>
                </a:lnTo>
                <a:lnTo>
                  <a:pt x="6939219" y="352028"/>
                </a:lnTo>
                <a:lnTo>
                  <a:pt x="6984764" y="380757"/>
                </a:lnTo>
                <a:lnTo>
                  <a:pt x="7016423" y="410109"/>
                </a:lnTo>
                <a:lnTo>
                  <a:pt x="7036232" y="450108"/>
                </a:lnTo>
                <a:lnTo>
                  <a:pt x="7037070" y="460247"/>
                </a:lnTo>
                <a:lnTo>
                  <a:pt x="7036232" y="470387"/>
                </a:lnTo>
                <a:lnTo>
                  <a:pt x="7016423" y="510386"/>
                </a:lnTo>
                <a:lnTo>
                  <a:pt x="6984764" y="539738"/>
                </a:lnTo>
                <a:lnTo>
                  <a:pt x="6939219" y="568467"/>
                </a:lnTo>
                <a:lnTo>
                  <a:pt x="6901369" y="587243"/>
                </a:lnTo>
                <a:lnTo>
                  <a:pt x="6857692" y="605698"/>
                </a:lnTo>
                <a:lnTo>
                  <a:pt x="6808323" y="623813"/>
                </a:lnTo>
                <a:lnTo>
                  <a:pt x="6753400" y="641571"/>
                </a:lnTo>
                <a:lnTo>
                  <a:pt x="6693062" y="658952"/>
                </a:lnTo>
                <a:lnTo>
                  <a:pt x="6627444" y="675940"/>
                </a:lnTo>
                <a:lnTo>
                  <a:pt x="6556685" y="692516"/>
                </a:lnTo>
                <a:lnTo>
                  <a:pt x="6519420" y="700644"/>
                </a:lnTo>
                <a:lnTo>
                  <a:pt x="6480922" y="708663"/>
                </a:lnTo>
                <a:lnTo>
                  <a:pt x="6441206" y="716569"/>
                </a:lnTo>
                <a:lnTo>
                  <a:pt x="6400292" y="724362"/>
                </a:lnTo>
                <a:lnTo>
                  <a:pt x="6358195" y="732038"/>
                </a:lnTo>
                <a:lnTo>
                  <a:pt x="6314932" y="739595"/>
                </a:lnTo>
                <a:lnTo>
                  <a:pt x="6270522" y="747031"/>
                </a:lnTo>
                <a:lnTo>
                  <a:pt x="6224981" y="754344"/>
                </a:lnTo>
                <a:lnTo>
                  <a:pt x="6178326" y="761532"/>
                </a:lnTo>
                <a:lnTo>
                  <a:pt x="6130575" y="768592"/>
                </a:lnTo>
                <a:lnTo>
                  <a:pt x="6081744" y="775522"/>
                </a:lnTo>
                <a:lnTo>
                  <a:pt x="6031851" y="782320"/>
                </a:lnTo>
                <a:lnTo>
                  <a:pt x="5980914" y="788984"/>
                </a:lnTo>
                <a:lnTo>
                  <a:pt x="5928948" y="795511"/>
                </a:lnTo>
                <a:lnTo>
                  <a:pt x="5875972" y="801899"/>
                </a:lnTo>
                <a:lnTo>
                  <a:pt x="5822002" y="808146"/>
                </a:lnTo>
                <a:lnTo>
                  <a:pt x="5767057" y="814249"/>
                </a:lnTo>
                <a:lnTo>
                  <a:pt x="5711152" y="820207"/>
                </a:lnTo>
                <a:lnTo>
                  <a:pt x="5654305" y="826017"/>
                </a:lnTo>
                <a:lnTo>
                  <a:pt x="5596533" y="831677"/>
                </a:lnTo>
                <a:lnTo>
                  <a:pt x="5537854" y="837184"/>
                </a:lnTo>
                <a:lnTo>
                  <a:pt x="5478284" y="842537"/>
                </a:lnTo>
                <a:lnTo>
                  <a:pt x="5417841" y="847733"/>
                </a:lnTo>
                <a:lnTo>
                  <a:pt x="5356542" y="852769"/>
                </a:lnTo>
                <a:lnTo>
                  <a:pt x="5294404" y="857645"/>
                </a:lnTo>
                <a:lnTo>
                  <a:pt x="5231444" y="862356"/>
                </a:lnTo>
                <a:lnTo>
                  <a:pt x="5167680" y="866902"/>
                </a:lnTo>
                <a:lnTo>
                  <a:pt x="5103128" y="871280"/>
                </a:lnTo>
                <a:lnTo>
                  <a:pt x="5037806" y="875487"/>
                </a:lnTo>
                <a:lnTo>
                  <a:pt x="4971731" y="879521"/>
                </a:lnTo>
                <a:lnTo>
                  <a:pt x="4904920" y="883381"/>
                </a:lnTo>
                <a:lnTo>
                  <a:pt x="4837391" y="887064"/>
                </a:lnTo>
                <a:lnTo>
                  <a:pt x="4769159" y="890567"/>
                </a:lnTo>
                <a:lnTo>
                  <a:pt x="4700244" y="893888"/>
                </a:lnTo>
                <a:lnTo>
                  <a:pt x="4630661" y="897026"/>
                </a:lnTo>
                <a:lnTo>
                  <a:pt x="4560429" y="899977"/>
                </a:lnTo>
                <a:lnTo>
                  <a:pt x="4489563" y="902741"/>
                </a:lnTo>
                <a:lnTo>
                  <a:pt x="4418082" y="905313"/>
                </a:lnTo>
                <a:lnTo>
                  <a:pt x="4346002" y="907693"/>
                </a:lnTo>
                <a:lnTo>
                  <a:pt x="4273341" y="909877"/>
                </a:lnTo>
                <a:lnTo>
                  <a:pt x="4200116" y="911864"/>
                </a:lnTo>
                <a:lnTo>
                  <a:pt x="4126344" y="913652"/>
                </a:lnTo>
                <a:lnTo>
                  <a:pt x="4052041" y="915237"/>
                </a:lnTo>
                <a:lnTo>
                  <a:pt x="3977227" y="916619"/>
                </a:lnTo>
                <a:lnTo>
                  <a:pt x="3901917" y="917794"/>
                </a:lnTo>
                <a:lnTo>
                  <a:pt x="3826128" y="918761"/>
                </a:lnTo>
                <a:lnTo>
                  <a:pt x="3749878" y="919516"/>
                </a:lnTo>
                <a:lnTo>
                  <a:pt x="3673185" y="920059"/>
                </a:lnTo>
                <a:lnTo>
                  <a:pt x="3596064" y="920386"/>
                </a:lnTo>
                <a:lnTo>
                  <a:pt x="3518535" y="920495"/>
                </a:lnTo>
                <a:lnTo>
                  <a:pt x="3441005" y="920386"/>
                </a:lnTo>
                <a:lnTo>
                  <a:pt x="3363884" y="920059"/>
                </a:lnTo>
                <a:lnTo>
                  <a:pt x="3287191" y="919516"/>
                </a:lnTo>
                <a:lnTo>
                  <a:pt x="3210941" y="918761"/>
                </a:lnTo>
                <a:lnTo>
                  <a:pt x="3135152" y="917794"/>
                </a:lnTo>
                <a:lnTo>
                  <a:pt x="3059842" y="916619"/>
                </a:lnTo>
                <a:lnTo>
                  <a:pt x="2985028" y="915237"/>
                </a:lnTo>
                <a:lnTo>
                  <a:pt x="2910725" y="913652"/>
                </a:lnTo>
                <a:lnTo>
                  <a:pt x="2836953" y="911864"/>
                </a:lnTo>
                <a:lnTo>
                  <a:pt x="2763728" y="909877"/>
                </a:lnTo>
                <a:lnTo>
                  <a:pt x="2691067" y="907693"/>
                </a:lnTo>
                <a:lnTo>
                  <a:pt x="2618987" y="905313"/>
                </a:lnTo>
                <a:lnTo>
                  <a:pt x="2547506" y="902741"/>
                </a:lnTo>
                <a:lnTo>
                  <a:pt x="2476640" y="899977"/>
                </a:lnTo>
                <a:lnTo>
                  <a:pt x="2406408" y="897026"/>
                </a:lnTo>
                <a:lnTo>
                  <a:pt x="2336825" y="893888"/>
                </a:lnTo>
                <a:lnTo>
                  <a:pt x="2267910" y="890567"/>
                </a:lnTo>
                <a:lnTo>
                  <a:pt x="2199678" y="887064"/>
                </a:lnTo>
                <a:lnTo>
                  <a:pt x="2132149" y="883381"/>
                </a:lnTo>
                <a:lnTo>
                  <a:pt x="2065338" y="879521"/>
                </a:lnTo>
                <a:lnTo>
                  <a:pt x="1999263" y="875487"/>
                </a:lnTo>
                <a:lnTo>
                  <a:pt x="1933941" y="871280"/>
                </a:lnTo>
                <a:lnTo>
                  <a:pt x="1869389" y="866902"/>
                </a:lnTo>
                <a:lnTo>
                  <a:pt x="1805625" y="862356"/>
                </a:lnTo>
                <a:lnTo>
                  <a:pt x="1742665" y="857645"/>
                </a:lnTo>
                <a:lnTo>
                  <a:pt x="1680527" y="852769"/>
                </a:lnTo>
                <a:lnTo>
                  <a:pt x="1619228" y="847733"/>
                </a:lnTo>
                <a:lnTo>
                  <a:pt x="1558785" y="842537"/>
                </a:lnTo>
                <a:lnTo>
                  <a:pt x="1499215" y="837184"/>
                </a:lnTo>
                <a:lnTo>
                  <a:pt x="1440536" y="831677"/>
                </a:lnTo>
                <a:lnTo>
                  <a:pt x="1382764" y="826017"/>
                </a:lnTo>
                <a:lnTo>
                  <a:pt x="1325917" y="820207"/>
                </a:lnTo>
                <a:lnTo>
                  <a:pt x="1270012" y="814249"/>
                </a:lnTo>
                <a:lnTo>
                  <a:pt x="1215067" y="808146"/>
                </a:lnTo>
                <a:lnTo>
                  <a:pt x="1161097" y="801899"/>
                </a:lnTo>
                <a:lnTo>
                  <a:pt x="1108121" y="795511"/>
                </a:lnTo>
                <a:lnTo>
                  <a:pt x="1056155" y="788984"/>
                </a:lnTo>
                <a:lnTo>
                  <a:pt x="1005218" y="782320"/>
                </a:lnTo>
                <a:lnTo>
                  <a:pt x="955325" y="775522"/>
                </a:lnTo>
                <a:lnTo>
                  <a:pt x="906494" y="768592"/>
                </a:lnTo>
                <a:lnTo>
                  <a:pt x="858743" y="761532"/>
                </a:lnTo>
                <a:lnTo>
                  <a:pt x="812088" y="754344"/>
                </a:lnTo>
                <a:lnTo>
                  <a:pt x="766547" y="747031"/>
                </a:lnTo>
                <a:lnTo>
                  <a:pt x="722137" y="739595"/>
                </a:lnTo>
                <a:lnTo>
                  <a:pt x="678874" y="732038"/>
                </a:lnTo>
                <a:lnTo>
                  <a:pt x="636777" y="724362"/>
                </a:lnTo>
                <a:lnTo>
                  <a:pt x="595863" y="716569"/>
                </a:lnTo>
                <a:lnTo>
                  <a:pt x="556147" y="708663"/>
                </a:lnTo>
                <a:lnTo>
                  <a:pt x="517649" y="700644"/>
                </a:lnTo>
                <a:lnTo>
                  <a:pt x="480384" y="692516"/>
                </a:lnTo>
                <a:lnTo>
                  <a:pt x="409625" y="675940"/>
                </a:lnTo>
                <a:lnTo>
                  <a:pt x="344007" y="658952"/>
                </a:lnTo>
                <a:lnTo>
                  <a:pt x="283669" y="641571"/>
                </a:lnTo>
                <a:lnTo>
                  <a:pt x="228746" y="623813"/>
                </a:lnTo>
                <a:lnTo>
                  <a:pt x="179377" y="605698"/>
                </a:lnTo>
                <a:lnTo>
                  <a:pt x="135700" y="587243"/>
                </a:lnTo>
                <a:lnTo>
                  <a:pt x="97850" y="568467"/>
                </a:lnTo>
                <a:lnTo>
                  <a:pt x="52305" y="539738"/>
                </a:lnTo>
                <a:lnTo>
                  <a:pt x="20646" y="510386"/>
                </a:lnTo>
                <a:lnTo>
                  <a:pt x="837" y="470387"/>
                </a:lnTo>
                <a:lnTo>
                  <a:pt x="0" y="460247"/>
                </a:lnTo>
                <a:close/>
              </a:path>
            </a:pathLst>
          </a:custGeom>
          <a:ln w="891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6200" y="2667000"/>
            <a:ext cx="7037070" cy="920750"/>
          </a:xfrm>
          <a:custGeom>
            <a:avLst/>
            <a:gdLst/>
            <a:ahLst/>
            <a:cxnLst/>
            <a:rect l="l" t="t" r="r" b="b"/>
            <a:pathLst>
              <a:path w="7037070" h="920750">
                <a:moveTo>
                  <a:pt x="0" y="460247"/>
                </a:moveTo>
                <a:lnTo>
                  <a:pt x="13259" y="420021"/>
                </a:lnTo>
                <a:lnTo>
                  <a:pt x="40186" y="390475"/>
                </a:lnTo>
                <a:lnTo>
                  <a:pt x="81154" y="361532"/>
                </a:lnTo>
                <a:lnTo>
                  <a:pt x="116038" y="342601"/>
                </a:lnTo>
                <a:lnTo>
                  <a:pt x="156818" y="323983"/>
                </a:lnTo>
                <a:lnTo>
                  <a:pt x="203359" y="305696"/>
                </a:lnTo>
                <a:lnTo>
                  <a:pt x="255522" y="287757"/>
                </a:lnTo>
                <a:lnTo>
                  <a:pt x="313170" y="270186"/>
                </a:lnTo>
                <a:lnTo>
                  <a:pt x="376165" y="252998"/>
                </a:lnTo>
                <a:lnTo>
                  <a:pt x="444370" y="236214"/>
                </a:lnTo>
                <a:lnTo>
                  <a:pt x="517649" y="219851"/>
                </a:lnTo>
                <a:lnTo>
                  <a:pt x="556147" y="211832"/>
                </a:lnTo>
                <a:lnTo>
                  <a:pt x="595863" y="203926"/>
                </a:lnTo>
                <a:lnTo>
                  <a:pt x="636777" y="196133"/>
                </a:lnTo>
                <a:lnTo>
                  <a:pt x="678874" y="188457"/>
                </a:lnTo>
                <a:lnTo>
                  <a:pt x="722137" y="180900"/>
                </a:lnTo>
                <a:lnTo>
                  <a:pt x="766547" y="173464"/>
                </a:lnTo>
                <a:lnTo>
                  <a:pt x="812088" y="166151"/>
                </a:lnTo>
                <a:lnTo>
                  <a:pt x="858743" y="158963"/>
                </a:lnTo>
                <a:lnTo>
                  <a:pt x="906494" y="151903"/>
                </a:lnTo>
                <a:lnTo>
                  <a:pt x="955325" y="144973"/>
                </a:lnTo>
                <a:lnTo>
                  <a:pt x="1005218" y="138175"/>
                </a:lnTo>
                <a:lnTo>
                  <a:pt x="1056155" y="131511"/>
                </a:lnTo>
                <a:lnTo>
                  <a:pt x="1108121" y="124984"/>
                </a:lnTo>
                <a:lnTo>
                  <a:pt x="1161097" y="118596"/>
                </a:lnTo>
                <a:lnTo>
                  <a:pt x="1215067" y="112349"/>
                </a:lnTo>
                <a:lnTo>
                  <a:pt x="1270012" y="106246"/>
                </a:lnTo>
                <a:lnTo>
                  <a:pt x="1325917" y="100288"/>
                </a:lnTo>
                <a:lnTo>
                  <a:pt x="1382764" y="94478"/>
                </a:lnTo>
                <a:lnTo>
                  <a:pt x="1440536" y="88818"/>
                </a:lnTo>
                <a:lnTo>
                  <a:pt x="1499215" y="83311"/>
                </a:lnTo>
                <a:lnTo>
                  <a:pt x="1558785" y="77958"/>
                </a:lnTo>
                <a:lnTo>
                  <a:pt x="1619228" y="72762"/>
                </a:lnTo>
                <a:lnTo>
                  <a:pt x="1680527" y="67726"/>
                </a:lnTo>
                <a:lnTo>
                  <a:pt x="1742665" y="62850"/>
                </a:lnTo>
                <a:lnTo>
                  <a:pt x="1805625" y="58139"/>
                </a:lnTo>
                <a:lnTo>
                  <a:pt x="1869389" y="53593"/>
                </a:lnTo>
                <a:lnTo>
                  <a:pt x="1933941" y="49215"/>
                </a:lnTo>
                <a:lnTo>
                  <a:pt x="1999263" y="45008"/>
                </a:lnTo>
                <a:lnTo>
                  <a:pt x="2065338" y="40974"/>
                </a:lnTo>
                <a:lnTo>
                  <a:pt x="2132149" y="37114"/>
                </a:lnTo>
                <a:lnTo>
                  <a:pt x="2199678" y="33431"/>
                </a:lnTo>
                <a:lnTo>
                  <a:pt x="2267910" y="29928"/>
                </a:lnTo>
                <a:lnTo>
                  <a:pt x="2336825" y="26607"/>
                </a:lnTo>
                <a:lnTo>
                  <a:pt x="2406408" y="23469"/>
                </a:lnTo>
                <a:lnTo>
                  <a:pt x="2476640" y="20518"/>
                </a:lnTo>
                <a:lnTo>
                  <a:pt x="2547506" y="17754"/>
                </a:lnTo>
                <a:lnTo>
                  <a:pt x="2618987" y="15182"/>
                </a:lnTo>
                <a:lnTo>
                  <a:pt x="2691067" y="12802"/>
                </a:lnTo>
                <a:lnTo>
                  <a:pt x="2763728" y="10618"/>
                </a:lnTo>
                <a:lnTo>
                  <a:pt x="2836953" y="8631"/>
                </a:lnTo>
                <a:lnTo>
                  <a:pt x="2910725" y="6843"/>
                </a:lnTo>
                <a:lnTo>
                  <a:pt x="2985028" y="5258"/>
                </a:lnTo>
                <a:lnTo>
                  <a:pt x="3059842" y="3876"/>
                </a:lnTo>
                <a:lnTo>
                  <a:pt x="3135152" y="2701"/>
                </a:lnTo>
                <a:lnTo>
                  <a:pt x="3210941" y="1734"/>
                </a:lnTo>
                <a:lnTo>
                  <a:pt x="3287191" y="979"/>
                </a:lnTo>
                <a:lnTo>
                  <a:pt x="3363884" y="436"/>
                </a:lnTo>
                <a:lnTo>
                  <a:pt x="3441005" y="109"/>
                </a:lnTo>
                <a:lnTo>
                  <a:pt x="3518535" y="0"/>
                </a:lnTo>
                <a:lnTo>
                  <a:pt x="3596064" y="109"/>
                </a:lnTo>
                <a:lnTo>
                  <a:pt x="3673185" y="436"/>
                </a:lnTo>
                <a:lnTo>
                  <a:pt x="3749878" y="979"/>
                </a:lnTo>
                <a:lnTo>
                  <a:pt x="3826128" y="1734"/>
                </a:lnTo>
                <a:lnTo>
                  <a:pt x="3901917" y="2701"/>
                </a:lnTo>
                <a:lnTo>
                  <a:pt x="3977227" y="3876"/>
                </a:lnTo>
                <a:lnTo>
                  <a:pt x="4052041" y="5258"/>
                </a:lnTo>
                <a:lnTo>
                  <a:pt x="4126344" y="6843"/>
                </a:lnTo>
                <a:lnTo>
                  <a:pt x="4200116" y="8631"/>
                </a:lnTo>
                <a:lnTo>
                  <a:pt x="4273341" y="10618"/>
                </a:lnTo>
                <a:lnTo>
                  <a:pt x="4346002" y="12802"/>
                </a:lnTo>
                <a:lnTo>
                  <a:pt x="4418082" y="15182"/>
                </a:lnTo>
                <a:lnTo>
                  <a:pt x="4489563" y="17754"/>
                </a:lnTo>
                <a:lnTo>
                  <a:pt x="4560429" y="20518"/>
                </a:lnTo>
                <a:lnTo>
                  <a:pt x="4630661" y="23469"/>
                </a:lnTo>
                <a:lnTo>
                  <a:pt x="4700244" y="26607"/>
                </a:lnTo>
                <a:lnTo>
                  <a:pt x="4769159" y="29928"/>
                </a:lnTo>
                <a:lnTo>
                  <a:pt x="4837391" y="33431"/>
                </a:lnTo>
                <a:lnTo>
                  <a:pt x="4904920" y="37114"/>
                </a:lnTo>
                <a:lnTo>
                  <a:pt x="4971731" y="40974"/>
                </a:lnTo>
                <a:lnTo>
                  <a:pt x="5037806" y="45008"/>
                </a:lnTo>
                <a:lnTo>
                  <a:pt x="5103128" y="49215"/>
                </a:lnTo>
                <a:lnTo>
                  <a:pt x="5167680" y="53593"/>
                </a:lnTo>
                <a:lnTo>
                  <a:pt x="5231444" y="58139"/>
                </a:lnTo>
                <a:lnTo>
                  <a:pt x="5294404" y="62850"/>
                </a:lnTo>
                <a:lnTo>
                  <a:pt x="5356542" y="67726"/>
                </a:lnTo>
                <a:lnTo>
                  <a:pt x="5417841" y="72762"/>
                </a:lnTo>
                <a:lnTo>
                  <a:pt x="5478284" y="77958"/>
                </a:lnTo>
                <a:lnTo>
                  <a:pt x="5537854" y="83311"/>
                </a:lnTo>
                <a:lnTo>
                  <a:pt x="5596533" y="88818"/>
                </a:lnTo>
                <a:lnTo>
                  <a:pt x="5654305" y="94478"/>
                </a:lnTo>
                <a:lnTo>
                  <a:pt x="5711152" y="100288"/>
                </a:lnTo>
                <a:lnTo>
                  <a:pt x="5767057" y="106246"/>
                </a:lnTo>
                <a:lnTo>
                  <a:pt x="5822002" y="112349"/>
                </a:lnTo>
                <a:lnTo>
                  <a:pt x="5875972" y="118596"/>
                </a:lnTo>
                <a:lnTo>
                  <a:pt x="5928948" y="124984"/>
                </a:lnTo>
                <a:lnTo>
                  <a:pt x="5980914" y="131511"/>
                </a:lnTo>
                <a:lnTo>
                  <a:pt x="6031851" y="138175"/>
                </a:lnTo>
                <a:lnTo>
                  <a:pt x="6081744" y="144973"/>
                </a:lnTo>
                <a:lnTo>
                  <a:pt x="6130575" y="151903"/>
                </a:lnTo>
                <a:lnTo>
                  <a:pt x="6178326" y="158963"/>
                </a:lnTo>
                <a:lnTo>
                  <a:pt x="6224981" y="166151"/>
                </a:lnTo>
                <a:lnTo>
                  <a:pt x="6270522" y="173464"/>
                </a:lnTo>
                <a:lnTo>
                  <a:pt x="6314932" y="180900"/>
                </a:lnTo>
                <a:lnTo>
                  <a:pt x="6358195" y="188457"/>
                </a:lnTo>
                <a:lnTo>
                  <a:pt x="6400292" y="196133"/>
                </a:lnTo>
                <a:lnTo>
                  <a:pt x="6441206" y="203926"/>
                </a:lnTo>
                <a:lnTo>
                  <a:pt x="6480922" y="211832"/>
                </a:lnTo>
                <a:lnTo>
                  <a:pt x="6519420" y="219851"/>
                </a:lnTo>
                <a:lnTo>
                  <a:pt x="6556685" y="227979"/>
                </a:lnTo>
                <a:lnTo>
                  <a:pt x="6627444" y="244555"/>
                </a:lnTo>
                <a:lnTo>
                  <a:pt x="6693062" y="261543"/>
                </a:lnTo>
                <a:lnTo>
                  <a:pt x="6753400" y="278924"/>
                </a:lnTo>
                <a:lnTo>
                  <a:pt x="6808323" y="296682"/>
                </a:lnTo>
                <a:lnTo>
                  <a:pt x="6857692" y="314797"/>
                </a:lnTo>
                <a:lnTo>
                  <a:pt x="6901369" y="333252"/>
                </a:lnTo>
                <a:lnTo>
                  <a:pt x="6939219" y="352028"/>
                </a:lnTo>
                <a:lnTo>
                  <a:pt x="6984764" y="380757"/>
                </a:lnTo>
                <a:lnTo>
                  <a:pt x="7016423" y="410109"/>
                </a:lnTo>
                <a:lnTo>
                  <a:pt x="7036232" y="450108"/>
                </a:lnTo>
                <a:lnTo>
                  <a:pt x="7037070" y="460247"/>
                </a:lnTo>
                <a:lnTo>
                  <a:pt x="7036232" y="470387"/>
                </a:lnTo>
                <a:lnTo>
                  <a:pt x="7016423" y="510386"/>
                </a:lnTo>
                <a:lnTo>
                  <a:pt x="6984764" y="539738"/>
                </a:lnTo>
                <a:lnTo>
                  <a:pt x="6939219" y="568467"/>
                </a:lnTo>
                <a:lnTo>
                  <a:pt x="6901369" y="587243"/>
                </a:lnTo>
                <a:lnTo>
                  <a:pt x="6857692" y="605698"/>
                </a:lnTo>
                <a:lnTo>
                  <a:pt x="6808323" y="623813"/>
                </a:lnTo>
                <a:lnTo>
                  <a:pt x="6753400" y="641571"/>
                </a:lnTo>
                <a:lnTo>
                  <a:pt x="6693062" y="658952"/>
                </a:lnTo>
                <a:lnTo>
                  <a:pt x="6627444" y="675940"/>
                </a:lnTo>
                <a:lnTo>
                  <a:pt x="6556685" y="692516"/>
                </a:lnTo>
                <a:lnTo>
                  <a:pt x="6519420" y="700644"/>
                </a:lnTo>
                <a:lnTo>
                  <a:pt x="6480922" y="708663"/>
                </a:lnTo>
                <a:lnTo>
                  <a:pt x="6441206" y="716569"/>
                </a:lnTo>
                <a:lnTo>
                  <a:pt x="6400292" y="724362"/>
                </a:lnTo>
                <a:lnTo>
                  <a:pt x="6358195" y="732038"/>
                </a:lnTo>
                <a:lnTo>
                  <a:pt x="6314932" y="739595"/>
                </a:lnTo>
                <a:lnTo>
                  <a:pt x="6270522" y="747031"/>
                </a:lnTo>
                <a:lnTo>
                  <a:pt x="6224981" y="754344"/>
                </a:lnTo>
                <a:lnTo>
                  <a:pt x="6178326" y="761532"/>
                </a:lnTo>
                <a:lnTo>
                  <a:pt x="6130575" y="768592"/>
                </a:lnTo>
                <a:lnTo>
                  <a:pt x="6081744" y="775522"/>
                </a:lnTo>
                <a:lnTo>
                  <a:pt x="6031851" y="782320"/>
                </a:lnTo>
                <a:lnTo>
                  <a:pt x="5980914" y="788984"/>
                </a:lnTo>
                <a:lnTo>
                  <a:pt x="5928948" y="795511"/>
                </a:lnTo>
                <a:lnTo>
                  <a:pt x="5875972" y="801899"/>
                </a:lnTo>
                <a:lnTo>
                  <a:pt x="5822002" y="808146"/>
                </a:lnTo>
                <a:lnTo>
                  <a:pt x="5767057" y="814249"/>
                </a:lnTo>
                <a:lnTo>
                  <a:pt x="5711152" y="820207"/>
                </a:lnTo>
                <a:lnTo>
                  <a:pt x="5654305" y="826017"/>
                </a:lnTo>
                <a:lnTo>
                  <a:pt x="5596533" y="831677"/>
                </a:lnTo>
                <a:lnTo>
                  <a:pt x="5537854" y="837184"/>
                </a:lnTo>
                <a:lnTo>
                  <a:pt x="5478284" y="842537"/>
                </a:lnTo>
                <a:lnTo>
                  <a:pt x="5417841" y="847733"/>
                </a:lnTo>
                <a:lnTo>
                  <a:pt x="5356542" y="852769"/>
                </a:lnTo>
                <a:lnTo>
                  <a:pt x="5294404" y="857645"/>
                </a:lnTo>
                <a:lnTo>
                  <a:pt x="5231444" y="862356"/>
                </a:lnTo>
                <a:lnTo>
                  <a:pt x="5167680" y="866902"/>
                </a:lnTo>
                <a:lnTo>
                  <a:pt x="5103128" y="871280"/>
                </a:lnTo>
                <a:lnTo>
                  <a:pt x="5037806" y="875487"/>
                </a:lnTo>
                <a:lnTo>
                  <a:pt x="4971731" y="879521"/>
                </a:lnTo>
                <a:lnTo>
                  <a:pt x="4904920" y="883381"/>
                </a:lnTo>
                <a:lnTo>
                  <a:pt x="4837391" y="887064"/>
                </a:lnTo>
                <a:lnTo>
                  <a:pt x="4769159" y="890567"/>
                </a:lnTo>
                <a:lnTo>
                  <a:pt x="4700244" y="893888"/>
                </a:lnTo>
                <a:lnTo>
                  <a:pt x="4630661" y="897026"/>
                </a:lnTo>
                <a:lnTo>
                  <a:pt x="4560429" y="899977"/>
                </a:lnTo>
                <a:lnTo>
                  <a:pt x="4489563" y="902741"/>
                </a:lnTo>
                <a:lnTo>
                  <a:pt x="4418082" y="905313"/>
                </a:lnTo>
                <a:lnTo>
                  <a:pt x="4346002" y="907693"/>
                </a:lnTo>
                <a:lnTo>
                  <a:pt x="4273341" y="909877"/>
                </a:lnTo>
                <a:lnTo>
                  <a:pt x="4200116" y="911864"/>
                </a:lnTo>
                <a:lnTo>
                  <a:pt x="4126344" y="913652"/>
                </a:lnTo>
                <a:lnTo>
                  <a:pt x="4052041" y="915237"/>
                </a:lnTo>
                <a:lnTo>
                  <a:pt x="3977227" y="916619"/>
                </a:lnTo>
                <a:lnTo>
                  <a:pt x="3901917" y="917794"/>
                </a:lnTo>
                <a:lnTo>
                  <a:pt x="3826128" y="918761"/>
                </a:lnTo>
                <a:lnTo>
                  <a:pt x="3749878" y="919516"/>
                </a:lnTo>
                <a:lnTo>
                  <a:pt x="3673185" y="920059"/>
                </a:lnTo>
                <a:lnTo>
                  <a:pt x="3596064" y="920386"/>
                </a:lnTo>
                <a:lnTo>
                  <a:pt x="3518535" y="920495"/>
                </a:lnTo>
                <a:lnTo>
                  <a:pt x="3441005" y="920386"/>
                </a:lnTo>
                <a:lnTo>
                  <a:pt x="3363884" y="920059"/>
                </a:lnTo>
                <a:lnTo>
                  <a:pt x="3287191" y="919516"/>
                </a:lnTo>
                <a:lnTo>
                  <a:pt x="3210941" y="918761"/>
                </a:lnTo>
                <a:lnTo>
                  <a:pt x="3135152" y="917794"/>
                </a:lnTo>
                <a:lnTo>
                  <a:pt x="3059842" y="916619"/>
                </a:lnTo>
                <a:lnTo>
                  <a:pt x="2985028" y="915237"/>
                </a:lnTo>
                <a:lnTo>
                  <a:pt x="2910725" y="913652"/>
                </a:lnTo>
                <a:lnTo>
                  <a:pt x="2836953" y="911864"/>
                </a:lnTo>
                <a:lnTo>
                  <a:pt x="2763728" y="909877"/>
                </a:lnTo>
                <a:lnTo>
                  <a:pt x="2691067" y="907693"/>
                </a:lnTo>
                <a:lnTo>
                  <a:pt x="2618987" y="905313"/>
                </a:lnTo>
                <a:lnTo>
                  <a:pt x="2547506" y="902741"/>
                </a:lnTo>
                <a:lnTo>
                  <a:pt x="2476640" y="899977"/>
                </a:lnTo>
                <a:lnTo>
                  <a:pt x="2406408" y="897026"/>
                </a:lnTo>
                <a:lnTo>
                  <a:pt x="2336825" y="893888"/>
                </a:lnTo>
                <a:lnTo>
                  <a:pt x="2267910" y="890567"/>
                </a:lnTo>
                <a:lnTo>
                  <a:pt x="2199678" y="887064"/>
                </a:lnTo>
                <a:lnTo>
                  <a:pt x="2132149" y="883381"/>
                </a:lnTo>
                <a:lnTo>
                  <a:pt x="2065338" y="879521"/>
                </a:lnTo>
                <a:lnTo>
                  <a:pt x="1999263" y="875487"/>
                </a:lnTo>
                <a:lnTo>
                  <a:pt x="1933941" y="871280"/>
                </a:lnTo>
                <a:lnTo>
                  <a:pt x="1869389" y="866902"/>
                </a:lnTo>
                <a:lnTo>
                  <a:pt x="1805625" y="862356"/>
                </a:lnTo>
                <a:lnTo>
                  <a:pt x="1742665" y="857645"/>
                </a:lnTo>
                <a:lnTo>
                  <a:pt x="1680527" y="852769"/>
                </a:lnTo>
                <a:lnTo>
                  <a:pt x="1619228" y="847733"/>
                </a:lnTo>
                <a:lnTo>
                  <a:pt x="1558785" y="842537"/>
                </a:lnTo>
                <a:lnTo>
                  <a:pt x="1499215" y="837184"/>
                </a:lnTo>
                <a:lnTo>
                  <a:pt x="1440536" y="831677"/>
                </a:lnTo>
                <a:lnTo>
                  <a:pt x="1382764" y="826017"/>
                </a:lnTo>
                <a:lnTo>
                  <a:pt x="1325917" y="820207"/>
                </a:lnTo>
                <a:lnTo>
                  <a:pt x="1270012" y="814249"/>
                </a:lnTo>
                <a:lnTo>
                  <a:pt x="1215067" y="808146"/>
                </a:lnTo>
                <a:lnTo>
                  <a:pt x="1161097" y="801899"/>
                </a:lnTo>
                <a:lnTo>
                  <a:pt x="1108121" y="795511"/>
                </a:lnTo>
                <a:lnTo>
                  <a:pt x="1056155" y="788984"/>
                </a:lnTo>
                <a:lnTo>
                  <a:pt x="1005218" y="782320"/>
                </a:lnTo>
                <a:lnTo>
                  <a:pt x="955325" y="775522"/>
                </a:lnTo>
                <a:lnTo>
                  <a:pt x="906494" y="768592"/>
                </a:lnTo>
                <a:lnTo>
                  <a:pt x="858743" y="761532"/>
                </a:lnTo>
                <a:lnTo>
                  <a:pt x="812088" y="754344"/>
                </a:lnTo>
                <a:lnTo>
                  <a:pt x="766547" y="747031"/>
                </a:lnTo>
                <a:lnTo>
                  <a:pt x="722137" y="739595"/>
                </a:lnTo>
                <a:lnTo>
                  <a:pt x="678874" y="732038"/>
                </a:lnTo>
                <a:lnTo>
                  <a:pt x="636777" y="724362"/>
                </a:lnTo>
                <a:lnTo>
                  <a:pt x="595863" y="716569"/>
                </a:lnTo>
                <a:lnTo>
                  <a:pt x="556147" y="708663"/>
                </a:lnTo>
                <a:lnTo>
                  <a:pt x="517649" y="700644"/>
                </a:lnTo>
                <a:lnTo>
                  <a:pt x="480384" y="692516"/>
                </a:lnTo>
                <a:lnTo>
                  <a:pt x="409625" y="675940"/>
                </a:lnTo>
                <a:lnTo>
                  <a:pt x="344007" y="658952"/>
                </a:lnTo>
                <a:lnTo>
                  <a:pt x="283669" y="641571"/>
                </a:lnTo>
                <a:lnTo>
                  <a:pt x="228746" y="623813"/>
                </a:lnTo>
                <a:lnTo>
                  <a:pt x="179377" y="605698"/>
                </a:lnTo>
                <a:lnTo>
                  <a:pt x="135700" y="587243"/>
                </a:lnTo>
                <a:lnTo>
                  <a:pt x="97850" y="568467"/>
                </a:lnTo>
                <a:lnTo>
                  <a:pt x="52305" y="539738"/>
                </a:lnTo>
                <a:lnTo>
                  <a:pt x="20646" y="510386"/>
                </a:lnTo>
                <a:lnTo>
                  <a:pt x="837" y="470387"/>
                </a:lnTo>
                <a:lnTo>
                  <a:pt x="0" y="460247"/>
                </a:lnTo>
                <a:close/>
              </a:path>
            </a:pathLst>
          </a:custGeom>
          <a:ln w="891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4038600" y="5937246"/>
            <a:ext cx="7037070" cy="920750"/>
          </a:xfrm>
          <a:custGeom>
            <a:avLst/>
            <a:gdLst/>
            <a:ahLst/>
            <a:cxnLst/>
            <a:rect l="l" t="t" r="r" b="b"/>
            <a:pathLst>
              <a:path w="7037070" h="920750">
                <a:moveTo>
                  <a:pt x="0" y="460247"/>
                </a:moveTo>
                <a:lnTo>
                  <a:pt x="13259" y="420021"/>
                </a:lnTo>
                <a:lnTo>
                  <a:pt x="40186" y="390475"/>
                </a:lnTo>
                <a:lnTo>
                  <a:pt x="81154" y="361532"/>
                </a:lnTo>
                <a:lnTo>
                  <a:pt x="116038" y="342601"/>
                </a:lnTo>
                <a:lnTo>
                  <a:pt x="156818" y="323983"/>
                </a:lnTo>
                <a:lnTo>
                  <a:pt x="203359" y="305696"/>
                </a:lnTo>
                <a:lnTo>
                  <a:pt x="255522" y="287757"/>
                </a:lnTo>
                <a:lnTo>
                  <a:pt x="313170" y="270186"/>
                </a:lnTo>
                <a:lnTo>
                  <a:pt x="376165" y="252998"/>
                </a:lnTo>
                <a:lnTo>
                  <a:pt x="444370" y="236214"/>
                </a:lnTo>
                <a:lnTo>
                  <a:pt x="517649" y="219851"/>
                </a:lnTo>
                <a:lnTo>
                  <a:pt x="556147" y="211832"/>
                </a:lnTo>
                <a:lnTo>
                  <a:pt x="595863" y="203926"/>
                </a:lnTo>
                <a:lnTo>
                  <a:pt x="636777" y="196133"/>
                </a:lnTo>
                <a:lnTo>
                  <a:pt x="678874" y="188457"/>
                </a:lnTo>
                <a:lnTo>
                  <a:pt x="722137" y="180900"/>
                </a:lnTo>
                <a:lnTo>
                  <a:pt x="766547" y="173464"/>
                </a:lnTo>
                <a:lnTo>
                  <a:pt x="812088" y="166151"/>
                </a:lnTo>
                <a:lnTo>
                  <a:pt x="858743" y="158963"/>
                </a:lnTo>
                <a:lnTo>
                  <a:pt x="906494" y="151903"/>
                </a:lnTo>
                <a:lnTo>
                  <a:pt x="955325" y="144973"/>
                </a:lnTo>
                <a:lnTo>
                  <a:pt x="1005218" y="138175"/>
                </a:lnTo>
                <a:lnTo>
                  <a:pt x="1056155" y="131511"/>
                </a:lnTo>
                <a:lnTo>
                  <a:pt x="1108121" y="124984"/>
                </a:lnTo>
                <a:lnTo>
                  <a:pt x="1161097" y="118596"/>
                </a:lnTo>
                <a:lnTo>
                  <a:pt x="1215067" y="112349"/>
                </a:lnTo>
                <a:lnTo>
                  <a:pt x="1270012" y="106246"/>
                </a:lnTo>
                <a:lnTo>
                  <a:pt x="1325917" y="100288"/>
                </a:lnTo>
                <a:lnTo>
                  <a:pt x="1382764" y="94478"/>
                </a:lnTo>
                <a:lnTo>
                  <a:pt x="1440536" y="88818"/>
                </a:lnTo>
                <a:lnTo>
                  <a:pt x="1499215" y="83311"/>
                </a:lnTo>
                <a:lnTo>
                  <a:pt x="1558785" y="77958"/>
                </a:lnTo>
                <a:lnTo>
                  <a:pt x="1619228" y="72762"/>
                </a:lnTo>
                <a:lnTo>
                  <a:pt x="1680527" y="67726"/>
                </a:lnTo>
                <a:lnTo>
                  <a:pt x="1742665" y="62850"/>
                </a:lnTo>
                <a:lnTo>
                  <a:pt x="1805625" y="58139"/>
                </a:lnTo>
                <a:lnTo>
                  <a:pt x="1869389" y="53593"/>
                </a:lnTo>
                <a:lnTo>
                  <a:pt x="1933941" y="49215"/>
                </a:lnTo>
                <a:lnTo>
                  <a:pt x="1999263" y="45008"/>
                </a:lnTo>
                <a:lnTo>
                  <a:pt x="2065338" y="40974"/>
                </a:lnTo>
                <a:lnTo>
                  <a:pt x="2132149" y="37114"/>
                </a:lnTo>
                <a:lnTo>
                  <a:pt x="2199678" y="33431"/>
                </a:lnTo>
                <a:lnTo>
                  <a:pt x="2267910" y="29928"/>
                </a:lnTo>
                <a:lnTo>
                  <a:pt x="2336825" y="26607"/>
                </a:lnTo>
                <a:lnTo>
                  <a:pt x="2406408" y="23469"/>
                </a:lnTo>
                <a:lnTo>
                  <a:pt x="2476640" y="20518"/>
                </a:lnTo>
                <a:lnTo>
                  <a:pt x="2547506" y="17754"/>
                </a:lnTo>
                <a:lnTo>
                  <a:pt x="2618987" y="15182"/>
                </a:lnTo>
                <a:lnTo>
                  <a:pt x="2691067" y="12802"/>
                </a:lnTo>
                <a:lnTo>
                  <a:pt x="2763728" y="10618"/>
                </a:lnTo>
                <a:lnTo>
                  <a:pt x="2836953" y="8631"/>
                </a:lnTo>
                <a:lnTo>
                  <a:pt x="2910725" y="6843"/>
                </a:lnTo>
                <a:lnTo>
                  <a:pt x="2985028" y="5258"/>
                </a:lnTo>
                <a:lnTo>
                  <a:pt x="3059842" y="3876"/>
                </a:lnTo>
                <a:lnTo>
                  <a:pt x="3135152" y="2701"/>
                </a:lnTo>
                <a:lnTo>
                  <a:pt x="3210941" y="1734"/>
                </a:lnTo>
                <a:lnTo>
                  <a:pt x="3287191" y="979"/>
                </a:lnTo>
                <a:lnTo>
                  <a:pt x="3363884" y="436"/>
                </a:lnTo>
                <a:lnTo>
                  <a:pt x="3441005" y="109"/>
                </a:lnTo>
                <a:lnTo>
                  <a:pt x="3518535" y="0"/>
                </a:lnTo>
                <a:lnTo>
                  <a:pt x="3596064" y="109"/>
                </a:lnTo>
                <a:lnTo>
                  <a:pt x="3673185" y="436"/>
                </a:lnTo>
                <a:lnTo>
                  <a:pt x="3749878" y="979"/>
                </a:lnTo>
                <a:lnTo>
                  <a:pt x="3826128" y="1734"/>
                </a:lnTo>
                <a:lnTo>
                  <a:pt x="3901917" y="2701"/>
                </a:lnTo>
                <a:lnTo>
                  <a:pt x="3977227" y="3876"/>
                </a:lnTo>
                <a:lnTo>
                  <a:pt x="4052041" y="5258"/>
                </a:lnTo>
                <a:lnTo>
                  <a:pt x="4126344" y="6843"/>
                </a:lnTo>
                <a:lnTo>
                  <a:pt x="4200116" y="8631"/>
                </a:lnTo>
                <a:lnTo>
                  <a:pt x="4273341" y="10618"/>
                </a:lnTo>
                <a:lnTo>
                  <a:pt x="4346002" y="12802"/>
                </a:lnTo>
                <a:lnTo>
                  <a:pt x="4418082" y="15182"/>
                </a:lnTo>
                <a:lnTo>
                  <a:pt x="4489563" y="17754"/>
                </a:lnTo>
                <a:lnTo>
                  <a:pt x="4560429" y="20518"/>
                </a:lnTo>
                <a:lnTo>
                  <a:pt x="4630661" y="23469"/>
                </a:lnTo>
                <a:lnTo>
                  <a:pt x="4700244" y="26607"/>
                </a:lnTo>
                <a:lnTo>
                  <a:pt x="4769159" y="29928"/>
                </a:lnTo>
                <a:lnTo>
                  <a:pt x="4837391" y="33431"/>
                </a:lnTo>
                <a:lnTo>
                  <a:pt x="4904920" y="37114"/>
                </a:lnTo>
                <a:lnTo>
                  <a:pt x="4971731" y="40974"/>
                </a:lnTo>
                <a:lnTo>
                  <a:pt x="5037806" y="45008"/>
                </a:lnTo>
                <a:lnTo>
                  <a:pt x="5103128" y="49215"/>
                </a:lnTo>
                <a:lnTo>
                  <a:pt x="5167680" y="53593"/>
                </a:lnTo>
                <a:lnTo>
                  <a:pt x="5231444" y="58139"/>
                </a:lnTo>
                <a:lnTo>
                  <a:pt x="5294404" y="62850"/>
                </a:lnTo>
                <a:lnTo>
                  <a:pt x="5356542" y="67726"/>
                </a:lnTo>
                <a:lnTo>
                  <a:pt x="5417841" y="72762"/>
                </a:lnTo>
                <a:lnTo>
                  <a:pt x="5478284" y="77958"/>
                </a:lnTo>
                <a:lnTo>
                  <a:pt x="5537854" y="83311"/>
                </a:lnTo>
                <a:lnTo>
                  <a:pt x="5596533" y="88818"/>
                </a:lnTo>
                <a:lnTo>
                  <a:pt x="5654305" y="94478"/>
                </a:lnTo>
                <a:lnTo>
                  <a:pt x="5711152" y="100288"/>
                </a:lnTo>
                <a:lnTo>
                  <a:pt x="5767057" y="106246"/>
                </a:lnTo>
                <a:lnTo>
                  <a:pt x="5822002" y="112349"/>
                </a:lnTo>
                <a:lnTo>
                  <a:pt x="5875972" y="118596"/>
                </a:lnTo>
                <a:lnTo>
                  <a:pt x="5928948" y="124984"/>
                </a:lnTo>
                <a:lnTo>
                  <a:pt x="5980914" y="131511"/>
                </a:lnTo>
                <a:lnTo>
                  <a:pt x="6031851" y="138175"/>
                </a:lnTo>
                <a:lnTo>
                  <a:pt x="6081744" y="144973"/>
                </a:lnTo>
                <a:lnTo>
                  <a:pt x="6130575" y="151903"/>
                </a:lnTo>
                <a:lnTo>
                  <a:pt x="6178326" y="158963"/>
                </a:lnTo>
                <a:lnTo>
                  <a:pt x="6224981" y="166151"/>
                </a:lnTo>
                <a:lnTo>
                  <a:pt x="6270522" y="173464"/>
                </a:lnTo>
                <a:lnTo>
                  <a:pt x="6314932" y="180900"/>
                </a:lnTo>
                <a:lnTo>
                  <a:pt x="6358195" y="188457"/>
                </a:lnTo>
                <a:lnTo>
                  <a:pt x="6400292" y="196133"/>
                </a:lnTo>
                <a:lnTo>
                  <a:pt x="6441206" y="203926"/>
                </a:lnTo>
                <a:lnTo>
                  <a:pt x="6480922" y="211832"/>
                </a:lnTo>
                <a:lnTo>
                  <a:pt x="6519420" y="219851"/>
                </a:lnTo>
                <a:lnTo>
                  <a:pt x="6556685" y="227979"/>
                </a:lnTo>
                <a:lnTo>
                  <a:pt x="6627444" y="244555"/>
                </a:lnTo>
                <a:lnTo>
                  <a:pt x="6693062" y="261543"/>
                </a:lnTo>
                <a:lnTo>
                  <a:pt x="6753400" y="278924"/>
                </a:lnTo>
                <a:lnTo>
                  <a:pt x="6808323" y="296682"/>
                </a:lnTo>
                <a:lnTo>
                  <a:pt x="6857692" y="314797"/>
                </a:lnTo>
                <a:lnTo>
                  <a:pt x="6901369" y="333252"/>
                </a:lnTo>
                <a:lnTo>
                  <a:pt x="6939219" y="352028"/>
                </a:lnTo>
                <a:lnTo>
                  <a:pt x="6984764" y="380757"/>
                </a:lnTo>
                <a:lnTo>
                  <a:pt x="7016423" y="410109"/>
                </a:lnTo>
                <a:lnTo>
                  <a:pt x="7036232" y="450108"/>
                </a:lnTo>
                <a:lnTo>
                  <a:pt x="7037070" y="460247"/>
                </a:lnTo>
                <a:lnTo>
                  <a:pt x="7036232" y="470387"/>
                </a:lnTo>
                <a:lnTo>
                  <a:pt x="7016423" y="510386"/>
                </a:lnTo>
                <a:lnTo>
                  <a:pt x="6984764" y="539738"/>
                </a:lnTo>
                <a:lnTo>
                  <a:pt x="6939219" y="568467"/>
                </a:lnTo>
                <a:lnTo>
                  <a:pt x="6901369" y="587243"/>
                </a:lnTo>
                <a:lnTo>
                  <a:pt x="6857692" y="605698"/>
                </a:lnTo>
                <a:lnTo>
                  <a:pt x="6808323" y="623813"/>
                </a:lnTo>
                <a:lnTo>
                  <a:pt x="6753400" y="641571"/>
                </a:lnTo>
                <a:lnTo>
                  <a:pt x="6693062" y="658952"/>
                </a:lnTo>
                <a:lnTo>
                  <a:pt x="6627444" y="675940"/>
                </a:lnTo>
                <a:lnTo>
                  <a:pt x="6556685" y="692516"/>
                </a:lnTo>
                <a:lnTo>
                  <a:pt x="6519420" y="700644"/>
                </a:lnTo>
                <a:lnTo>
                  <a:pt x="6480922" y="708663"/>
                </a:lnTo>
                <a:lnTo>
                  <a:pt x="6441206" y="716569"/>
                </a:lnTo>
                <a:lnTo>
                  <a:pt x="6400292" y="724362"/>
                </a:lnTo>
                <a:lnTo>
                  <a:pt x="6358195" y="732038"/>
                </a:lnTo>
                <a:lnTo>
                  <a:pt x="6314932" y="739595"/>
                </a:lnTo>
                <a:lnTo>
                  <a:pt x="6270522" y="747031"/>
                </a:lnTo>
                <a:lnTo>
                  <a:pt x="6224981" y="754344"/>
                </a:lnTo>
                <a:lnTo>
                  <a:pt x="6178326" y="761532"/>
                </a:lnTo>
                <a:lnTo>
                  <a:pt x="6130575" y="768592"/>
                </a:lnTo>
                <a:lnTo>
                  <a:pt x="6081744" y="775522"/>
                </a:lnTo>
                <a:lnTo>
                  <a:pt x="6031851" y="782320"/>
                </a:lnTo>
                <a:lnTo>
                  <a:pt x="5980914" y="788984"/>
                </a:lnTo>
                <a:lnTo>
                  <a:pt x="5928948" y="795511"/>
                </a:lnTo>
                <a:lnTo>
                  <a:pt x="5875972" y="801899"/>
                </a:lnTo>
                <a:lnTo>
                  <a:pt x="5822002" y="808146"/>
                </a:lnTo>
                <a:lnTo>
                  <a:pt x="5767057" y="814249"/>
                </a:lnTo>
                <a:lnTo>
                  <a:pt x="5711152" y="820207"/>
                </a:lnTo>
                <a:lnTo>
                  <a:pt x="5654305" y="826017"/>
                </a:lnTo>
                <a:lnTo>
                  <a:pt x="5596533" y="831677"/>
                </a:lnTo>
                <a:lnTo>
                  <a:pt x="5537854" y="837184"/>
                </a:lnTo>
                <a:lnTo>
                  <a:pt x="5478284" y="842537"/>
                </a:lnTo>
                <a:lnTo>
                  <a:pt x="5417841" y="847733"/>
                </a:lnTo>
                <a:lnTo>
                  <a:pt x="5356542" y="852769"/>
                </a:lnTo>
                <a:lnTo>
                  <a:pt x="5294404" y="857645"/>
                </a:lnTo>
                <a:lnTo>
                  <a:pt x="5231444" y="862356"/>
                </a:lnTo>
                <a:lnTo>
                  <a:pt x="5167680" y="866902"/>
                </a:lnTo>
                <a:lnTo>
                  <a:pt x="5103128" y="871280"/>
                </a:lnTo>
                <a:lnTo>
                  <a:pt x="5037806" y="875487"/>
                </a:lnTo>
                <a:lnTo>
                  <a:pt x="4971731" y="879521"/>
                </a:lnTo>
                <a:lnTo>
                  <a:pt x="4904920" y="883381"/>
                </a:lnTo>
                <a:lnTo>
                  <a:pt x="4837391" y="887064"/>
                </a:lnTo>
                <a:lnTo>
                  <a:pt x="4769159" y="890567"/>
                </a:lnTo>
                <a:lnTo>
                  <a:pt x="4700244" y="893888"/>
                </a:lnTo>
                <a:lnTo>
                  <a:pt x="4630661" y="897026"/>
                </a:lnTo>
                <a:lnTo>
                  <a:pt x="4560429" y="899977"/>
                </a:lnTo>
                <a:lnTo>
                  <a:pt x="4489563" y="902741"/>
                </a:lnTo>
                <a:lnTo>
                  <a:pt x="4418082" y="905313"/>
                </a:lnTo>
                <a:lnTo>
                  <a:pt x="4346002" y="907693"/>
                </a:lnTo>
                <a:lnTo>
                  <a:pt x="4273341" y="909877"/>
                </a:lnTo>
                <a:lnTo>
                  <a:pt x="4200116" y="911864"/>
                </a:lnTo>
                <a:lnTo>
                  <a:pt x="4126344" y="913652"/>
                </a:lnTo>
                <a:lnTo>
                  <a:pt x="4052041" y="915237"/>
                </a:lnTo>
                <a:lnTo>
                  <a:pt x="3977227" y="916619"/>
                </a:lnTo>
                <a:lnTo>
                  <a:pt x="3901917" y="917794"/>
                </a:lnTo>
                <a:lnTo>
                  <a:pt x="3826128" y="918761"/>
                </a:lnTo>
                <a:lnTo>
                  <a:pt x="3749878" y="919516"/>
                </a:lnTo>
                <a:lnTo>
                  <a:pt x="3673185" y="920059"/>
                </a:lnTo>
                <a:lnTo>
                  <a:pt x="3596064" y="920386"/>
                </a:lnTo>
                <a:lnTo>
                  <a:pt x="3518535" y="920495"/>
                </a:lnTo>
                <a:lnTo>
                  <a:pt x="3441005" y="920386"/>
                </a:lnTo>
                <a:lnTo>
                  <a:pt x="3363884" y="920059"/>
                </a:lnTo>
                <a:lnTo>
                  <a:pt x="3287191" y="919516"/>
                </a:lnTo>
                <a:lnTo>
                  <a:pt x="3210941" y="918761"/>
                </a:lnTo>
                <a:lnTo>
                  <a:pt x="3135152" y="917794"/>
                </a:lnTo>
                <a:lnTo>
                  <a:pt x="3059842" y="916619"/>
                </a:lnTo>
                <a:lnTo>
                  <a:pt x="2985028" y="915237"/>
                </a:lnTo>
                <a:lnTo>
                  <a:pt x="2910725" y="913652"/>
                </a:lnTo>
                <a:lnTo>
                  <a:pt x="2836953" y="911864"/>
                </a:lnTo>
                <a:lnTo>
                  <a:pt x="2763728" y="909877"/>
                </a:lnTo>
                <a:lnTo>
                  <a:pt x="2691067" y="907693"/>
                </a:lnTo>
                <a:lnTo>
                  <a:pt x="2618987" y="905313"/>
                </a:lnTo>
                <a:lnTo>
                  <a:pt x="2547506" y="902741"/>
                </a:lnTo>
                <a:lnTo>
                  <a:pt x="2476640" y="899977"/>
                </a:lnTo>
                <a:lnTo>
                  <a:pt x="2406408" y="897026"/>
                </a:lnTo>
                <a:lnTo>
                  <a:pt x="2336825" y="893888"/>
                </a:lnTo>
                <a:lnTo>
                  <a:pt x="2267910" y="890567"/>
                </a:lnTo>
                <a:lnTo>
                  <a:pt x="2199678" y="887064"/>
                </a:lnTo>
                <a:lnTo>
                  <a:pt x="2132149" y="883381"/>
                </a:lnTo>
                <a:lnTo>
                  <a:pt x="2065338" y="879521"/>
                </a:lnTo>
                <a:lnTo>
                  <a:pt x="1999263" y="875487"/>
                </a:lnTo>
                <a:lnTo>
                  <a:pt x="1933941" y="871280"/>
                </a:lnTo>
                <a:lnTo>
                  <a:pt x="1869389" y="866902"/>
                </a:lnTo>
                <a:lnTo>
                  <a:pt x="1805625" y="862356"/>
                </a:lnTo>
                <a:lnTo>
                  <a:pt x="1742665" y="857645"/>
                </a:lnTo>
                <a:lnTo>
                  <a:pt x="1680527" y="852769"/>
                </a:lnTo>
                <a:lnTo>
                  <a:pt x="1619228" y="847733"/>
                </a:lnTo>
                <a:lnTo>
                  <a:pt x="1558785" y="842537"/>
                </a:lnTo>
                <a:lnTo>
                  <a:pt x="1499215" y="837184"/>
                </a:lnTo>
                <a:lnTo>
                  <a:pt x="1440536" y="831677"/>
                </a:lnTo>
                <a:lnTo>
                  <a:pt x="1382764" y="826017"/>
                </a:lnTo>
                <a:lnTo>
                  <a:pt x="1325917" y="820207"/>
                </a:lnTo>
                <a:lnTo>
                  <a:pt x="1270012" y="814249"/>
                </a:lnTo>
                <a:lnTo>
                  <a:pt x="1215067" y="808146"/>
                </a:lnTo>
                <a:lnTo>
                  <a:pt x="1161097" y="801899"/>
                </a:lnTo>
                <a:lnTo>
                  <a:pt x="1108121" y="795511"/>
                </a:lnTo>
                <a:lnTo>
                  <a:pt x="1056155" y="788984"/>
                </a:lnTo>
                <a:lnTo>
                  <a:pt x="1005218" y="782320"/>
                </a:lnTo>
                <a:lnTo>
                  <a:pt x="955325" y="775522"/>
                </a:lnTo>
                <a:lnTo>
                  <a:pt x="906494" y="768592"/>
                </a:lnTo>
                <a:lnTo>
                  <a:pt x="858743" y="761532"/>
                </a:lnTo>
                <a:lnTo>
                  <a:pt x="812088" y="754344"/>
                </a:lnTo>
                <a:lnTo>
                  <a:pt x="766547" y="747031"/>
                </a:lnTo>
                <a:lnTo>
                  <a:pt x="722137" y="739595"/>
                </a:lnTo>
                <a:lnTo>
                  <a:pt x="678874" y="732038"/>
                </a:lnTo>
                <a:lnTo>
                  <a:pt x="636777" y="724362"/>
                </a:lnTo>
                <a:lnTo>
                  <a:pt x="595863" y="716569"/>
                </a:lnTo>
                <a:lnTo>
                  <a:pt x="556147" y="708663"/>
                </a:lnTo>
                <a:lnTo>
                  <a:pt x="517649" y="700644"/>
                </a:lnTo>
                <a:lnTo>
                  <a:pt x="480384" y="692516"/>
                </a:lnTo>
                <a:lnTo>
                  <a:pt x="409625" y="675940"/>
                </a:lnTo>
                <a:lnTo>
                  <a:pt x="344007" y="658952"/>
                </a:lnTo>
                <a:lnTo>
                  <a:pt x="283669" y="641571"/>
                </a:lnTo>
                <a:lnTo>
                  <a:pt x="228746" y="623813"/>
                </a:lnTo>
                <a:lnTo>
                  <a:pt x="179377" y="605698"/>
                </a:lnTo>
                <a:lnTo>
                  <a:pt x="135700" y="587243"/>
                </a:lnTo>
                <a:lnTo>
                  <a:pt x="97850" y="568467"/>
                </a:lnTo>
                <a:lnTo>
                  <a:pt x="52305" y="539738"/>
                </a:lnTo>
                <a:lnTo>
                  <a:pt x="20646" y="510386"/>
                </a:lnTo>
                <a:lnTo>
                  <a:pt x="837" y="470387"/>
                </a:lnTo>
                <a:lnTo>
                  <a:pt x="0" y="460247"/>
                </a:lnTo>
                <a:close/>
              </a:path>
            </a:pathLst>
          </a:custGeom>
          <a:ln w="891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10355"/>
            <a:ext cx="12192000" cy="3247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47738" y="0"/>
            <a:ext cx="5079492" cy="3623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047738" cy="3639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46892" y="5846826"/>
            <a:ext cx="993648" cy="853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86866" y="2175763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壹</a:t>
            </a:r>
            <a:endParaRPr sz="8800" dirty="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99965" y="726186"/>
            <a:ext cx="504825" cy="688975"/>
          </a:xfrm>
          <a:custGeom>
            <a:avLst/>
            <a:gdLst/>
            <a:ahLst/>
            <a:cxnLst/>
            <a:rect l="l" t="t" r="r" b="b"/>
            <a:pathLst>
              <a:path w="504825" h="688975">
                <a:moveTo>
                  <a:pt x="0" y="0"/>
                </a:moveTo>
                <a:lnTo>
                  <a:pt x="0" y="688848"/>
                </a:lnTo>
                <a:lnTo>
                  <a:pt x="504444" y="344424"/>
                </a:lnTo>
                <a:lnTo>
                  <a:pt x="0" y="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64835" y="766317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 err="1" smtClean="0">
                <a:solidFill>
                  <a:srgbClr val="000000"/>
                </a:solidFill>
                <a:latin typeface="Microsoft YaHei"/>
                <a:cs typeface="Microsoft YaHei"/>
              </a:rPr>
              <a:t>我們與毒品的距離</a:t>
            </a:r>
            <a:endParaRPr b="0" dirty="0">
              <a:solidFill>
                <a:srgbClr val="000000"/>
              </a:solidFill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1182" y="1436602"/>
            <a:ext cx="7465059" cy="5265420"/>
          </a:xfrm>
          <a:prstGeom prst="rect">
            <a:avLst/>
          </a:prstGeom>
        </p:spPr>
        <p:txBody>
          <a:bodyPr vert="horz" wrap="square" lIns="0" tIns="30162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2375"/>
              </a:spcBef>
              <a:buFont typeface="Wingdings"/>
              <a:buChar char=""/>
              <a:tabLst>
                <a:tab pos="46990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新興毒品成長快速：</a:t>
            </a:r>
            <a:endParaRPr sz="3600">
              <a:latin typeface="微軟正黑體"/>
              <a:cs typeface="微軟正黑體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3200" spc="-5" dirty="0">
                <a:latin typeface="微軟正黑體"/>
                <a:cs typeface="微軟正黑體"/>
              </a:rPr>
              <a:t>依據聯合國毒品與犯罪問題辦公室 (UNO</a:t>
            </a:r>
            <a:r>
              <a:rPr sz="3200" spc="-15" dirty="0">
                <a:latin typeface="微軟正黑體"/>
                <a:cs typeface="微軟正黑體"/>
              </a:rPr>
              <a:t>D</a:t>
            </a:r>
            <a:r>
              <a:rPr sz="3200" spc="-5" dirty="0">
                <a:latin typeface="微軟正黑體"/>
                <a:cs typeface="微軟正黑體"/>
              </a:rPr>
              <a:t>C</a:t>
            </a:r>
            <a:r>
              <a:rPr sz="3200" spc="-10" dirty="0">
                <a:latin typeface="微軟正黑體"/>
                <a:cs typeface="微軟正黑體"/>
              </a:rPr>
              <a:t>)</a:t>
            </a:r>
            <a:r>
              <a:rPr sz="3200" spc="-5" dirty="0">
                <a:latin typeface="微軟正黑體"/>
                <a:cs typeface="微軟正黑體"/>
              </a:rPr>
              <a:t>最新統計，截</a:t>
            </a:r>
            <a:r>
              <a:rPr sz="3200" spc="-15" dirty="0">
                <a:latin typeface="微軟正黑體"/>
                <a:cs typeface="微軟正黑體"/>
              </a:rPr>
              <a:t>至</a:t>
            </a:r>
            <a:r>
              <a:rPr sz="3200" spc="-5" dirty="0">
                <a:latin typeface="微軟正黑體"/>
                <a:cs typeface="微軟正黑體"/>
              </a:rPr>
              <a:t>202</a:t>
            </a:r>
            <a:r>
              <a:rPr sz="3200" spc="-20" dirty="0">
                <a:latin typeface="微軟正黑體"/>
                <a:cs typeface="微軟正黑體"/>
              </a:rPr>
              <a:t>4</a:t>
            </a:r>
            <a:r>
              <a:rPr sz="3200" spc="-5" dirty="0">
                <a:latin typeface="微軟正黑體"/>
                <a:cs typeface="微軟正黑體"/>
              </a:rPr>
              <a:t>年6月底， 在全球142個國家發現約</a:t>
            </a:r>
            <a:r>
              <a:rPr sz="3200" spc="-15" dirty="0">
                <a:latin typeface="微軟正黑體"/>
                <a:cs typeface="微軟正黑體"/>
              </a:rPr>
              <a:t>有</a:t>
            </a:r>
            <a:r>
              <a:rPr sz="3200" spc="-5" dirty="0">
                <a:latin typeface="微軟正黑體"/>
                <a:cs typeface="微軟正黑體"/>
              </a:rPr>
              <a:t>1,247種新興 毒品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（NPS：1247-703）</a:t>
            </a:r>
            <a:r>
              <a:rPr sz="3200" spc="-5" dirty="0">
                <a:latin typeface="微軟正黑體"/>
                <a:cs typeface="微軟正黑體"/>
              </a:rPr>
              <a:t>。其中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卡西酮 類毒品名列新興毒品檢出種類之首</a:t>
            </a:r>
            <a:r>
              <a:rPr sz="3200" dirty="0">
                <a:latin typeface="微軟正黑體"/>
                <a:cs typeface="微軟正黑體"/>
              </a:rPr>
              <a:t>：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喵</a:t>
            </a:r>
            <a:endParaRPr sz="32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喵、浴鹽、PMMA</a:t>
            </a:r>
            <a:r>
              <a:rPr sz="3200" spc="-5" dirty="0">
                <a:latin typeface="微軟正黑體"/>
                <a:cs typeface="微軟正黑體"/>
              </a:rPr>
              <a:t>，造成很大致死率！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9100" y="4210050"/>
            <a:ext cx="2785110" cy="2237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2066" y="5328665"/>
            <a:ext cx="1287780" cy="1296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3054" y="4547234"/>
            <a:ext cx="4199890" cy="921385"/>
          </a:xfrm>
          <a:custGeom>
            <a:avLst/>
            <a:gdLst/>
            <a:ahLst/>
            <a:cxnLst/>
            <a:rect l="l" t="t" r="r" b="b"/>
            <a:pathLst>
              <a:path w="4199890" h="921385">
                <a:moveTo>
                  <a:pt x="0" y="460628"/>
                </a:moveTo>
                <a:lnTo>
                  <a:pt x="11302" y="412547"/>
                </a:lnTo>
                <a:lnTo>
                  <a:pt x="44461" y="365888"/>
                </a:lnTo>
                <a:lnTo>
                  <a:pt x="78153" y="335695"/>
                </a:lnTo>
                <a:lnTo>
                  <a:pt x="120727" y="306317"/>
                </a:lnTo>
                <a:lnTo>
                  <a:pt x="171849" y="277828"/>
                </a:lnTo>
                <a:lnTo>
                  <a:pt x="231185" y="250300"/>
                </a:lnTo>
                <a:lnTo>
                  <a:pt x="298403" y="223807"/>
                </a:lnTo>
                <a:lnTo>
                  <a:pt x="334864" y="210972"/>
                </a:lnTo>
                <a:lnTo>
                  <a:pt x="373170" y="198422"/>
                </a:lnTo>
                <a:lnTo>
                  <a:pt x="413280" y="186168"/>
                </a:lnTo>
                <a:lnTo>
                  <a:pt x="455152" y="174218"/>
                </a:lnTo>
                <a:lnTo>
                  <a:pt x="498745" y="162581"/>
                </a:lnTo>
                <a:lnTo>
                  <a:pt x="544016" y="151267"/>
                </a:lnTo>
                <a:lnTo>
                  <a:pt x="590926" y="140285"/>
                </a:lnTo>
                <a:lnTo>
                  <a:pt x="639430" y="129644"/>
                </a:lnTo>
                <a:lnTo>
                  <a:pt x="689489" y="119352"/>
                </a:lnTo>
                <a:lnTo>
                  <a:pt x="741061" y="109420"/>
                </a:lnTo>
                <a:lnTo>
                  <a:pt x="794103" y="99857"/>
                </a:lnTo>
                <a:lnTo>
                  <a:pt x="848574" y="90670"/>
                </a:lnTo>
                <a:lnTo>
                  <a:pt x="904433" y="81871"/>
                </a:lnTo>
                <a:lnTo>
                  <a:pt x="961637" y="73467"/>
                </a:lnTo>
                <a:lnTo>
                  <a:pt x="1020146" y="65468"/>
                </a:lnTo>
                <a:lnTo>
                  <a:pt x="1079918" y="57882"/>
                </a:lnTo>
                <a:lnTo>
                  <a:pt x="1140910" y="50720"/>
                </a:lnTo>
                <a:lnTo>
                  <a:pt x="1203082" y="43991"/>
                </a:lnTo>
                <a:lnTo>
                  <a:pt x="1266392" y="37702"/>
                </a:lnTo>
                <a:lnTo>
                  <a:pt x="1330797" y="31865"/>
                </a:lnTo>
                <a:lnTo>
                  <a:pt x="1396257" y="26487"/>
                </a:lnTo>
                <a:lnTo>
                  <a:pt x="1462730" y="21577"/>
                </a:lnTo>
                <a:lnTo>
                  <a:pt x="1530174" y="17146"/>
                </a:lnTo>
                <a:lnTo>
                  <a:pt x="1598547" y="13202"/>
                </a:lnTo>
                <a:lnTo>
                  <a:pt x="1667809" y="9754"/>
                </a:lnTo>
                <a:lnTo>
                  <a:pt x="1737916" y="6812"/>
                </a:lnTo>
                <a:lnTo>
                  <a:pt x="1808828" y="4384"/>
                </a:lnTo>
                <a:lnTo>
                  <a:pt x="1880504" y="2479"/>
                </a:lnTo>
                <a:lnTo>
                  <a:pt x="1952900" y="1108"/>
                </a:lnTo>
                <a:lnTo>
                  <a:pt x="2025976" y="278"/>
                </a:lnTo>
                <a:lnTo>
                  <a:pt x="2099691" y="0"/>
                </a:lnTo>
                <a:lnTo>
                  <a:pt x="2173405" y="278"/>
                </a:lnTo>
                <a:lnTo>
                  <a:pt x="2246481" y="1108"/>
                </a:lnTo>
                <a:lnTo>
                  <a:pt x="2318877" y="2479"/>
                </a:lnTo>
                <a:lnTo>
                  <a:pt x="2390553" y="4384"/>
                </a:lnTo>
                <a:lnTo>
                  <a:pt x="2461465" y="6812"/>
                </a:lnTo>
                <a:lnTo>
                  <a:pt x="2531572" y="9754"/>
                </a:lnTo>
                <a:lnTo>
                  <a:pt x="2600834" y="13202"/>
                </a:lnTo>
                <a:lnTo>
                  <a:pt x="2669207" y="17146"/>
                </a:lnTo>
                <a:lnTo>
                  <a:pt x="2736651" y="21577"/>
                </a:lnTo>
                <a:lnTo>
                  <a:pt x="2803124" y="26487"/>
                </a:lnTo>
                <a:lnTo>
                  <a:pt x="2868584" y="31865"/>
                </a:lnTo>
                <a:lnTo>
                  <a:pt x="2932989" y="37702"/>
                </a:lnTo>
                <a:lnTo>
                  <a:pt x="2996299" y="43991"/>
                </a:lnTo>
                <a:lnTo>
                  <a:pt x="3058471" y="50720"/>
                </a:lnTo>
                <a:lnTo>
                  <a:pt x="3119463" y="57882"/>
                </a:lnTo>
                <a:lnTo>
                  <a:pt x="3179235" y="65468"/>
                </a:lnTo>
                <a:lnTo>
                  <a:pt x="3237744" y="73467"/>
                </a:lnTo>
                <a:lnTo>
                  <a:pt x="3294948" y="81871"/>
                </a:lnTo>
                <a:lnTo>
                  <a:pt x="3350807" y="90670"/>
                </a:lnTo>
                <a:lnTo>
                  <a:pt x="3405278" y="99857"/>
                </a:lnTo>
                <a:lnTo>
                  <a:pt x="3458320" y="109420"/>
                </a:lnTo>
                <a:lnTo>
                  <a:pt x="3509892" y="119352"/>
                </a:lnTo>
                <a:lnTo>
                  <a:pt x="3559951" y="129644"/>
                </a:lnTo>
                <a:lnTo>
                  <a:pt x="3608455" y="140285"/>
                </a:lnTo>
                <a:lnTo>
                  <a:pt x="3655365" y="151267"/>
                </a:lnTo>
                <a:lnTo>
                  <a:pt x="3700636" y="162581"/>
                </a:lnTo>
                <a:lnTo>
                  <a:pt x="3744229" y="174218"/>
                </a:lnTo>
                <a:lnTo>
                  <a:pt x="3786101" y="186168"/>
                </a:lnTo>
                <a:lnTo>
                  <a:pt x="3826211" y="198422"/>
                </a:lnTo>
                <a:lnTo>
                  <a:pt x="3864517" y="210972"/>
                </a:lnTo>
                <a:lnTo>
                  <a:pt x="3900978" y="223807"/>
                </a:lnTo>
                <a:lnTo>
                  <a:pt x="3968196" y="250300"/>
                </a:lnTo>
                <a:lnTo>
                  <a:pt x="4027532" y="277828"/>
                </a:lnTo>
                <a:lnTo>
                  <a:pt x="4078654" y="306317"/>
                </a:lnTo>
                <a:lnTo>
                  <a:pt x="4121228" y="335695"/>
                </a:lnTo>
                <a:lnTo>
                  <a:pt x="4154920" y="365888"/>
                </a:lnTo>
                <a:lnTo>
                  <a:pt x="4179399" y="396824"/>
                </a:lnTo>
                <a:lnTo>
                  <a:pt x="4198112" y="444458"/>
                </a:lnTo>
                <a:lnTo>
                  <a:pt x="4199382" y="460628"/>
                </a:lnTo>
                <a:lnTo>
                  <a:pt x="4198112" y="476799"/>
                </a:lnTo>
                <a:lnTo>
                  <a:pt x="4179399" y="524433"/>
                </a:lnTo>
                <a:lnTo>
                  <a:pt x="4154920" y="555369"/>
                </a:lnTo>
                <a:lnTo>
                  <a:pt x="4121228" y="585562"/>
                </a:lnTo>
                <a:lnTo>
                  <a:pt x="4078654" y="614940"/>
                </a:lnTo>
                <a:lnTo>
                  <a:pt x="4027532" y="643429"/>
                </a:lnTo>
                <a:lnTo>
                  <a:pt x="3968196" y="670957"/>
                </a:lnTo>
                <a:lnTo>
                  <a:pt x="3900978" y="697450"/>
                </a:lnTo>
                <a:lnTo>
                  <a:pt x="3864517" y="710285"/>
                </a:lnTo>
                <a:lnTo>
                  <a:pt x="3826211" y="722835"/>
                </a:lnTo>
                <a:lnTo>
                  <a:pt x="3786101" y="735089"/>
                </a:lnTo>
                <a:lnTo>
                  <a:pt x="3744229" y="747039"/>
                </a:lnTo>
                <a:lnTo>
                  <a:pt x="3700636" y="758676"/>
                </a:lnTo>
                <a:lnTo>
                  <a:pt x="3655365" y="769990"/>
                </a:lnTo>
                <a:lnTo>
                  <a:pt x="3608455" y="780972"/>
                </a:lnTo>
                <a:lnTo>
                  <a:pt x="3559951" y="791613"/>
                </a:lnTo>
                <a:lnTo>
                  <a:pt x="3509892" y="801905"/>
                </a:lnTo>
                <a:lnTo>
                  <a:pt x="3458320" y="811837"/>
                </a:lnTo>
                <a:lnTo>
                  <a:pt x="3405278" y="821400"/>
                </a:lnTo>
                <a:lnTo>
                  <a:pt x="3350807" y="830587"/>
                </a:lnTo>
                <a:lnTo>
                  <a:pt x="3294948" y="839386"/>
                </a:lnTo>
                <a:lnTo>
                  <a:pt x="3237744" y="847790"/>
                </a:lnTo>
                <a:lnTo>
                  <a:pt x="3179235" y="855789"/>
                </a:lnTo>
                <a:lnTo>
                  <a:pt x="3119463" y="863375"/>
                </a:lnTo>
                <a:lnTo>
                  <a:pt x="3058471" y="870537"/>
                </a:lnTo>
                <a:lnTo>
                  <a:pt x="2996299" y="877266"/>
                </a:lnTo>
                <a:lnTo>
                  <a:pt x="2932989" y="883555"/>
                </a:lnTo>
                <a:lnTo>
                  <a:pt x="2868584" y="889392"/>
                </a:lnTo>
                <a:lnTo>
                  <a:pt x="2803124" y="894770"/>
                </a:lnTo>
                <a:lnTo>
                  <a:pt x="2736651" y="899680"/>
                </a:lnTo>
                <a:lnTo>
                  <a:pt x="2669207" y="904111"/>
                </a:lnTo>
                <a:lnTo>
                  <a:pt x="2600834" y="908055"/>
                </a:lnTo>
                <a:lnTo>
                  <a:pt x="2531572" y="911503"/>
                </a:lnTo>
                <a:lnTo>
                  <a:pt x="2461465" y="914445"/>
                </a:lnTo>
                <a:lnTo>
                  <a:pt x="2390553" y="916873"/>
                </a:lnTo>
                <a:lnTo>
                  <a:pt x="2318877" y="918778"/>
                </a:lnTo>
                <a:lnTo>
                  <a:pt x="2246481" y="920149"/>
                </a:lnTo>
                <a:lnTo>
                  <a:pt x="2173405" y="920979"/>
                </a:lnTo>
                <a:lnTo>
                  <a:pt x="2099691" y="921257"/>
                </a:lnTo>
                <a:lnTo>
                  <a:pt x="2025976" y="920979"/>
                </a:lnTo>
                <a:lnTo>
                  <a:pt x="1952900" y="920149"/>
                </a:lnTo>
                <a:lnTo>
                  <a:pt x="1880504" y="918778"/>
                </a:lnTo>
                <a:lnTo>
                  <a:pt x="1808828" y="916873"/>
                </a:lnTo>
                <a:lnTo>
                  <a:pt x="1737916" y="914445"/>
                </a:lnTo>
                <a:lnTo>
                  <a:pt x="1667809" y="911503"/>
                </a:lnTo>
                <a:lnTo>
                  <a:pt x="1598547" y="908055"/>
                </a:lnTo>
                <a:lnTo>
                  <a:pt x="1530174" y="904111"/>
                </a:lnTo>
                <a:lnTo>
                  <a:pt x="1462730" y="899680"/>
                </a:lnTo>
                <a:lnTo>
                  <a:pt x="1396257" y="894770"/>
                </a:lnTo>
                <a:lnTo>
                  <a:pt x="1330797" y="889392"/>
                </a:lnTo>
                <a:lnTo>
                  <a:pt x="1266392" y="883555"/>
                </a:lnTo>
                <a:lnTo>
                  <a:pt x="1203082" y="877266"/>
                </a:lnTo>
                <a:lnTo>
                  <a:pt x="1140910" y="870537"/>
                </a:lnTo>
                <a:lnTo>
                  <a:pt x="1079918" y="863375"/>
                </a:lnTo>
                <a:lnTo>
                  <a:pt x="1020146" y="855789"/>
                </a:lnTo>
                <a:lnTo>
                  <a:pt x="961637" y="847790"/>
                </a:lnTo>
                <a:lnTo>
                  <a:pt x="904433" y="839386"/>
                </a:lnTo>
                <a:lnTo>
                  <a:pt x="848574" y="830587"/>
                </a:lnTo>
                <a:lnTo>
                  <a:pt x="794103" y="821400"/>
                </a:lnTo>
                <a:lnTo>
                  <a:pt x="741061" y="811837"/>
                </a:lnTo>
                <a:lnTo>
                  <a:pt x="689489" y="801905"/>
                </a:lnTo>
                <a:lnTo>
                  <a:pt x="639430" y="791613"/>
                </a:lnTo>
                <a:lnTo>
                  <a:pt x="590926" y="780972"/>
                </a:lnTo>
                <a:lnTo>
                  <a:pt x="544016" y="769990"/>
                </a:lnTo>
                <a:lnTo>
                  <a:pt x="498745" y="758676"/>
                </a:lnTo>
                <a:lnTo>
                  <a:pt x="455152" y="747039"/>
                </a:lnTo>
                <a:lnTo>
                  <a:pt x="413280" y="735089"/>
                </a:lnTo>
                <a:lnTo>
                  <a:pt x="373170" y="722835"/>
                </a:lnTo>
                <a:lnTo>
                  <a:pt x="334864" y="710285"/>
                </a:lnTo>
                <a:lnTo>
                  <a:pt x="298403" y="697450"/>
                </a:lnTo>
                <a:lnTo>
                  <a:pt x="231185" y="670957"/>
                </a:lnTo>
                <a:lnTo>
                  <a:pt x="171849" y="643429"/>
                </a:lnTo>
                <a:lnTo>
                  <a:pt x="120727" y="614940"/>
                </a:lnTo>
                <a:lnTo>
                  <a:pt x="78153" y="585562"/>
                </a:lnTo>
                <a:lnTo>
                  <a:pt x="44461" y="555369"/>
                </a:lnTo>
                <a:lnTo>
                  <a:pt x="19982" y="524433"/>
                </a:lnTo>
                <a:lnTo>
                  <a:pt x="1269" y="476799"/>
                </a:lnTo>
                <a:lnTo>
                  <a:pt x="0" y="460628"/>
                </a:lnTo>
                <a:close/>
              </a:path>
            </a:pathLst>
          </a:custGeom>
          <a:ln w="8915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041481" cy="779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95527"/>
            <a:ext cx="12191999" cy="6062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7709"/>
            <a:ext cx="12192000" cy="6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3198113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1988" y="0"/>
            <a:ext cx="4722114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5847" y="0"/>
            <a:ext cx="1283207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92211" y="0"/>
            <a:ext cx="1673352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08719" y="0"/>
            <a:ext cx="1165098" cy="10187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6973" y="0"/>
            <a:ext cx="1189494" cy="10187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94653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喪屍煙彈大查緝一個月破全國</a:t>
            </a:r>
            <a:r>
              <a:rPr spc="-90" dirty="0"/>
              <a:t> </a:t>
            </a:r>
            <a:r>
              <a:rPr spc="-5" dirty="0"/>
              <a:t>16</a:t>
            </a:r>
            <a:r>
              <a:rPr dirty="0"/>
              <a:t>處毒窟!!!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866" y="2175763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壹</a:t>
            </a:r>
            <a:endParaRPr sz="88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965" y="405384"/>
            <a:ext cx="451866" cy="688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9965" y="405384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688086"/>
                </a:moveTo>
                <a:lnTo>
                  <a:pt x="451866" y="344042"/>
                </a:lnTo>
                <a:lnTo>
                  <a:pt x="0" y="0"/>
                </a:lnTo>
                <a:lnTo>
                  <a:pt x="0" y="688086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63717" y="445261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000000"/>
                </a:solidFill>
                <a:latin typeface="Microsoft YaHei"/>
                <a:cs typeface="Microsoft YaHei"/>
              </a:rPr>
              <a:t>我們與毒品的距離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98746" y="1217875"/>
            <a:ext cx="6656705" cy="4534535"/>
          </a:xfrm>
          <a:prstGeom prst="rect">
            <a:avLst/>
          </a:prstGeom>
        </p:spPr>
        <p:txBody>
          <a:bodyPr vert="horz" wrap="square" lIns="0" tIns="30162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2375"/>
              </a:spcBef>
              <a:buFont typeface="Wingdings"/>
              <a:buChar char=""/>
              <a:tabLst>
                <a:tab pos="46990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超級變裝秀、毒品食品化：</a:t>
            </a:r>
            <a:endParaRPr sz="3600">
              <a:latin typeface="微軟正黑體"/>
              <a:cs typeface="微軟正黑體"/>
            </a:endParaRP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sz="3200" spc="-5" dirty="0">
                <a:latin typeface="微軟正黑體"/>
                <a:cs typeface="微軟正黑體"/>
              </a:rPr>
              <a:t>毒販為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逃避檢警查緝</a:t>
            </a:r>
            <a:r>
              <a:rPr sz="3200" spc="-5" dirty="0">
                <a:latin typeface="微軟正黑體"/>
                <a:cs typeface="微軟正黑體"/>
              </a:rPr>
              <a:t>與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降低吸食者的 戒心、引起好奇心</a:t>
            </a:r>
            <a:r>
              <a:rPr sz="3200" spc="-5" dirty="0">
                <a:latin typeface="微軟正黑體"/>
                <a:cs typeface="微軟正黑體"/>
              </a:rPr>
              <a:t>，透過變裝成為各 種新型態毒品(如</a:t>
            </a:r>
            <a:r>
              <a:rPr sz="3200" spc="-5" dirty="0">
                <a:solidFill>
                  <a:srgbClr val="0000FF"/>
                </a:solidFill>
                <a:latin typeface="微軟正黑體"/>
                <a:cs typeface="微軟正黑體"/>
              </a:rPr>
              <a:t>咖啡包、糖果與果凍 </a:t>
            </a:r>
            <a:r>
              <a:rPr sz="3200" spc="-5" dirty="0">
                <a:latin typeface="微軟正黑體"/>
                <a:cs typeface="微軟正黑體"/>
              </a:rPr>
              <a:t>等)，</a:t>
            </a:r>
            <a:r>
              <a:rPr sz="3200" b="1" spc="-5" dirty="0">
                <a:latin typeface="微軟正黑體"/>
                <a:cs typeface="微軟正黑體"/>
              </a:rPr>
              <a:t>加速流通銷售與誤食</a:t>
            </a:r>
            <a:r>
              <a:rPr sz="3200" spc="-5" dirty="0">
                <a:latin typeface="微軟正黑體"/>
                <a:cs typeface="微軟正黑體"/>
              </a:rPr>
              <a:t>，造成更多 毒品受害者！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3359" y="4501134"/>
            <a:ext cx="3185160" cy="21236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2942" y="5561837"/>
            <a:ext cx="1287780" cy="1296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40663"/>
            <a:ext cx="12192000" cy="5614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1454" y="87630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新型態的毒品包裝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3547871"/>
            <a:ext cx="3155442" cy="3310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8272"/>
            <a:ext cx="12192000" cy="6163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1454" y="0"/>
            <a:ext cx="105752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Microsoft YaHei"/>
                <a:cs typeface="Microsoft YaHei"/>
              </a:rPr>
              <a:t>墾丁民宿誤食「毒品果凍」4</a:t>
            </a:r>
            <a:r>
              <a:rPr b="0" dirty="0">
                <a:latin typeface="Microsoft YaHei"/>
                <a:cs typeface="Microsoft YaHei"/>
              </a:rPr>
              <a:t>歲孩童</a:t>
            </a:r>
            <a:r>
              <a:rPr b="0" spc="-15" dirty="0">
                <a:latin typeface="Microsoft YaHei"/>
                <a:cs typeface="Microsoft YaHei"/>
              </a:rPr>
              <a:t>昏</a:t>
            </a:r>
            <a:r>
              <a:rPr b="0" spc="-5" dirty="0">
                <a:latin typeface="Microsoft YaHei"/>
                <a:cs typeface="Microsoft YaHei"/>
              </a:rPr>
              <a:t>睡22小時</a:t>
            </a:r>
          </a:p>
        </p:txBody>
      </p:sp>
      <p:sp>
        <p:nvSpPr>
          <p:cNvPr id="5" name="object 5"/>
          <p:cNvSpPr/>
          <p:nvPr/>
        </p:nvSpPr>
        <p:spPr>
          <a:xfrm>
            <a:off x="437769" y="673988"/>
            <a:ext cx="9351010" cy="45720"/>
          </a:xfrm>
          <a:custGeom>
            <a:avLst/>
            <a:gdLst/>
            <a:ahLst/>
            <a:cxnLst/>
            <a:rect l="l" t="t" r="r" b="b"/>
            <a:pathLst>
              <a:path w="9351010" h="45720">
                <a:moveTo>
                  <a:pt x="-44576" y="22860"/>
                </a:moveTo>
                <a:lnTo>
                  <a:pt x="9395079" y="22860"/>
                </a:lnTo>
              </a:path>
            </a:pathLst>
          </a:custGeom>
          <a:ln w="1348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866" y="2175763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壹</a:t>
            </a:r>
            <a:endParaRPr sz="88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00346" y="405765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0"/>
                </a:moveTo>
                <a:lnTo>
                  <a:pt x="0" y="688086"/>
                </a:lnTo>
                <a:lnTo>
                  <a:pt x="451865" y="34404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63717" y="445261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000000"/>
                </a:solidFill>
                <a:latin typeface="Microsoft YaHei"/>
                <a:cs typeface="Microsoft YaHei"/>
              </a:rPr>
              <a:t>我們與毒品的距離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98746" y="1391792"/>
            <a:ext cx="6626225" cy="445071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5"/>
              </a:spcBef>
              <a:buFont typeface="Wingdings"/>
              <a:buChar char=""/>
              <a:tabLst>
                <a:tab pos="46990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毒你千遍也不厭倦：</a:t>
            </a:r>
            <a:endParaRPr sz="3600">
              <a:latin typeface="微軟正黑體"/>
              <a:cs typeface="微軟正黑體"/>
            </a:endParaRPr>
          </a:p>
          <a:p>
            <a:pPr marL="418465" marR="5080">
              <a:lnSpc>
                <a:spcPct val="99900"/>
              </a:lnSpc>
              <a:spcBef>
                <a:spcPts val="815"/>
              </a:spcBef>
            </a:pPr>
            <a:r>
              <a:rPr sz="3200" spc="-5" dirty="0">
                <a:latin typeface="微軟正黑體"/>
                <a:cs typeface="微軟正黑體"/>
              </a:rPr>
              <a:t>摻混多種毒品與不明物質的新興毒 品，青少年根本無從辨識。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「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賣的 人不清楚成分，買的人不知道 吃了會死人！」</a:t>
            </a:r>
            <a:endParaRPr sz="3600">
              <a:latin typeface="微軟正黑體"/>
              <a:cs typeface="微軟正黑體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"/>
              <a:tabLst>
                <a:tab pos="46990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毒品取得容易、淪為販毒者：</a:t>
            </a:r>
            <a:endParaRPr sz="3600">
              <a:latin typeface="微軟正黑體"/>
              <a:cs typeface="微軟正黑體"/>
            </a:endParaRPr>
          </a:p>
          <a:p>
            <a:pPr marL="469900">
              <a:lnSpc>
                <a:spcPct val="100000"/>
              </a:lnSpc>
              <a:spcBef>
                <a:spcPts val="15"/>
              </a:spcBef>
            </a:pPr>
            <a:r>
              <a:rPr sz="3200" spc="-5" dirty="0">
                <a:latin typeface="微軟正黑體"/>
                <a:cs typeface="微軟正黑體"/>
              </a:rPr>
              <a:t>五花八門、不可思議的販毒方式，</a:t>
            </a:r>
            <a:endParaRPr sz="3200">
              <a:latin typeface="微軟正黑體"/>
              <a:cs typeface="微軟正黑體"/>
            </a:endParaRPr>
          </a:p>
          <a:p>
            <a:pPr marL="469900">
              <a:lnSpc>
                <a:spcPct val="100000"/>
              </a:lnSpc>
            </a:pP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吸毒者最後被控制成為販毒者</a:t>
            </a:r>
            <a:r>
              <a:rPr sz="3200" spc="-5" dirty="0"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17370" y="5229542"/>
            <a:ext cx="25844" cy="25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3108" y="3886961"/>
            <a:ext cx="2645664" cy="2662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0718" y="0"/>
            <a:ext cx="4214622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68496" y="0"/>
            <a:ext cx="878611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0238" y="0"/>
            <a:ext cx="7261859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104108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藥物濫用的現況</a:t>
            </a:r>
            <a:r>
              <a:rPr spc="-5" dirty="0"/>
              <a:t>-</a:t>
            </a:r>
            <a:r>
              <a:rPr dirty="0"/>
              <a:t>吸收學生當販毒者、運毒</a:t>
            </a:r>
            <a:r>
              <a:rPr spc="-20" dirty="0"/>
              <a:t>工</a:t>
            </a:r>
            <a:r>
              <a:rPr dirty="0"/>
              <a:t>具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669794"/>
            <a:ext cx="12191998" cy="6188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09066"/>
            <a:ext cx="8068056" cy="1219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789" y="3764026"/>
            <a:ext cx="10747375" cy="2665730"/>
          </a:xfrm>
          <a:custGeom>
            <a:avLst/>
            <a:gdLst/>
            <a:ahLst/>
            <a:cxnLst/>
            <a:rect l="l" t="t" r="r" b="b"/>
            <a:pathLst>
              <a:path w="10747375" h="2665729">
                <a:moveTo>
                  <a:pt x="10584776" y="0"/>
                </a:moveTo>
                <a:lnTo>
                  <a:pt x="0" y="1569465"/>
                </a:lnTo>
                <a:lnTo>
                  <a:pt x="162521" y="2665564"/>
                </a:lnTo>
                <a:lnTo>
                  <a:pt x="10747209" y="1096010"/>
                </a:lnTo>
                <a:lnTo>
                  <a:pt x="1058477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" y="3559305"/>
            <a:ext cx="11288268" cy="32986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2909" y="4135671"/>
            <a:ext cx="9896906" cy="20763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2021" y="3497579"/>
            <a:ext cx="1736598" cy="2017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13688" y="4078198"/>
            <a:ext cx="195580" cy="634365"/>
          </a:xfrm>
          <a:custGeom>
            <a:avLst/>
            <a:gdLst/>
            <a:ahLst/>
            <a:cxnLst/>
            <a:rect l="l" t="t" r="r" b="b"/>
            <a:pathLst>
              <a:path w="195579" h="634364">
                <a:moveTo>
                  <a:pt x="73640" y="0"/>
                </a:moveTo>
                <a:lnTo>
                  <a:pt x="46970" y="25"/>
                </a:lnTo>
                <a:lnTo>
                  <a:pt x="23153" y="7548"/>
                </a:lnTo>
                <a:lnTo>
                  <a:pt x="7504" y="21917"/>
                </a:lnTo>
                <a:lnTo>
                  <a:pt x="0" y="43120"/>
                </a:lnTo>
                <a:lnTo>
                  <a:pt x="615" y="71145"/>
                </a:lnTo>
                <a:lnTo>
                  <a:pt x="101072" y="459638"/>
                </a:lnTo>
                <a:lnTo>
                  <a:pt x="132314" y="454939"/>
                </a:lnTo>
                <a:lnTo>
                  <a:pt x="129016" y="364565"/>
                </a:lnTo>
                <a:lnTo>
                  <a:pt x="126075" y="285660"/>
                </a:lnTo>
                <a:lnTo>
                  <a:pt x="123491" y="218227"/>
                </a:lnTo>
                <a:lnTo>
                  <a:pt x="121265" y="162268"/>
                </a:lnTo>
                <a:lnTo>
                  <a:pt x="119395" y="117787"/>
                </a:lnTo>
                <a:lnTo>
                  <a:pt x="116728" y="63269"/>
                </a:lnTo>
                <a:lnTo>
                  <a:pt x="94023" y="8868"/>
                </a:lnTo>
                <a:lnTo>
                  <a:pt x="73640" y="0"/>
                </a:lnTo>
                <a:close/>
              </a:path>
              <a:path w="195579" h="634364">
                <a:moveTo>
                  <a:pt x="136022" y="507120"/>
                </a:moveTo>
                <a:lnTo>
                  <a:pt x="98309" y="516122"/>
                </a:lnTo>
                <a:lnTo>
                  <a:pt x="70274" y="553856"/>
                </a:lnTo>
                <a:lnTo>
                  <a:pt x="68611" y="566158"/>
                </a:lnTo>
                <a:lnTo>
                  <a:pt x="69449" y="579399"/>
                </a:lnTo>
                <a:lnTo>
                  <a:pt x="93452" y="621563"/>
                </a:lnTo>
                <a:lnTo>
                  <a:pt x="127563" y="633833"/>
                </a:lnTo>
                <a:lnTo>
                  <a:pt x="140823" y="632993"/>
                </a:lnTo>
                <a:lnTo>
                  <a:pt x="182479" y="608355"/>
                </a:lnTo>
                <a:lnTo>
                  <a:pt x="195105" y="573619"/>
                </a:lnTo>
                <a:lnTo>
                  <a:pt x="194417" y="560857"/>
                </a:lnTo>
                <a:lnTo>
                  <a:pt x="170795" y="518693"/>
                </a:lnTo>
                <a:lnTo>
                  <a:pt x="136022" y="5071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01528" y="1274063"/>
            <a:ext cx="1005840" cy="8542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270" y="0"/>
            <a:ext cx="10818876" cy="1018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5751" y="33274"/>
            <a:ext cx="101936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賣的人不清楚成分，買的人不知道吃</a:t>
            </a:r>
            <a:r>
              <a:rPr spc="-15" dirty="0"/>
              <a:t>了</a:t>
            </a:r>
            <a:r>
              <a:rPr dirty="0"/>
              <a:t>會死人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6388353"/>
            <a:ext cx="69786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資料來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源</a:t>
            </a:r>
            <a:r>
              <a:rPr sz="2800" spc="-2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:</a:t>
            </a:r>
            <a:r>
              <a:rPr sz="2800" spc="-1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蘋果新聞網網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&gt;</a:t>
            </a:r>
            <a:r>
              <a:rPr sz="2800" spc="-2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2021年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03月30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日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2147" y="725062"/>
            <a:ext cx="5358765" cy="4747260"/>
          </a:xfrm>
          <a:prstGeom prst="rect">
            <a:avLst/>
          </a:prstGeom>
        </p:spPr>
        <p:txBody>
          <a:bodyPr vert="horz" wrap="square" lIns="0" tIns="31877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2510"/>
              </a:spcBef>
              <a:buFont typeface="Wingdings"/>
              <a:buChar char=""/>
              <a:tabLst>
                <a:tab pos="46990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咖啡包竟含</a:t>
            </a:r>
            <a:r>
              <a:rPr sz="3600" b="1" spc="-345" dirty="0">
                <a:solidFill>
                  <a:srgbClr val="FF0000"/>
                </a:solidFill>
                <a:latin typeface="微軟正黑體"/>
                <a:cs typeface="微軟正黑體"/>
              </a:rPr>
              <a:t>17</a:t>
            </a: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種毒品：</a:t>
            </a:r>
            <a:endParaRPr sz="3600">
              <a:latin typeface="微軟正黑體"/>
              <a:cs typeface="微軟正黑體"/>
            </a:endParaRPr>
          </a:p>
          <a:p>
            <a:pPr marL="12700" marR="5080">
              <a:lnSpc>
                <a:spcPct val="150000"/>
              </a:lnSpc>
              <a:spcBef>
                <a:spcPts val="200"/>
              </a:spcBef>
            </a:pPr>
            <a:r>
              <a:rPr sz="2800" dirty="0">
                <a:latin typeface="標楷體"/>
                <a:cs typeface="標楷體"/>
              </a:rPr>
              <a:t>刑事警</a:t>
            </a:r>
            <a:r>
              <a:rPr sz="2800" spc="-15" dirty="0">
                <a:latin typeface="標楷體"/>
                <a:cs typeface="標楷體"/>
              </a:rPr>
              <a:t>察</a:t>
            </a:r>
            <a:r>
              <a:rPr sz="2800" dirty="0">
                <a:latin typeface="標楷體"/>
                <a:cs typeface="標楷體"/>
              </a:rPr>
              <a:t>局偵查</a:t>
            </a:r>
            <a:r>
              <a:rPr sz="2800" spc="-15" dirty="0">
                <a:latin typeface="標楷體"/>
                <a:cs typeface="標楷體"/>
              </a:rPr>
              <a:t>第</a:t>
            </a:r>
            <a:r>
              <a:rPr sz="2800" dirty="0">
                <a:latin typeface="標楷體"/>
                <a:cs typeface="標楷體"/>
              </a:rPr>
              <a:t>三大隊</a:t>
            </a:r>
            <a:r>
              <a:rPr sz="2800" spc="-15" dirty="0">
                <a:latin typeface="標楷體"/>
                <a:cs typeface="標楷體"/>
              </a:rPr>
              <a:t>副</a:t>
            </a:r>
            <a:r>
              <a:rPr sz="2800" dirty="0">
                <a:latin typeface="標楷體"/>
                <a:cs typeface="標楷體"/>
              </a:rPr>
              <a:t>大隊 長王耀</a:t>
            </a:r>
            <a:r>
              <a:rPr sz="2800" spc="-15" dirty="0">
                <a:latin typeface="標楷體"/>
                <a:cs typeface="標楷體"/>
              </a:rPr>
              <a:t>輝</a:t>
            </a:r>
            <a:r>
              <a:rPr sz="2800" dirty="0">
                <a:latin typeface="標楷體"/>
                <a:cs typeface="標楷體"/>
              </a:rPr>
              <a:t>表示</a:t>
            </a:r>
            <a:r>
              <a:rPr sz="2800" spc="-5" dirty="0">
                <a:latin typeface="標楷體"/>
                <a:cs typeface="標楷體"/>
              </a:rPr>
              <a:t>，109</a:t>
            </a:r>
            <a:r>
              <a:rPr sz="2800" dirty="0">
                <a:latin typeface="標楷體"/>
                <a:cs typeface="標楷體"/>
              </a:rPr>
              <a:t>年查獲毒</a:t>
            </a:r>
            <a:r>
              <a:rPr sz="2800" spc="-15" dirty="0">
                <a:latin typeface="標楷體"/>
                <a:cs typeface="標楷體"/>
              </a:rPr>
              <a:t>咖</a:t>
            </a:r>
            <a:r>
              <a:rPr sz="2800" dirty="0">
                <a:latin typeface="標楷體"/>
                <a:cs typeface="標楷體"/>
              </a:rPr>
              <a:t>啡 包</a:t>
            </a:r>
            <a:r>
              <a:rPr sz="2800" spc="-5" dirty="0">
                <a:latin typeface="標楷體"/>
                <a:cs typeface="標楷體"/>
              </a:rPr>
              <a:t>25</a:t>
            </a:r>
            <a:r>
              <a:rPr sz="2800" dirty="0">
                <a:latin typeface="標楷體"/>
                <a:cs typeface="標楷體"/>
              </a:rPr>
              <a:t>萬包，</a:t>
            </a:r>
            <a:r>
              <a:rPr sz="2800" spc="-15" dirty="0">
                <a:latin typeface="標楷體"/>
                <a:cs typeface="標楷體"/>
              </a:rPr>
              <a:t>數</a:t>
            </a:r>
            <a:r>
              <a:rPr sz="2800" dirty="0">
                <a:latin typeface="標楷體"/>
                <a:cs typeface="標楷體"/>
              </a:rPr>
              <a:t>量是前</a:t>
            </a:r>
            <a:r>
              <a:rPr sz="2800" spc="-15" dirty="0">
                <a:latin typeface="標楷體"/>
                <a:cs typeface="標楷體"/>
              </a:rPr>
              <a:t>一</a:t>
            </a:r>
            <a:r>
              <a:rPr sz="2800" dirty="0">
                <a:latin typeface="標楷體"/>
                <a:cs typeface="標楷體"/>
              </a:rPr>
              <a:t>年的兩</a:t>
            </a:r>
            <a:r>
              <a:rPr sz="2800" spc="-15" dirty="0">
                <a:latin typeface="標楷體"/>
                <a:cs typeface="標楷體"/>
              </a:rPr>
              <a:t>倍</a:t>
            </a:r>
            <a:r>
              <a:rPr sz="2800" dirty="0">
                <a:latin typeface="標楷體"/>
                <a:cs typeface="標楷體"/>
              </a:rPr>
              <a:t>， 其</a:t>
            </a:r>
            <a:r>
              <a:rPr sz="2800" spc="-15" dirty="0">
                <a:latin typeface="標楷體"/>
                <a:cs typeface="標楷體"/>
              </a:rPr>
              <a:t>中</a:t>
            </a:r>
            <a:r>
              <a:rPr sz="2800" dirty="0">
                <a:latin typeface="標楷體"/>
                <a:cs typeface="標楷體"/>
              </a:rPr>
              <a:t>查</a:t>
            </a:r>
            <a:r>
              <a:rPr sz="2800" spc="-15" dirty="0">
                <a:latin typeface="標楷體"/>
                <a:cs typeface="標楷體"/>
              </a:rPr>
              <a:t>到</a:t>
            </a:r>
            <a:r>
              <a:rPr sz="2800" dirty="0">
                <a:latin typeface="標楷體"/>
                <a:cs typeface="標楷體"/>
              </a:rPr>
              <a:t>最</a:t>
            </a:r>
            <a:r>
              <a:rPr sz="2800" spc="-15" dirty="0">
                <a:latin typeface="標楷體"/>
                <a:cs typeface="標楷體"/>
              </a:rPr>
              <a:t>誇</a:t>
            </a:r>
            <a:r>
              <a:rPr sz="2800" dirty="0">
                <a:latin typeface="標楷體"/>
                <a:cs typeface="標楷體"/>
              </a:rPr>
              <a:t>張</a:t>
            </a:r>
            <a:r>
              <a:rPr sz="2800" spc="-15" dirty="0">
                <a:latin typeface="標楷體"/>
                <a:cs typeface="標楷體"/>
              </a:rPr>
              <a:t>的</a:t>
            </a:r>
            <a:r>
              <a:rPr sz="2800" dirty="0">
                <a:latin typeface="標楷體"/>
                <a:cs typeface="標楷體"/>
              </a:rPr>
              <a:t>咖</a:t>
            </a:r>
            <a:r>
              <a:rPr sz="2800" spc="-15" dirty="0">
                <a:latin typeface="標楷體"/>
                <a:cs typeface="標楷體"/>
              </a:rPr>
              <a:t>啡</a:t>
            </a:r>
            <a:r>
              <a:rPr sz="2800" dirty="0">
                <a:latin typeface="標楷體"/>
                <a:cs typeface="標楷體"/>
              </a:rPr>
              <a:t>包</a:t>
            </a:r>
            <a:r>
              <a:rPr sz="2800" spc="-15" dirty="0">
                <a:latin typeface="標楷體"/>
                <a:cs typeface="標楷體"/>
              </a:rPr>
              <a:t>總</a:t>
            </a:r>
            <a:r>
              <a:rPr sz="2800" dirty="0">
                <a:latin typeface="標楷體"/>
                <a:cs typeface="標楷體"/>
              </a:rPr>
              <a:t>共混 了</a:t>
            </a:r>
            <a:r>
              <a:rPr sz="2800" spc="-5" dirty="0">
                <a:solidFill>
                  <a:srgbClr val="0000FF"/>
                </a:solidFill>
                <a:latin typeface="標楷體"/>
                <a:cs typeface="標楷體"/>
              </a:rPr>
              <a:t>17</a:t>
            </a:r>
            <a:r>
              <a:rPr sz="2800" dirty="0">
                <a:latin typeface="標楷體"/>
                <a:cs typeface="標楷體"/>
              </a:rPr>
              <a:t>種毒品</a:t>
            </a:r>
            <a:r>
              <a:rPr sz="2800" spc="-15" dirty="0">
                <a:latin typeface="標楷體"/>
                <a:cs typeface="標楷體"/>
              </a:rPr>
              <a:t>，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「連藥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頭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都不知道 在裡面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混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了什麼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！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」</a:t>
            </a:r>
            <a:r>
              <a:rPr sz="2800" dirty="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1752" y="784821"/>
            <a:ext cx="6390894" cy="5449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63165" y="3452342"/>
            <a:ext cx="1116965" cy="735965"/>
          </a:xfrm>
          <a:custGeom>
            <a:avLst/>
            <a:gdLst/>
            <a:ahLst/>
            <a:cxnLst/>
            <a:rect l="l" t="t" r="r" b="b"/>
            <a:pathLst>
              <a:path w="1116964" h="735964">
                <a:moveTo>
                  <a:pt x="947773" y="0"/>
                </a:moveTo>
                <a:lnTo>
                  <a:pt x="48666" y="315493"/>
                </a:lnTo>
                <a:lnTo>
                  <a:pt x="6963" y="353355"/>
                </a:lnTo>
                <a:lnTo>
                  <a:pt x="0" y="380698"/>
                </a:lnTo>
                <a:lnTo>
                  <a:pt x="4216" y="409600"/>
                </a:lnTo>
                <a:lnTo>
                  <a:pt x="103403" y="686968"/>
                </a:lnTo>
                <a:lnTo>
                  <a:pt x="118518" y="711969"/>
                </a:lnTo>
                <a:lnTo>
                  <a:pt x="141265" y="728672"/>
                </a:lnTo>
                <a:lnTo>
                  <a:pt x="168608" y="735635"/>
                </a:lnTo>
                <a:lnTo>
                  <a:pt x="197510" y="731418"/>
                </a:lnTo>
                <a:lnTo>
                  <a:pt x="1067714" y="420141"/>
                </a:lnTo>
                <a:lnTo>
                  <a:pt x="1092715" y="405026"/>
                </a:lnTo>
                <a:lnTo>
                  <a:pt x="1109418" y="382279"/>
                </a:lnTo>
                <a:lnTo>
                  <a:pt x="1116381" y="354937"/>
                </a:lnTo>
                <a:lnTo>
                  <a:pt x="1112164" y="326034"/>
                </a:lnTo>
                <a:lnTo>
                  <a:pt x="1012977" y="48666"/>
                </a:lnTo>
                <a:lnTo>
                  <a:pt x="997862" y="23665"/>
                </a:lnTo>
                <a:lnTo>
                  <a:pt x="975115" y="6963"/>
                </a:lnTo>
                <a:lnTo>
                  <a:pt x="94777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63165" y="3452342"/>
            <a:ext cx="1116965" cy="735965"/>
          </a:xfrm>
          <a:custGeom>
            <a:avLst/>
            <a:gdLst/>
            <a:ahLst/>
            <a:cxnLst/>
            <a:rect l="l" t="t" r="r" b="b"/>
            <a:pathLst>
              <a:path w="1116964" h="735964">
                <a:moveTo>
                  <a:pt x="4216" y="409600"/>
                </a:moveTo>
                <a:lnTo>
                  <a:pt x="6963" y="353355"/>
                </a:lnTo>
                <a:lnTo>
                  <a:pt x="48666" y="315493"/>
                </a:lnTo>
                <a:lnTo>
                  <a:pt x="918870" y="4216"/>
                </a:lnTo>
                <a:lnTo>
                  <a:pt x="947773" y="0"/>
                </a:lnTo>
                <a:lnTo>
                  <a:pt x="975115" y="6963"/>
                </a:lnTo>
                <a:lnTo>
                  <a:pt x="997862" y="23665"/>
                </a:lnTo>
                <a:lnTo>
                  <a:pt x="1012977" y="48666"/>
                </a:lnTo>
                <a:lnTo>
                  <a:pt x="1112164" y="326034"/>
                </a:lnTo>
                <a:lnTo>
                  <a:pt x="1116381" y="354937"/>
                </a:lnTo>
                <a:lnTo>
                  <a:pt x="1109418" y="382279"/>
                </a:lnTo>
                <a:lnTo>
                  <a:pt x="1092715" y="405026"/>
                </a:lnTo>
                <a:lnTo>
                  <a:pt x="1067714" y="420141"/>
                </a:lnTo>
                <a:lnTo>
                  <a:pt x="197510" y="731418"/>
                </a:lnTo>
                <a:lnTo>
                  <a:pt x="168608" y="735635"/>
                </a:lnTo>
                <a:lnTo>
                  <a:pt x="141265" y="728672"/>
                </a:lnTo>
                <a:lnTo>
                  <a:pt x="118518" y="711969"/>
                </a:lnTo>
                <a:lnTo>
                  <a:pt x="103403" y="686968"/>
                </a:lnTo>
                <a:lnTo>
                  <a:pt x="4216" y="40960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08" y="186259"/>
            <a:ext cx="11911291" cy="5578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3528" y="4714478"/>
            <a:ext cx="1696382" cy="561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3508" y="4604554"/>
            <a:ext cx="4112812" cy="574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492" y="6033555"/>
            <a:ext cx="2331001" cy="158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55882" y="6021341"/>
            <a:ext cx="451555" cy="170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4111" y="6170960"/>
            <a:ext cx="6322060" cy="0"/>
          </a:xfrm>
          <a:custGeom>
            <a:avLst/>
            <a:gdLst/>
            <a:ahLst/>
            <a:cxnLst/>
            <a:rect l="l" t="t" r="r" b="b"/>
            <a:pathLst>
              <a:path w="6322059">
                <a:moveTo>
                  <a:pt x="0" y="0"/>
                </a:moveTo>
                <a:lnTo>
                  <a:pt x="6321771" y="0"/>
                </a:lnTo>
              </a:path>
            </a:pathLst>
          </a:custGeom>
          <a:ln w="12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-87745" y="230046"/>
            <a:ext cx="2165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494949"/>
                </a:solidFill>
                <a:latin typeface="新細明體"/>
                <a:cs typeface="新細明體"/>
              </a:rPr>
              <a:t>一</a:t>
            </a:r>
            <a:endParaRPr sz="1500">
              <a:latin typeface="新細明體"/>
              <a:cs typeface="新細明體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549" y="6246553"/>
            <a:ext cx="12052935" cy="551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>
              <a:lnSpc>
                <a:spcPct val="112500"/>
              </a:lnSpc>
              <a:spcBef>
                <a:spcPts val="95"/>
              </a:spcBef>
            </a:pPr>
            <a:r>
              <a:rPr sz="1550" dirty="0">
                <a:solidFill>
                  <a:srgbClr val="5B5B5D"/>
                </a:solidFill>
                <a:latin typeface="新細明體"/>
                <a:cs typeface="新細明體"/>
              </a:rPr>
              <a:t>台 南 永 康 警 方 </a:t>
            </a:r>
            <a:r>
              <a:rPr sz="1550" dirty="0" smtClean="0">
                <a:solidFill>
                  <a:srgbClr val="5B5B5D"/>
                </a:solidFill>
                <a:latin typeface="新細明體"/>
                <a:cs typeface="新細明體"/>
              </a:rPr>
              <a:t>查</a:t>
            </a:r>
            <a:r>
              <a:rPr lang="zh-TW" altLang="en-US" sz="1550" dirty="0" smtClean="0">
                <a:solidFill>
                  <a:srgbClr val="5B5B5D"/>
                </a:solidFill>
                <a:latin typeface="新細明體"/>
                <a:cs typeface="新細明體"/>
              </a:rPr>
              <a:t> </a:t>
            </a:r>
            <a:r>
              <a:rPr lang="zh-TW" altLang="en-US" sz="1550" dirty="0" smtClean="0">
                <a:solidFill>
                  <a:srgbClr val="5B5B5D"/>
                </a:solidFill>
                <a:latin typeface="新細明體"/>
                <a:cs typeface="新細明體"/>
              </a:rPr>
              <a:t>獲 </a:t>
            </a:r>
            <a:r>
              <a:rPr sz="1550" dirty="0" smtClean="0">
                <a:solidFill>
                  <a:srgbClr val="5B5B5D"/>
                </a:solidFill>
                <a:latin typeface="新細明體"/>
                <a:cs typeface="新細明體"/>
              </a:rPr>
              <a:t>以 </a:t>
            </a:r>
            <a:r>
              <a:rPr sz="1550" dirty="0">
                <a:solidFill>
                  <a:srgbClr val="5B5B5D"/>
                </a:solidFill>
                <a:latin typeface="新細明體"/>
                <a:cs typeface="新細明體"/>
              </a:rPr>
              <a:t>洗 髮 粉 </a:t>
            </a:r>
            <a:r>
              <a:rPr sz="1550" spc="-110" dirty="0">
                <a:solidFill>
                  <a:srgbClr val="5B5B5D"/>
                </a:solidFill>
                <a:latin typeface="新細明體"/>
                <a:cs typeface="新細明體"/>
              </a:rPr>
              <a:t>、 仿 冒 周 星 馳 電 影 中 的 「 含 笑 半 步 癲 </a:t>
            </a:r>
            <a:r>
              <a:rPr sz="1550" spc="-110" dirty="0">
                <a:solidFill>
                  <a:srgbClr val="82827E"/>
                </a:solidFill>
                <a:latin typeface="新細明體"/>
                <a:cs typeface="新細明體"/>
              </a:rPr>
              <a:t>」 </a:t>
            </a:r>
            <a:r>
              <a:rPr sz="1550" spc="-110" dirty="0" smtClean="0">
                <a:solidFill>
                  <a:srgbClr val="5B5B5D"/>
                </a:solidFill>
                <a:latin typeface="新細明體"/>
                <a:cs typeface="新細明體"/>
              </a:rPr>
              <a:t> </a:t>
            </a:r>
            <a:r>
              <a:rPr sz="1550" spc="-110" dirty="0">
                <a:solidFill>
                  <a:srgbClr val="5B5B5D"/>
                </a:solidFill>
                <a:latin typeface="新細明體"/>
                <a:cs typeface="新細明體"/>
              </a:rPr>
              <a:t>綜 藝 節 目 《 綜 </a:t>
            </a:r>
            <a:r>
              <a:rPr lang="zh-TW" altLang="en-US" sz="1550" spc="-110" dirty="0" smtClean="0">
                <a:solidFill>
                  <a:srgbClr val="5B5B5D"/>
                </a:solidFill>
                <a:latin typeface="新細明體"/>
                <a:cs typeface="新細明體"/>
              </a:rPr>
              <a:t>藝</a:t>
            </a:r>
            <a:r>
              <a:rPr sz="1550" spc="-110" dirty="0" smtClean="0">
                <a:solidFill>
                  <a:srgbClr val="5B5B5D"/>
                </a:solidFill>
                <a:latin typeface="新細明體"/>
                <a:cs typeface="新細明體"/>
              </a:rPr>
              <a:t> </a:t>
            </a:r>
            <a:r>
              <a:rPr sz="1550" spc="-110" dirty="0">
                <a:solidFill>
                  <a:srgbClr val="5B5B5D"/>
                </a:solidFill>
                <a:latin typeface="新細明體"/>
                <a:cs typeface="新細明體"/>
              </a:rPr>
              <a:t>玩 很 大 》 </a:t>
            </a:r>
            <a:r>
              <a:rPr sz="1550" spc="-110" dirty="0">
                <a:solidFill>
                  <a:srgbClr val="82827E"/>
                </a:solidFill>
                <a:latin typeface="新細明體"/>
                <a:cs typeface="新細明體"/>
              </a:rPr>
              <a:t>「 </a:t>
            </a:r>
            <a:r>
              <a:rPr sz="1550" spc="-110" dirty="0">
                <a:solidFill>
                  <a:srgbClr val="5B5B5D"/>
                </a:solidFill>
                <a:latin typeface="新細明體"/>
                <a:cs typeface="新細明體"/>
              </a:rPr>
              <a:t>玩 很 大</a:t>
            </a:r>
            <a:r>
              <a:rPr sz="1550" spc="90" dirty="0">
                <a:solidFill>
                  <a:srgbClr val="5B5B5D"/>
                </a:solidFill>
                <a:latin typeface="新細明體"/>
                <a:cs typeface="新細明體"/>
              </a:rPr>
              <a:t> </a:t>
            </a:r>
            <a:r>
              <a:rPr sz="1550" spc="-110" dirty="0">
                <a:solidFill>
                  <a:srgbClr val="82827E"/>
                </a:solidFill>
                <a:latin typeface="新細明體"/>
                <a:cs typeface="新細明體"/>
              </a:rPr>
              <a:t>」 </a:t>
            </a:r>
            <a:r>
              <a:rPr sz="1550" spc="-110" dirty="0">
                <a:solidFill>
                  <a:srgbClr val="494949"/>
                </a:solidFill>
                <a:latin typeface="新細明體"/>
                <a:cs typeface="新細明體"/>
              </a:rPr>
              <a:t>等 包 裝 的 毒 品 咖 啡 包 </a:t>
            </a:r>
            <a:r>
              <a:rPr sz="1550" spc="-110" dirty="0">
                <a:solidFill>
                  <a:srgbClr val="727274"/>
                </a:solidFill>
                <a:latin typeface="新細明體"/>
                <a:cs typeface="新細明體"/>
              </a:rPr>
              <a:t>。 （ </a:t>
            </a:r>
            <a:r>
              <a:rPr sz="1550" spc="-110" dirty="0">
                <a:solidFill>
                  <a:srgbClr val="494949"/>
                </a:solidFill>
                <a:latin typeface="新細明體"/>
                <a:cs typeface="新細明體"/>
              </a:rPr>
              <a:t>圖 由 警 方 提 供</a:t>
            </a:r>
            <a:r>
              <a:rPr sz="1550" spc="80" dirty="0">
                <a:solidFill>
                  <a:srgbClr val="494949"/>
                </a:solidFill>
                <a:latin typeface="新細明體"/>
                <a:cs typeface="新細明體"/>
              </a:rPr>
              <a:t> </a:t>
            </a:r>
            <a:r>
              <a:rPr sz="1550" spc="-220" dirty="0">
                <a:solidFill>
                  <a:srgbClr val="494949"/>
                </a:solidFill>
                <a:latin typeface="新細明體"/>
                <a:cs typeface="新細明體"/>
              </a:rPr>
              <a:t>）</a:t>
            </a:r>
            <a:endParaRPr sz="1550" dirty="0">
              <a:latin typeface="新細明體"/>
              <a:cs typeface="新細明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7709"/>
            <a:ext cx="12192000" cy="5641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270" y="0"/>
            <a:ext cx="5231130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9555" y="0"/>
            <a:ext cx="2812542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85254" y="0"/>
            <a:ext cx="3196590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00" y="0"/>
            <a:ext cx="2666998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57254" y="0"/>
            <a:ext cx="634744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5751" y="33274"/>
            <a:ext cx="115055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北市街頭驚見超人</a:t>
            </a:r>
            <a:r>
              <a:rPr spc="-15" dirty="0"/>
              <a:t>氣</a:t>
            </a:r>
            <a:r>
              <a:rPr spc="15" dirty="0"/>
              <a:t>LABUBU</a:t>
            </a:r>
            <a:r>
              <a:rPr dirty="0"/>
              <a:t>變身「毒</a:t>
            </a:r>
            <a:r>
              <a:rPr spc="-10" dirty="0"/>
              <a:t>品</a:t>
            </a:r>
            <a:r>
              <a:rPr dirty="0"/>
              <a:t>咖啡包</a:t>
            </a:r>
            <a:r>
              <a:rPr spc="-10" dirty="0"/>
              <a:t>」</a:t>
            </a:r>
            <a:r>
              <a:rPr dirty="0"/>
              <a:t>!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8739" y="6388353"/>
            <a:ext cx="58077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資料來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源</a:t>
            </a:r>
            <a:r>
              <a:rPr sz="2800" spc="-3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: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聚傳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媒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&gt;</a:t>
            </a:r>
            <a:r>
              <a:rPr sz="2800" spc="-3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2025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年02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月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25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日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00850" y="6388353"/>
            <a:ext cx="14490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泡泡瑪特</a:t>
            </a:r>
            <a:endParaRPr sz="28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6368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6388353"/>
            <a:ext cx="72294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資料來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源</a:t>
            </a:r>
            <a:r>
              <a:rPr sz="2800" spc="-3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: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自由時報電子</a:t>
            </a:r>
            <a:r>
              <a:rPr sz="2800" spc="-15" dirty="0">
                <a:solidFill>
                  <a:srgbClr val="FFFFFF"/>
                </a:solidFill>
                <a:latin typeface="Microsoft YaHei"/>
                <a:cs typeface="Microsoft YaHei"/>
              </a:rPr>
              <a:t>報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&gt;</a:t>
            </a:r>
            <a:r>
              <a:rPr sz="2800" spc="-3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2025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年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02月26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日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5142" y="841794"/>
            <a:ext cx="9629927" cy="20878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270" y="0"/>
            <a:ext cx="9803130" cy="1018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01556" y="0"/>
            <a:ext cx="1189494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751" y="33274"/>
            <a:ext cx="97053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販售毒品又見新招，「膠原蛋白」太</a:t>
            </a:r>
            <a:r>
              <a:rPr spc="-15" dirty="0"/>
              <a:t>誇</a:t>
            </a:r>
            <a:r>
              <a:rPr spc="-30" dirty="0"/>
              <a:t>張</a:t>
            </a:r>
            <a:r>
              <a:rPr dirty="0"/>
              <a:t>!!!</a:t>
            </a:r>
          </a:p>
        </p:txBody>
      </p:sp>
      <p:sp>
        <p:nvSpPr>
          <p:cNvPr id="5" name="object 5"/>
          <p:cNvSpPr/>
          <p:nvPr/>
        </p:nvSpPr>
        <p:spPr>
          <a:xfrm>
            <a:off x="248411" y="838200"/>
            <a:ext cx="6086094" cy="5397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725062"/>
            <a:ext cx="11748135" cy="6116320"/>
          </a:xfrm>
          <a:prstGeom prst="rect">
            <a:avLst/>
          </a:prstGeom>
        </p:spPr>
        <p:txBody>
          <a:bodyPr vert="horz" wrap="square" lIns="0" tIns="318770" rIns="0" bIns="0" rtlCol="0">
            <a:spAutoFit/>
          </a:bodyPr>
          <a:lstStyle/>
          <a:p>
            <a:pPr marL="7162800" indent="-457834">
              <a:lnSpc>
                <a:spcPct val="100000"/>
              </a:lnSpc>
              <a:spcBef>
                <a:spcPts val="2510"/>
              </a:spcBef>
              <a:buFont typeface="Wingdings"/>
              <a:buChar char=""/>
              <a:tabLst>
                <a:tab pos="7163434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猜得到這些是毒品嗎：</a:t>
            </a:r>
            <a:endParaRPr sz="3600">
              <a:latin typeface="微軟正黑體"/>
              <a:cs typeface="微軟正黑體"/>
            </a:endParaRPr>
          </a:p>
          <a:p>
            <a:pPr marL="6705600" marR="56515" algn="just">
              <a:lnSpc>
                <a:spcPct val="150000"/>
              </a:lnSpc>
              <a:spcBef>
                <a:spcPts val="200"/>
              </a:spcBef>
            </a:pPr>
            <a:r>
              <a:rPr sz="2800" dirty="0">
                <a:latin typeface="標楷體"/>
                <a:cs typeface="標楷體"/>
              </a:rPr>
              <a:t>這批形</a:t>
            </a:r>
            <a:r>
              <a:rPr sz="2800" spc="-15" dirty="0">
                <a:latin typeface="標楷體"/>
                <a:cs typeface="標楷體"/>
              </a:rPr>
              <a:t>似</a:t>
            </a:r>
            <a:r>
              <a:rPr sz="2800" dirty="0">
                <a:latin typeface="標楷體"/>
                <a:cs typeface="標楷體"/>
              </a:rPr>
              <a:t>保養品</a:t>
            </a:r>
            <a:r>
              <a:rPr sz="2800" spc="-15" dirty="0">
                <a:latin typeface="標楷體"/>
                <a:cs typeface="標楷體"/>
              </a:rPr>
              <a:t>的</a:t>
            </a:r>
            <a:r>
              <a:rPr sz="2800" dirty="0">
                <a:latin typeface="標楷體"/>
                <a:cs typeface="標楷體"/>
              </a:rPr>
              <a:t>包裝物</a:t>
            </a:r>
            <a:r>
              <a:rPr sz="2800" spc="-15" dirty="0">
                <a:latin typeface="標楷體"/>
                <a:cs typeface="標楷體"/>
              </a:rPr>
              <a:t>，</a:t>
            </a:r>
            <a:r>
              <a:rPr sz="2800" dirty="0">
                <a:latin typeface="標楷體"/>
                <a:cs typeface="標楷體"/>
              </a:rPr>
              <a:t>外包 裝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以日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文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字體寫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「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膠原蛋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白</a:t>
            </a:r>
            <a:r>
              <a:rPr sz="2800" spc="-5" dirty="0">
                <a:solidFill>
                  <a:srgbClr val="0000FF"/>
                </a:solidFill>
                <a:latin typeface="標楷體"/>
                <a:cs typeface="標楷體"/>
              </a:rPr>
              <a:t>」</a:t>
            </a:r>
            <a:r>
              <a:rPr sz="2800" dirty="0">
                <a:latin typeface="標楷體"/>
                <a:cs typeface="標楷體"/>
              </a:rPr>
              <a:t>， 由於屋</a:t>
            </a:r>
            <a:r>
              <a:rPr sz="2800" spc="-15" dirty="0">
                <a:latin typeface="標楷體"/>
                <a:cs typeface="標楷體"/>
              </a:rPr>
              <a:t>內</a:t>
            </a:r>
            <a:r>
              <a:rPr sz="2800" dirty="0">
                <a:latin typeface="標楷體"/>
                <a:cs typeface="標楷體"/>
              </a:rPr>
              <a:t>還查獲</a:t>
            </a:r>
            <a:r>
              <a:rPr sz="2800" spc="-15" dirty="0">
                <a:latin typeface="標楷體"/>
                <a:cs typeface="標楷體"/>
              </a:rPr>
              <a:t>果</a:t>
            </a:r>
            <a:r>
              <a:rPr sz="2800" dirty="0">
                <a:latin typeface="標楷體"/>
                <a:cs typeface="標楷體"/>
              </a:rPr>
              <a:t>汁粉、</a:t>
            </a:r>
            <a:r>
              <a:rPr sz="2800" spc="-15" dirty="0">
                <a:latin typeface="標楷體"/>
                <a:cs typeface="標楷體"/>
              </a:rPr>
              <a:t>奶</a:t>
            </a:r>
            <a:r>
              <a:rPr sz="2800" dirty="0">
                <a:latin typeface="標楷體"/>
                <a:cs typeface="標楷體"/>
              </a:rPr>
              <a:t>茶粉 及</a:t>
            </a:r>
            <a:r>
              <a:rPr sz="2800" spc="-15" dirty="0">
                <a:latin typeface="標楷體"/>
                <a:cs typeface="標楷體"/>
              </a:rPr>
              <a:t>分</a:t>
            </a:r>
            <a:r>
              <a:rPr sz="2800" dirty="0">
                <a:latin typeface="標楷體"/>
                <a:cs typeface="標楷體"/>
              </a:rPr>
              <a:t>裝</a:t>
            </a:r>
            <a:r>
              <a:rPr sz="2800" spc="-15" dirty="0">
                <a:latin typeface="標楷體"/>
                <a:cs typeface="標楷體"/>
              </a:rPr>
              <a:t>機</a:t>
            </a:r>
            <a:r>
              <a:rPr sz="2800" dirty="0">
                <a:latin typeface="標楷體"/>
                <a:cs typeface="標楷體"/>
              </a:rPr>
              <a:t>、</a:t>
            </a:r>
            <a:r>
              <a:rPr sz="2800" spc="-15" dirty="0">
                <a:latin typeface="標楷體"/>
                <a:cs typeface="標楷體"/>
              </a:rPr>
              <a:t>封</a:t>
            </a:r>
            <a:r>
              <a:rPr sz="2800" dirty="0">
                <a:latin typeface="標楷體"/>
                <a:cs typeface="標楷體"/>
              </a:rPr>
              <a:t>口</a:t>
            </a:r>
            <a:r>
              <a:rPr sz="2800" spc="-15" dirty="0">
                <a:latin typeface="標楷體"/>
                <a:cs typeface="標楷體"/>
              </a:rPr>
              <a:t>機</a:t>
            </a:r>
            <a:r>
              <a:rPr sz="2800" dirty="0">
                <a:latin typeface="標楷體"/>
                <a:cs typeface="標楷體"/>
              </a:rPr>
              <a:t>等</a:t>
            </a:r>
            <a:r>
              <a:rPr sz="2800" spc="-15" dirty="0">
                <a:latin typeface="標楷體"/>
                <a:cs typeface="標楷體"/>
              </a:rPr>
              <a:t>物</a:t>
            </a:r>
            <a:r>
              <a:rPr sz="2800" dirty="0">
                <a:latin typeface="標楷體"/>
                <a:cs typeface="標楷體"/>
              </a:rPr>
              <a:t>，</a:t>
            </a:r>
            <a:r>
              <a:rPr sz="2800" spc="-15" dirty="0">
                <a:latin typeface="標楷體"/>
                <a:cs typeface="標楷體"/>
              </a:rPr>
              <a:t>懷</a:t>
            </a:r>
            <a:r>
              <a:rPr sz="2800" dirty="0">
                <a:latin typeface="標楷體"/>
                <a:cs typeface="標楷體"/>
              </a:rPr>
              <a:t>疑</a:t>
            </a:r>
            <a:endParaRPr sz="2800">
              <a:latin typeface="標楷體"/>
              <a:cs typeface="標楷體"/>
            </a:endParaRPr>
          </a:p>
          <a:p>
            <a:pPr marL="6705600" marR="56515" algn="just">
              <a:lnSpc>
                <a:spcPct val="150000"/>
              </a:lnSpc>
              <a:spcBef>
                <a:spcPts val="5"/>
              </a:spcBef>
            </a:pPr>
            <a:r>
              <a:rPr sz="2800" dirty="0">
                <a:latin typeface="標楷體"/>
                <a:cs typeface="標楷體"/>
              </a:rPr>
              <a:t>「膠原</a:t>
            </a:r>
            <a:r>
              <a:rPr sz="2800" spc="-15" dirty="0">
                <a:latin typeface="標楷體"/>
                <a:cs typeface="標楷體"/>
              </a:rPr>
              <a:t>蛋</a:t>
            </a:r>
            <a:r>
              <a:rPr sz="2800" dirty="0">
                <a:latin typeface="標楷體"/>
                <a:cs typeface="標楷體"/>
              </a:rPr>
              <a:t>白」內</a:t>
            </a:r>
            <a:r>
              <a:rPr sz="2800" spc="-15" dirty="0">
                <a:latin typeface="標楷體"/>
                <a:cs typeface="標楷體"/>
              </a:rPr>
              <a:t>容</a:t>
            </a:r>
            <a:r>
              <a:rPr sz="2800" dirty="0">
                <a:latin typeface="標楷體"/>
                <a:cs typeface="標楷體"/>
              </a:rPr>
              <a:t>物不明</a:t>
            </a:r>
            <a:r>
              <a:rPr sz="2800" spc="-15" dirty="0">
                <a:latin typeface="標楷體"/>
                <a:cs typeface="標楷體"/>
              </a:rPr>
              <a:t>，</a:t>
            </a:r>
            <a:r>
              <a:rPr sz="2800" dirty="0">
                <a:latin typeface="標楷體"/>
                <a:cs typeface="標楷體"/>
              </a:rPr>
              <a:t>經化 驗成分</a:t>
            </a:r>
            <a:r>
              <a:rPr sz="2800" spc="-15" dirty="0">
                <a:latin typeface="標楷體"/>
                <a:cs typeface="標楷體"/>
              </a:rPr>
              <a:t>，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確定為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毒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咖啡包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常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見的 成分「</a:t>
            </a:r>
            <a:r>
              <a:rPr sz="2800" spc="-15" dirty="0">
                <a:solidFill>
                  <a:srgbClr val="0000FF"/>
                </a:solidFill>
                <a:latin typeface="標楷體"/>
                <a:cs typeface="標楷體"/>
              </a:rPr>
              <a:t>喵</a:t>
            </a:r>
            <a:r>
              <a:rPr sz="2800" dirty="0">
                <a:solidFill>
                  <a:srgbClr val="0000FF"/>
                </a:solidFill>
                <a:latin typeface="標楷體"/>
                <a:cs typeface="標楷體"/>
              </a:rPr>
              <a:t>喵</a:t>
            </a:r>
            <a:r>
              <a:rPr sz="2800" spc="-10" dirty="0">
                <a:solidFill>
                  <a:srgbClr val="0000FF"/>
                </a:solidFill>
                <a:latin typeface="標楷體"/>
                <a:cs typeface="標楷體"/>
              </a:rPr>
              <a:t>」</a:t>
            </a:r>
            <a:r>
              <a:rPr sz="2800" dirty="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資料來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源</a:t>
            </a:r>
            <a:r>
              <a:rPr sz="2800" spc="-2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: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 聯合影音網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&gt;</a:t>
            </a:r>
            <a:r>
              <a:rPr sz="2800" spc="-2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Microsoft YaHei"/>
                <a:cs typeface="Microsoft YaHei"/>
              </a:rPr>
              <a:t>2021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年08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月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10</a:t>
            </a:r>
            <a:r>
              <a:rPr sz="2800" dirty="0">
                <a:solidFill>
                  <a:srgbClr val="FFFFFF"/>
                </a:solidFill>
                <a:latin typeface="Microsoft YaHei"/>
                <a:cs typeface="Microsoft YaHei"/>
              </a:rPr>
              <a:t>日</a:t>
            </a:r>
            <a:endParaRPr sz="28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51330"/>
            <a:ext cx="12191999" cy="6106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270" y="0"/>
            <a:ext cx="4722876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21302" y="0"/>
            <a:ext cx="2180844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5302" y="0"/>
            <a:ext cx="5737098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25556" y="0"/>
            <a:ext cx="1165098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33809" y="0"/>
            <a:ext cx="758187" cy="10187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5751" y="33274"/>
            <a:ext cx="113823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販售毒品又見新</a:t>
            </a:r>
            <a:r>
              <a:rPr spc="-10" dirty="0"/>
              <a:t>招</a:t>
            </a:r>
            <a:r>
              <a:rPr dirty="0"/>
              <a:t>，大</a:t>
            </a:r>
            <a:r>
              <a:rPr spc="-10" dirty="0"/>
              <a:t>麻</a:t>
            </a:r>
            <a:r>
              <a:rPr dirty="0"/>
              <a:t>偽裝成保健食品「</a:t>
            </a:r>
            <a:r>
              <a:rPr spc="-20" dirty="0"/>
              <a:t>魚</a:t>
            </a:r>
            <a:r>
              <a:rPr dirty="0"/>
              <a:t>油」!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32280"/>
            <a:ext cx="12192000" cy="6125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270" y="0"/>
            <a:ext cx="4722876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21302" y="0"/>
            <a:ext cx="3197352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1809" y="0"/>
            <a:ext cx="1164336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9302" y="0"/>
            <a:ext cx="2180844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3302" y="0"/>
            <a:ext cx="3197352" cy="10187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33809" y="0"/>
            <a:ext cx="758187" cy="10187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55751" y="33274"/>
            <a:ext cx="113823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販售毒品又見新</a:t>
            </a:r>
            <a:r>
              <a:rPr spc="-10" dirty="0"/>
              <a:t>招</a:t>
            </a:r>
            <a:r>
              <a:rPr dirty="0"/>
              <a:t>，大麻偽</a:t>
            </a:r>
            <a:r>
              <a:rPr spc="-10" dirty="0"/>
              <a:t>裝在</a:t>
            </a:r>
            <a:r>
              <a:rPr dirty="0"/>
              <a:t>韓國</a:t>
            </a:r>
            <a:r>
              <a:rPr spc="-5" dirty="0"/>
              <a:t>「</a:t>
            </a:r>
            <a:r>
              <a:rPr dirty="0"/>
              <a:t>小雞泡麵</a:t>
            </a:r>
            <a:r>
              <a:rPr spc="-10" dirty="0"/>
              <a:t>」</a:t>
            </a:r>
            <a:r>
              <a:rPr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866" y="2175763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貳</a:t>
            </a:r>
            <a:endParaRPr sz="88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965" y="405384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0"/>
                </a:moveTo>
                <a:lnTo>
                  <a:pt x="0" y="688086"/>
                </a:lnTo>
                <a:lnTo>
                  <a:pt x="451866" y="344042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9965" y="405384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688086"/>
                </a:moveTo>
                <a:lnTo>
                  <a:pt x="451866" y="344042"/>
                </a:lnTo>
                <a:lnTo>
                  <a:pt x="0" y="0"/>
                </a:lnTo>
                <a:lnTo>
                  <a:pt x="0" y="688086"/>
                </a:lnTo>
                <a:close/>
              </a:path>
            </a:pathLst>
          </a:custGeom>
          <a:ln w="6096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63717" y="445261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Microsoft YaHei"/>
                <a:cs typeface="Microsoft YaHei"/>
              </a:rPr>
              <a:t>毒品危害的真面目</a:t>
            </a:r>
            <a:endParaRPr sz="40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4102100" marR="5080">
              <a:lnSpc>
                <a:spcPct val="152200"/>
              </a:lnSpc>
              <a:spcBef>
                <a:spcPts val="5"/>
              </a:spcBef>
            </a:pPr>
            <a:r>
              <a:rPr b="0" dirty="0">
                <a:latin typeface="微軟正黑體"/>
                <a:cs typeface="微軟正黑體"/>
              </a:rPr>
              <a:t>藥物濫用與吸食毒品，</a:t>
            </a:r>
            <a:r>
              <a:rPr dirty="0">
                <a:solidFill>
                  <a:srgbClr val="FF0000"/>
                </a:solidFill>
              </a:rPr>
              <a:t>帶來的快 樂只是短暫的</a:t>
            </a:r>
            <a:r>
              <a:rPr b="0" dirty="0">
                <a:latin typeface="微軟正黑體"/>
                <a:cs typeface="微軟正黑體"/>
              </a:rPr>
              <a:t>（</a:t>
            </a:r>
            <a:r>
              <a:rPr dirty="0"/>
              <a:t>有可能是真實的， 因為多巴胺濃度的提升</a:t>
            </a:r>
            <a:r>
              <a:rPr b="0" dirty="0">
                <a:latin typeface="微軟正黑體"/>
                <a:cs typeface="微軟正黑體"/>
              </a:rPr>
              <a:t>）</a:t>
            </a:r>
            <a:r>
              <a:rPr dirty="0"/>
              <a:t>，但是， </a:t>
            </a:r>
            <a:r>
              <a:rPr sz="4400" spc="-5" dirty="0">
                <a:solidFill>
                  <a:srgbClr val="FF0000"/>
                </a:solidFill>
              </a:rPr>
              <a:t>它將會讓你付出一輩子的</a:t>
            </a:r>
            <a:endParaRPr sz="44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8746" y="5300471"/>
            <a:ext cx="15487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" dirty="0">
                <a:solidFill>
                  <a:srgbClr val="FF0000"/>
                </a:solidFill>
                <a:latin typeface="微軟正黑體"/>
                <a:cs typeface="微軟正黑體"/>
              </a:rPr>
              <a:t>代價</a:t>
            </a:r>
            <a:r>
              <a:rPr sz="3200" spc="-5" dirty="0"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2681" y="4291584"/>
            <a:ext cx="3365754" cy="2421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4722876" cy="1075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1454" y="89661"/>
            <a:ext cx="4091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認識毒品及其危害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745998"/>
            <a:ext cx="12192000" cy="611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1163" y="5720841"/>
            <a:ext cx="276860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教學示意圖， 原產品無毒。</a:t>
            </a:r>
            <a:endParaRPr sz="3600">
              <a:latin typeface="微軟正黑體"/>
              <a:cs typeface="微軟正黑體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0718" y="0"/>
            <a:ext cx="6246876" cy="1018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0750" y="0"/>
            <a:ext cx="1011923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61487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讓你意想不到的犯罪手</a:t>
            </a:r>
            <a:r>
              <a:rPr spc="-5" dirty="0"/>
              <a:t>法</a:t>
            </a:r>
            <a:r>
              <a:rPr dirty="0"/>
              <a:t>!!!</a:t>
            </a:r>
          </a:p>
        </p:txBody>
      </p:sp>
      <p:sp>
        <p:nvSpPr>
          <p:cNvPr id="6" name="object 6"/>
          <p:cNvSpPr/>
          <p:nvPr/>
        </p:nvSpPr>
        <p:spPr>
          <a:xfrm>
            <a:off x="4095750" y="886205"/>
            <a:ext cx="7345680" cy="5396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916" y="886205"/>
            <a:ext cx="2795016" cy="4856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866" y="2175763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參</a:t>
            </a:r>
            <a:endParaRPr sz="88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2053" y="384572"/>
            <a:ext cx="540516" cy="758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9965" y="405384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0"/>
                </a:moveTo>
                <a:lnTo>
                  <a:pt x="0" y="688086"/>
                </a:lnTo>
                <a:lnTo>
                  <a:pt x="451866" y="34404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63717" y="444500"/>
            <a:ext cx="50526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5" dirty="0">
                <a:solidFill>
                  <a:srgbClr val="000000"/>
                </a:solidFill>
                <a:latin typeface="Microsoft YaHei"/>
                <a:cs typeface="Microsoft YaHei"/>
              </a:rPr>
              <a:t>防制藥物濫用的策略</a:t>
            </a:r>
            <a:endParaRPr sz="44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04765" y="1874469"/>
            <a:ext cx="5351780" cy="2769870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2505"/>
              </a:spcBef>
              <a:buSzPct val="97500"/>
              <a:buFont typeface="Wingdings"/>
              <a:buChar char=""/>
              <a:tabLst>
                <a:tab pos="470534" algn="l"/>
              </a:tabLst>
            </a:pPr>
            <a:r>
              <a:rPr sz="4000" spc="-5" dirty="0">
                <a:latin typeface="微軟正黑體"/>
                <a:cs typeface="微軟正黑體"/>
              </a:rPr>
              <a:t>新世代反毒策略</a:t>
            </a:r>
            <a:r>
              <a:rPr sz="4000" dirty="0">
                <a:latin typeface="微軟正黑體"/>
                <a:cs typeface="微軟正黑體"/>
              </a:rPr>
              <a:t>第</a:t>
            </a:r>
            <a:r>
              <a:rPr sz="4000" spc="-5" dirty="0">
                <a:latin typeface="微軟正黑體"/>
                <a:cs typeface="微軟正黑體"/>
              </a:rPr>
              <a:t>3</a:t>
            </a:r>
            <a:r>
              <a:rPr sz="4000" dirty="0">
                <a:latin typeface="微軟正黑體"/>
                <a:cs typeface="微軟正黑體"/>
              </a:rPr>
              <a:t>期</a:t>
            </a:r>
            <a:endParaRPr sz="4000">
              <a:latin typeface="微軟正黑體"/>
              <a:cs typeface="微軟正黑體"/>
            </a:endParaRPr>
          </a:p>
          <a:p>
            <a:pPr marL="469900" indent="-457834">
              <a:lnSpc>
                <a:spcPct val="100000"/>
              </a:lnSpc>
              <a:spcBef>
                <a:spcPts val="2400"/>
              </a:spcBef>
              <a:buSzPct val="97500"/>
              <a:buFont typeface="Wingdings"/>
              <a:buChar char=""/>
              <a:tabLst>
                <a:tab pos="470534" algn="l"/>
              </a:tabLst>
            </a:pPr>
            <a:r>
              <a:rPr sz="4000" dirty="0">
                <a:latin typeface="微軟正黑體"/>
                <a:cs typeface="微軟正黑體"/>
              </a:rPr>
              <a:t>藥物濫用的查察</a:t>
            </a:r>
            <a:endParaRPr sz="4000">
              <a:latin typeface="微軟正黑體"/>
              <a:cs typeface="微軟正黑體"/>
            </a:endParaRPr>
          </a:p>
          <a:p>
            <a:pPr marL="469900" indent="-457834">
              <a:lnSpc>
                <a:spcPct val="100000"/>
              </a:lnSpc>
              <a:spcBef>
                <a:spcPts val="2400"/>
              </a:spcBef>
              <a:buSzPct val="97500"/>
              <a:buFont typeface="Wingdings"/>
              <a:buChar char=""/>
              <a:tabLst>
                <a:tab pos="470534" algn="l"/>
              </a:tabLst>
            </a:pPr>
            <a:r>
              <a:rPr sz="4000" dirty="0">
                <a:latin typeface="微軟正黑體"/>
                <a:cs typeface="微軟正黑體"/>
              </a:rPr>
              <a:t>特定人員尿液篩檢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6259" y="3855720"/>
            <a:ext cx="2795778" cy="2097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87044" y="6010147"/>
            <a:ext cx="18542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微軟正黑體"/>
                <a:cs typeface="微軟正黑體"/>
              </a:rPr>
              <a:t>教學示意圖， </a:t>
            </a:r>
            <a:r>
              <a:rPr sz="2400" b="1" dirty="0">
                <a:solidFill>
                  <a:srgbClr val="FF0000"/>
                </a:solidFill>
                <a:latin typeface="微軟正黑體"/>
                <a:cs typeface="微軟正黑體"/>
              </a:rPr>
              <a:t>原產品無毒。</a:t>
            </a:r>
            <a:endParaRPr sz="2400">
              <a:latin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47"/>
            <a:ext cx="12192000" cy="6762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46435" y="1146047"/>
            <a:ext cx="148361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4214622" cy="1091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68496" y="0"/>
            <a:ext cx="1165098" cy="1091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藥物濫用防制查察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6354" y="613918"/>
            <a:ext cx="11215370" cy="5092700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4800" dirty="0">
                <a:latin typeface="標楷體"/>
                <a:cs typeface="標楷體"/>
              </a:rPr>
              <a:t>驗尿查察</a:t>
            </a:r>
            <a:r>
              <a:rPr sz="4800" b="0" dirty="0">
                <a:latin typeface="Calibri Light"/>
                <a:cs typeface="Calibri Light"/>
              </a:rPr>
              <a:t>--</a:t>
            </a:r>
            <a:r>
              <a:rPr sz="4800" dirty="0">
                <a:latin typeface="標楷體"/>
                <a:cs typeface="標楷體"/>
              </a:rPr>
              <a:t>尿液篩檢之法令依據</a:t>
            </a:r>
            <a:endParaRPr sz="4800">
              <a:latin typeface="標楷體"/>
              <a:cs typeface="標楷體"/>
            </a:endParaRPr>
          </a:p>
          <a:p>
            <a:pPr marL="680720" indent="-452120">
              <a:lnSpc>
                <a:spcPct val="100000"/>
              </a:lnSpc>
              <a:spcBef>
                <a:spcPts val="1495"/>
              </a:spcBef>
              <a:buSzPct val="97222"/>
              <a:buFont typeface="Wingdings"/>
              <a:buChar char=""/>
              <a:tabLst>
                <a:tab pos="681355" algn="l"/>
              </a:tabLst>
            </a:pPr>
            <a:r>
              <a:rPr sz="3600" dirty="0">
                <a:solidFill>
                  <a:srgbClr val="0000FF"/>
                </a:solidFill>
                <a:latin typeface="標楷體"/>
                <a:cs typeface="標楷體"/>
              </a:rPr>
              <a:t>「毒品危害防制條例」第33條</a:t>
            </a:r>
            <a:endParaRPr sz="3600">
              <a:latin typeface="標楷體"/>
              <a:cs typeface="標楷體"/>
            </a:endParaRPr>
          </a:p>
          <a:p>
            <a:pPr marL="457834" marR="5080" indent="228600">
              <a:lnSpc>
                <a:spcPts val="3890"/>
              </a:lnSpc>
              <a:spcBef>
                <a:spcPts val="1050"/>
              </a:spcBef>
            </a:pPr>
            <a:r>
              <a:rPr sz="3600" dirty="0">
                <a:latin typeface="標楷體"/>
                <a:cs typeface="標楷體"/>
              </a:rPr>
              <a:t>為防制毒品氾濫，主管機關對於所屬或監督之特定人 員於必要時，得要求其接受採驗尿液，</a:t>
            </a: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受要求之人不 得拒絕</a:t>
            </a:r>
            <a:r>
              <a:rPr sz="3600" dirty="0">
                <a:latin typeface="標楷體"/>
                <a:cs typeface="標楷體"/>
              </a:rPr>
              <a:t>；</a:t>
            </a: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拒絕接受採驗者，並得拘束其身體行之。</a:t>
            </a:r>
            <a:endParaRPr sz="3600">
              <a:latin typeface="微軟正黑體"/>
              <a:cs typeface="微軟正黑體"/>
            </a:endParaRPr>
          </a:p>
          <a:p>
            <a:pPr marL="680720" indent="-452120">
              <a:lnSpc>
                <a:spcPct val="100000"/>
              </a:lnSpc>
              <a:spcBef>
                <a:spcPts val="509"/>
              </a:spcBef>
              <a:buSzPct val="97222"/>
              <a:buFont typeface="Wingdings"/>
              <a:buChar char=""/>
              <a:tabLst>
                <a:tab pos="681355" algn="l"/>
              </a:tabLst>
            </a:pPr>
            <a:r>
              <a:rPr sz="3600" spc="-5" dirty="0">
                <a:solidFill>
                  <a:srgbClr val="0000FF"/>
                </a:solidFill>
                <a:latin typeface="標楷體"/>
                <a:cs typeface="標楷體"/>
              </a:rPr>
              <a:t>「特定人員尿液採驗辦法」</a:t>
            </a:r>
            <a:r>
              <a:rPr sz="3600" dirty="0">
                <a:solidFill>
                  <a:srgbClr val="0000FF"/>
                </a:solidFill>
                <a:latin typeface="標楷體"/>
                <a:cs typeface="標楷體"/>
              </a:rPr>
              <a:t>第</a:t>
            </a:r>
            <a:r>
              <a:rPr sz="3600" spc="-5" dirty="0">
                <a:solidFill>
                  <a:srgbClr val="0000FF"/>
                </a:solidFill>
                <a:latin typeface="標楷體"/>
                <a:cs typeface="標楷體"/>
              </a:rPr>
              <a:t>7</a:t>
            </a:r>
            <a:r>
              <a:rPr sz="3600" dirty="0">
                <a:solidFill>
                  <a:srgbClr val="0000FF"/>
                </a:solidFill>
                <a:latin typeface="標楷體"/>
                <a:cs typeface="標楷體"/>
              </a:rPr>
              <a:t>條</a:t>
            </a:r>
            <a:endParaRPr sz="3600">
              <a:latin typeface="標楷體"/>
              <a:cs typeface="標楷體"/>
            </a:endParaRPr>
          </a:p>
          <a:p>
            <a:pPr marL="457834" marR="5080" indent="228600">
              <a:lnSpc>
                <a:spcPts val="3890"/>
              </a:lnSpc>
              <a:spcBef>
                <a:spcPts val="1060"/>
              </a:spcBef>
            </a:pPr>
            <a:r>
              <a:rPr sz="3600" dirty="0">
                <a:latin typeface="標楷體"/>
                <a:cs typeface="標楷體"/>
              </a:rPr>
              <a:t>受檢人拒絕接受尿液採驗時，主管機關得依職權為必 要之措施。</a:t>
            </a: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但應注意受檢人之名譽及身體。</a:t>
            </a:r>
            <a:endParaRPr sz="3600">
              <a:latin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98525" y="0"/>
            <a:ext cx="8787384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529066" y="0"/>
            <a:ext cx="1189494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8754" y="33274"/>
            <a:ext cx="86893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</a:rPr>
              <a:t>抓不完的毒品，沒有最多、只有更</a:t>
            </a:r>
            <a:r>
              <a:rPr spc="-10" dirty="0">
                <a:solidFill>
                  <a:srgbClr val="FF0000"/>
                </a:solidFill>
              </a:rPr>
              <a:t>多</a:t>
            </a:r>
            <a:r>
              <a:rPr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727707"/>
            <a:ext cx="12192000" cy="6130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1454" y="78486"/>
            <a:ext cx="4599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施用毒品的法律規範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7631" y="976121"/>
            <a:ext cx="10998835" cy="52724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40665" marR="10795" indent="-228600">
              <a:lnSpc>
                <a:spcPts val="3890"/>
              </a:lnSpc>
              <a:spcBef>
                <a:spcPts val="585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b="1" dirty="0">
                <a:solidFill>
                  <a:srgbClr val="FF0000"/>
                </a:solidFill>
                <a:latin typeface="微軟正黑體"/>
                <a:cs typeface="微軟正黑體"/>
              </a:rPr>
              <a:t>自動勒治可不起訴處分，但以一次為限</a:t>
            </a:r>
            <a:r>
              <a:rPr sz="3600" dirty="0">
                <a:latin typeface="標楷體"/>
                <a:cs typeface="標楷體"/>
              </a:rPr>
              <a:t>（毒品危害防 制條例第21條第1項）。</a:t>
            </a:r>
            <a:endParaRPr sz="3600">
              <a:latin typeface="標楷體"/>
              <a:cs typeface="標楷體"/>
            </a:endParaRPr>
          </a:p>
          <a:p>
            <a:pPr marL="240665" marR="232410" indent="-228600" algn="just">
              <a:lnSpc>
                <a:spcPts val="3890"/>
              </a:lnSpc>
              <a:spcBef>
                <a:spcPts val="994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dirty="0">
                <a:latin typeface="標楷體"/>
                <a:cs typeface="標楷體"/>
              </a:rPr>
              <a:t>施用一、二級毒品-如安非他命、海洛英、大麻，需 </a:t>
            </a:r>
            <a:r>
              <a:rPr sz="36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觀察、勒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戒</a:t>
            </a:r>
            <a:r>
              <a:rPr sz="3600" spc="-5" dirty="0">
                <a:latin typeface="標楷體"/>
                <a:cs typeface="標楷體"/>
              </a:rPr>
              <a:t>（毒品危害防制條例</a:t>
            </a:r>
            <a:r>
              <a:rPr sz="3600" dirty="0">
                <a:latin typeface="標楷體"/>
                <a:cs typeface="標楷體"/>
              </a:rPr>
              <a:t>第</a:t>
            </a:r>
            <a:r>
              <a:rPr sz="3600" spc="-5" dirty="0">
                <a:latin typeface="標楷體"/>
                <a:cs typeface="標楷體"/>
              </a:rPr>
              <a:t>20條），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五年內再 犯則判刑</a:t>
            </a:r>
            <a:r>
              <a:rPr sz="3600" b="1" spc="60" dirty="0">
                <a:solidFill>
                  <a:srgbClr val="0000FF"/>
                </a:solidFill>
                <a:latin typeface="微軟正黑體"/>
                <a:cs typeface="微軟正黑體"/>
              </a:rPr>
              <a:t>!</a:t>
            </a:r>
            <a:endParaRPr sz="3600">
              <a:latin typeface="微軟正黑體"/>
              <a:cs typeface="微軟正黑體"/>
            </a:endParaRPr>
          </a:p>
          <a:p>
            <a:pPr marL="240665" marR="5080" indent="-228600">
              <a:lnSpc>
                <a:spcPct val="90000"/>
              </a:lnSpc>
              <a:spcBef>
                <a:spcPts val="940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dirty="0">
                <a:latin typeface="標楷體"/>
                <a:cs typeface="標楷體"/>
              </a:rPr>
              <a:t>施用三、四級毒品-如K他命、一粒眠</a:t>
            </a:r>
            <a:r>
              <a:rPr sz="3600" spc="-10" dirty="0">
                <a:latin typeface="標楷體"/>
                <a:cs typeface="標楷體"/>
              </a:rPr>
              <a:t>，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處以罰鍰</a:t>
            </a:r>
            <a:r>
              <a:rPr sz="3600" b="1" spc="-530" dirty="0">
                <a:solidFill>
                  <a:srgbClr val="0000FF"/>
                </a:solidFill>
                <a:latin typeface="微軟正黑體"/>
                <a:cs typeface="微軟正黑體"/>
              </a:rPr>
              <a:t>1~5  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萬元，並限期接受</a:t>
            </a:r>
            <a:r>
              <a:rPr sz="3600" b="1" spc="-530" dirty="0">
                <a:solidFill>
                  <a:srgbClr val="0000FF"/>
                </a:solidFill>
                <a:latin typeface="微軟正黑體"/>
                <a:cs typeface="微軟正黑體"/>
              </a:rPr>
              <a:t>4~8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小時講習</a:t>
            </a:r>
            <a:r>
              <a:rPr sz="3600" dirty="0">
                <a:latin typeface="標楷體"/>
                <a:cs typeface="標楷體"/>
              </a:rPr>
              <a:t>（毒品危害防制條例第  20條）。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未滿</a:t>
            </a:r>
            <a:r>
              <a:rPr sz="3600" b="1" spc="-345" dirty="0">
                <a:solidFill>
                  <a:srgbClr val="0000FF"/>
                </a:solidFill>
                <a:latin typeface="微軟正黑體"/>
                <a:cs typeface="微軟正黑體"/>
              </a:rPr>
              <a:t>18</a:t>
            </a:r>
            <a:r>
              <a:rPr sz="3600" b="1" dirty="0">
                <a:solidFill>
                  <a:srgbClr val="0000FF"/>
                </a:solidFill>
                <a:latin typeface="微軟正黑體"/>
                <a:cs typeface="微軟正黑體"/>
              </a:rPr>
              <a:t>歲學生，依少年事件處理法予急速輔 </a:t>
            </a:r>
            <a:r>
              <a:rPr sz="36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導</a:t>
            </a:r>
            <a:r>
              <a:rPr sz="3600" spc="-5" dirty="0">
                <a:latin typeface="標楷體"/>
                <a:cs typeface="標楷體"/>
              </a:rPr>
              <a:t>，</a:t>
            </a:r>
            <a:r>
              <a:rPr sz="3600" dirty="0">
                <a:latin typeface="標楷體"/>
                <a:cs typeface="標楷體"/>
              </a:rPr>
              <a:t>或</a:t>
            </a:r>
            <a:r>
              <a:rPr sz="36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交付觀察</a:t>
            </a:r>
            <a:r>
              <a:rPr sz="3600" spc="-5" dirty="0">
                <a:latin typeface="標楷體"/>
                <a:cs typeface="標楷體"/>
              </a:rPr>
              <a:t>，情節嚴重者依</a:t>
            </a:r>
            <a:r>
              <a:rPr sz="3600" dirty="0">
                <a:latin typeface="標楷體"/>
                <a:cs typeface="標楷體"/>
              </a:rPr>
              <a:t>第</a:t>
            </a:r>
            <a:r>
              <a:rPr sz="3600" spc="-5" dirty="0">
                <a:latin typeface="標楷體"/>
                <a:cs typeface="標楷體"/>
              </a:rPr>
              <a:t>42條，令入相當處 </a:t>
            </a:r>
            <a:r>
              <a:rPr sz="3600" dirty="0">
                <a:latin typeface="標楷體"/>
                <a:cs typeface="標楷體"/>
              </a:rPr>
              <a:t>所實施禁戒。</a:t>
            </a:r>
            <a:endParaRPr sz="3600">
              <a:latin typeface="標楷體"/>
              <a:cs typeface="標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0"/>
            <a:ext cx="2441575" cy="1710689"/>
          </a:xfrm>
          <a:custGeom>
            <a:avLst/>
            <a:gdLst/>
            <a:ahLst/>
            <a:cxnLst/>
            <a:rect l="l" t="t" r="r" b="b"/>
            <a:pathLst>
              <a:path w="2441575" h="1710689">
                <a:moveTo>
                  <a:pt x="0" y="1710182"/>
                </a:moveTo>
                <a:lnTo>
                  <a:pt x="2441194" y="1710182"/>
                </a:lnTo>
                <a:lnTo>
                  <a:pt x="2441194" y="0"/>
                </a:lnTo>
                <a:lnTo>
                  <a:pt x="0" y="0"/>
                </a:lnTo>
                <a:lnTo>
                  <a:pt x="0" y="1710182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41194" y="0"/>
            <a:ext cx="2441575" cy="556260"/>
          </a:xfrm>
          <a:custGeom>
            <a:avLst/>
            <a:gdLst/>
            <a:ahLst/>
            <a:cxnLst/>
            <a:rect l="l" t="t" r="r" b="b"/>
            <a:pathLst>
              <a:path w="2441575" h="556260">
                <a:moveTo>
                  <a:pt x="0" y="556260"/>
                </a:moveTo>
                <a:lnTo>
                  <a:pt x="2441194" y="556260"/>
                </a:lnTo>
                <a:lnTo>
                  <a:pt x="2441194" y="0"/>
                </a:lnTo>
                <a:lnTo>
                  <a:pt x="0" y="0"/>
                </a:lnTo>
                <a:lnTo>
                  <a:pt x="0" y="55626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2260" y="0"/>
            <a:ext cx="2598420" cy="556260"/>
          </a:xfrm>
          <a:custGeom>
            <a:avLst/>
            <a:gdLst/>
            <a:ahLst/>
            <a:cxnLst/>
            <a:rect l="l" t="t" r="r" b="b"/>
            <a:pathLst>
              <a:path w="2598420" h="556260">
                <a:moveTo>
                  <a:pt x="0" y="556260"/>
                </a:moveTo>
                <a:lnTo>
                  <a:pt x="2598292" y="556260"/>
                </a:lnTo>
                <a:lnTo>
                  <a:pt x="2598292" y="0"/>
                </a:lnTo>
                <a:lnTo>
                  <a:pt x="0" y="0"/>
                </a:lnTo>
                <a:lnTo>
                  <a:pt x="0" y="55626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0681" y="0"/>
            <a:ext cx="2598420" cy="556260"/>
          </a:xfrm>
          <a:custGeom>
            <a:avLst/>
            <a:gdLst/>
            <a:ahLst/>
            <a:cxnLst/>
            <a:rect l="l" t="t" r="r" b="b"/>
            <a:pathLst>
              <a:path w="2598420" h="556260">
                <a:moveTo>
                  <a:pt x="0" y="556260"/>
                </a:moveTo>
                <a:lnTo>
                  <a:pt x="2598293" y="556260"/>
                </a:lnTo>
                <a:lnTo>
                  <a:pt x="2598293" y="0"/>
                </a:lnTo>
                <a:lnTo>
                  <a:pt x="0" y="0"/>
                </a:lnTo>
                <a:lnTo>
                  <a:pt x="0" y="55626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78973" y="0"/>
            <a:ext cx="2113280" cy="556260"/>
          </a:xfrm>
          <a:custGeom>
            <a:avLst/>
            <a:gdLst/>
            <a:ahLst/>
            <a:cxnLst/>
            <a:rect l="l" t="t" r="r" b="b"/>
            <a:pathLst>
              <a:path w="2113279" h="556260">
                <a:moveTo>
                  <a:pt x="0" y="556260"/>
                </a:moveTo>
                <a:lnTo>
                  <a:pt x="2113026" y="556260"/>
                </a:lnTo>
                <a:lnTo>
                  <a:pt x="2113026" y="0"/>
                </a:lnTo>
                <a:lnTo>
                  <a:pt x="0" y="0"/>
                </a:lnTo>
                <a:lnTo>
                  <a:pt x="0" y="55626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41194" y="556285"/>
            <a:ext cx="2441575" cy="1154430"/>
          </a:xfrm>
          <a:custGeom>
            <a:avLst/>
            <a:gdLst/>
            <a:ahLst/>
            <a:cxnLst/>
            <a:rect l="l" t="t" r="r" b="b"/>
            <a:pathLst>
              <a:path w="2441575" h="1154430">
                <a:moveTo>
                  <a:pt x="0" y="1153896"/>
                </a:moveTo>
                <a:lnTo>
                  <a:pt x="2441194" y="1153896"/>
                </a:lnTo>
                <a:lnTo>
                  <a:pt x="2441194" y="0"/>
                </a:lnTo>
                <a:lnTo>
                  <a:pt x="0" y="0"/>
                </a:lnTo>
                <a:lnTo>
                  <a:pt x="0" y="1153896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2260" y="556285"/>
            <a:ext cx="2598420" cy="1154430"/>
          </a:xfrm>
          <a:custGeom>
            <a:avLst/>
            <a:gdLst/>
            <a:ahLst/>
            <a:cxnLst/>
            <a:rect l="l" t="t" r="r" b="b"/>
            <a:pathLst>
              <a:path w="2598420" h="1154430">
                <a:moveTo>
                  <a:pt x="0" y="1153896"/>
                </a:moveTo>
                <a:lnTo>
                  <a:pt x="2598292" y="1153896"/>
                </a:lnTo>
                <a:lnTo>
                  <a:pt x="2598292" y="0"/>
                </a:lnTo>
                <a:lnTo>
                  <a:pt x="0" y="0"/>
                </a:lnTo>
                <a:lnTo>
                  <a:pt x="0" y="1153896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80681" y="556285"/>
            <a:ext cx="2598420" cy="1154430"/>
          </a:xfrm>
          <a:custGeom>
            <a:avLst/>
            <a:gdLst/>
            <a:ahLst/>
            <a:cxnLst/>
            <a:rect l="l" t="t" r="r" b="b"/>
            <a:pathLst>
              <a:path w="2598420" h="1154430">
                <a:moveTo>
                  <a:pt x="0" y="1153896"/>
                </a:moveTo>
                <a:lnTo>
                  <a:pt x="2598293" y="1153896"/>
                </a:lnTo>
                <a:lnTo>
                  <a:pt x="2598293" y="0"/>
                </a:lnTo>
                <a:lnTo>
                  <a:pt x="0" y="0"/>
                </a:lnTo>
                <a:lnTo>
                  <a:pt x="0" y="1153896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78973" y="556259"/>
            <a:ext cx="2113280" cy="3582035"/>
          </a:xfrm>
          <a:custGeom>
            <a:avLst/>
            <a:gdLst/>
            <a:ahLst/>
            <a:cxnLst/>
            <a:rect l="l" t="t" r="r" b="b"/>
            <a:pathLst>
              <a:path w="2113279" h="3582035">
                <a:moveTo>
                  <a:pt x="0" y="3581780"/>
                </a:moveTo>
                <a:lnTo>
                  <a:pt x="2113026" y="3581780"/>
                </a:lnTo>
                <a:lnTo>
                  <a:pt x="2113026" y="0"/>
                </a:lnTo>
                <a:lnTo>
                  <a:pt x="0" y="0"/>
                </a:lnTo>
                <a:lnTo>
                  <a:pt x="0" y="358178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" y="1710182"/>
            <a:ext cx="2441575" cy="2428240"/>
          </a:xfrm>
          <a:custGeom>
            <a:avLst/>
            <a:gdLst/>
            <a:ahLst/>
            <a:cxnLst/>
            <a:rect l="l" t="t" r="r" b="b"/>
            <a:pathLst>
              <a:path w="2441575" h="2428240">
                <a:moveTo>
                  <a:pt x="0" y="2427859"/>
                </a:moveTo>
                <a:lnTo>
                  <a:pt x="2441194" y="2427859"/>
                </a:lnTo>
                <a:lnTo>
                  <a:pt x="2441194" y="0"/>
                </a:lnTo>
                <a:lnTo>
                  <a:pt x="0" y="0"/>
                </a:lnTo>
                <a:lnTo>
                  <a:pt x="0" y="242785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41194" y="1710182"/>
            <a:ext cx="2441575" cy="2428240"/>
          </a:xfrm>
          <a:custGeom>
            <a:avLst/>
            <a:gdLst/>
            <a:ahLst/>
            <a:cxnLst/>
            <a:rect l="l" t="t" r="r" b="b"/>
            <a:pathLst>
              <a:path w="2441575" h="2428240">
                <a:moveTo>
                  <a:pt x="0" y="2427859"/>
                </a:moveTo>
                <a:lnTo>
                  <a:pt x="2441194" y="2427859"/>
                </a:lnTo>
                <a:lnTo>
                  <a:pt x="2441194" y="0"/>
                </a:lnTo>
                <a:lnTo>
                  <a:pt x="0" y="0"/>
                </a:lnTo>
                <a:lnTo>
                  <a:pt x="0" y="2427859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2260" y="1710131"/>
            <a:ext cx="2598420" cy="835660"/>
          </a:xfrm>
          <a:custGeom>
            <a:avLst/>
            <a:gdLst/>
            <a:ahLst/>
            <a:cxnLst/>
            <a:rect l="l" t="t" r="r" b="b"/>
            <a:pathLst>
              <a:path w="2598420" h="835660">
                <a:moveTo>
                  <a:pt x="0" y="835583"/>
                </a:moveTo>
                <a:lnTo>
                  <a:pt x="2598292" y="835583"/>
                </a:lnTo>
                <a:lnTo>
                  <a:pt x="2598292" y="0"/>
                </a:lnTo>
                <a:lnTo>
                  <a:pt x="0" y="0"/>
                </a:lnTo>
                <a:lnTo>
                  <a:pt x="0" y="835583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80681" y="1710131"/>
            <a:ext cx="2598420" cy="835660"/>
          </a:xfrm>
          <a:custGeom>
            <a:avLst/>
            <a:gdLst/>
            <a:ahLst/>
            <a:cxnLst/>
            <a:rect l="l" t="t" r="r" b="b"/>
            <a:pathLst>
              <a:path w="2598420" h="835660">
                <a:moveTo>
                  <a:pt x="0" y="835583"/>
                </a:moveTo>
                <a:lnTo>
                  <a:pt x="2598293" y="835583"/>
                </a:lnTo>
                <a:lnTo>
                  <a:pt x="2598293" y="0"/>
                </a:lnTo>
                <a:lnTo>
                  <a:pt x="0" y="0"/>
                </a:lnTo>
                <a:lnTo>
                  <a:pt x="0" y="835583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82260" y="2545689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2" y="530758"/>
                </a:lnTo>
                <a:lnTo>
                  <a:pt x="2598292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80681" y="2545689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3" y="530758"/>
                </a:lnTo>
                <a:lnTo>
                  <a:pt x="2598293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82260" y="3076549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2" y="530758"/>
                </a:lnTo>
                <a:lnTo>
                  <a:pt x="2598292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0681" y="3076549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3" y="530758"/>
                </a:lnTo>
                <a:lnTo>
                  <a:pt x="2598293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82260" y="3607282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2" y="530758"/>
                </a:lnTo>
                <a:lnTo>
                  <a:pt x="2598292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80681" y="3607282"/>
            <a:ext cx="2598420" cy="530860"/>
          </a:xfrm>
          <a:custGeom>
            <a:avLst/>
            <a:gdLst/>
            <a:ahLst/>
            <a:cxnLst/>
            <a:rect l="l" t="t" r="r" b="b"/>
            <a:pathLst>
              <a:path w="2598420" h="530860">
                <a:moveTo>
                  <a:pt x="0" y="530758"/>
                </a:moveTo>
                <a:lnTo>
                  <a:pt x="2598293" y="530758"/>
                </a:lnTo>
                <a:lnTo>
                  <a:pt x="2598293" y="0"/>
                </a:lnTo>
                <a:lnTo>
                  <a:pt x="0" y="0"/>
                </a:lnTo>
                <a:lnTo>
                  <a:pt x="0" y="53075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" y="4138019"/>
            <a:ext cx="2441575" cy="2720340"/>
          </a:xfrm>
          <a:custGeom>
            <a:avLst/>
            <a:gdLst/>
            <a:ahLst/>
            <a:cxnLst/>
            <a:rect l="l" t="t" r="r" b="b"/>
            <a:pathLst>
              <a:path w="2441575" h="2720340">
                <a:moveTo>
                  <a:pt x="2441194" y="2719978"/>
                </a:moveTo>
                <a:lnTo>
                  <a:pt x="2441194" y="0"/>
                </a:lnTo>
                <a:lnTo>
                  <a:pt x="0" y="0"/>
                </a:lnTo>
                <a:lnTo>
                  <a:pt x="0" y="2719978"/>
                </a:lnTo>
                <a:lnTo>
                  <a:pt x="2441194" y="2719978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41194" y="4138019"/>
            <a:ext cx="2441575" cy="2720340"/>
          </a:xfrm>
          <a:custGeom>
            <a:avLst/>
            <a:gdLst/>
            <a:ahLst/>
            <a:cxnLst/>
            <a:rect l="l" t="t" r="r" b="b"/>
            <a:pathLst>
              <a:path w="2441575" h="2720340">
                <a:moveTo>
                  <a:pt x="2441194" y="2719978"/>
                </a:moveTo>
                <a:lnTo>
                  <a:pt x="2441194" y="0"/>
                </a:lnTo>
                <a:lnTo>
                  <a:pt x="0" y="0"/>
                </a:lnTo>
                <a:lnTo>
                  <a:pt x="0" y="2719978"/>
                </a:lnTo>
                <a:lnTo>
                  <a:pt x="2441194" y="271997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82260" y="4138019"/>
            <a:ext cx="2598420" cy="2720340"/>
          </a:xfrm>
          <a:custGeom>
            <a:avLst/>
            <a:gdLst/>
            <a:ahLst/>
            <a:cxnLst/>
            <a:rect l="l" t="t" r="r" b="b"/>
            <a:pathLst>
              <a:path w="2598420" h="2720340">
                <a:moveTo>
                  <a:pt x="2598292" y="2719978"/>
                </a:moveTo>
                <a:lnTo>
                  <a:pt x="2598292" y="0"/>
                </a:lnTo>
                <a:lnTo>
                  <a:pt x="0" y="0"/>
                </a:lnTo>
                <a:lnTo>
                  <a:pt x="0" y="2719978"/>
                </a:lnTo>
                <a:lnTo>
                  <a:pt x="2598292" y="271997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80681" y="4138019"/>
            <a:ext cx="2598420" cy="2720340"/>
          </a:xfrm>
          <a:custGeom>
            <a:avLst/>
            <a:gdLst/>
            <a:ahLst/>
            <a:cxnLst/>
            <a:rect l="l" t="t" r="r" b="b"/>
            <a:pathLst>
              <a:path w="2598420" h="2720340">
                <a:moveTo>
                  <a:pt x="2598293" y="2719978"/>
                </a:moveTo>
                <a:lnTo>
                  <a:pt x="2598293" y="0"/>
                </a:lnTo>
                <a:lnTo>
                  <a:pt x="0" y="0"/>
                </a:lnTo>
                <a:lnTo>
                  <a:pt x="0" y="2719978"/>
                </a:lnTo>
                <a:lnTo>
                  <a:pt x="2598293" y="271997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78973" y="4138019"/>
            <a:ext cx="2113280" cy="2720340"/>
          </a:xfrm>
          <a:custGeom>
            <a:avLst/>
            <a:gdLst/>
            <a:ahLst/>
            <a:cxnLst/>
            <a:rect l="l" t="t" r="r" b="b"/>
            <a:pathLst>
              <a:path w="2113279" h="2720340">
                <a:moveTo>
                  <a:pt x="2113026" y="2719978"/>
                </a:moveTo>
                <a:lnTo>
                  <a:pt x="2113026" y="0"/>
                </a:lnTo>
                <a:lnTo>
                  <a:pt x="0" y="0"/>
                </a:lnTo>
                <a:lnTo>
                  <a:pt x="0" y="2719978"/>
                </a:lnTo>
                <a:lnTo>
                  <a:pt x="2113026" y="2719978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4119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822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80681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7897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34844" y="556259"/>
            <a:ext cx="9757410" cy="0"/>
          </a:xfrm>
          <a:custGeom>
            <a:avLst/>
            <a:gdLst/>
            <a:ahLst/>
            <a:cxnLst/>
            <a:rect l="l" t="t" r="r" b="b"/>
            <a:pathLst>
              <a:path w="9757410">
                <a:moveTo>
                  <a:pt x="0" y="0"/>
                </a:moveTo>
                <a:lnTo>
                  <a:pt x="975715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710182"/>
            <a:ext cx="10085705" cy="0"/>
          </a:xfrm>
          <a:custGeom>
            <a:avLst/>
            <a:gdLst/>
            <a:ahLst/>
            <a:cxnLst/>
            <a:rect l="l" t="t" r="r" b="b"/>
            <a:pathLst>
              <a:path w="10085705">
                <a:moveTo>
                  <a:pt x="0" y="0"/>
                </a:moveTo>
                <a:lnTo>
                  <a:pt x="1008532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75910" y="2545714"/>
            <a:ext cx="5209540" cy="0"/>
          </a:xfrm>
          <a:custGeom>
            <a:avLst/>
            <a:gdLst/>
            <a:ahLst/>
            <a:cxnLst/>
            <a:rect l="l" t="t" r="r" b="b"/>
            <a:pathLst>
              <a:path w="5209540">
                <a:moveTo>
                  <a:pt x="0" y="0"/>
                </a:moveTo>
                <a:lnTo>
                  <a:pt x="520941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75910" y="3076448"/>
            <a:ext cx="5209540" cy="0"/>
          </a:xfrm>
          <a:custGeom>
            <a:avLst/>
            <a:gdLst/>
            <a:ahLst/>
            <a:cxnLst/>
            <a:rect l="l" t="t" r="r" b="b"/>
            <a:pathLst>
              <a:path w="5209540">
                <a:moveTo>
                  <a:pt x="0" y="0"/>
                </a:moveTo>
                <a:lnTo>
                  <a:pt x="520941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75910" y="3607308"/>
            <a:ext cx="5209540" cy="0"/>
          </a:xfrm>
          <a:custGeom>
            <a:avLst/>
            <a:gdLst/>
            <a:ahLst/>
            <a:cxnLst/>
            <a:rect l="l" t="t" r="r" b="b"/>
            <a:pathLst>
              <a:path w="5209540">
                <a:moveTo>
                  <a:pt x="0" y="0"/>
                </a:moveTo>
                <a:lnTo>
                  <a:pt x="520941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413804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7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6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8882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3175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97916" y="649732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施用毒品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43909" y="70358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刑責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64605" y="70358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成人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63026" y="70358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少年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818621" y="70358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差異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91994" y="628904"/>
            <a:ext cx="20580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2"/>
              </a:rPr>
              <a:t>毒品危害防制條例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sz="2000" u="sng" spc="-50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2"/>
              </a:rPr>
              <a:t>§10</a:t>
            </a:r>
            <a:r>
              <a:rPr sz="2000" dirty="0">
                <a:latin typeface="標楷體"/>
                <a:cs typeface="標楷體"/>
                <a:hlinkClick r:id="rId2"/>
              </a:rPr>
              <a:t>、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3"/>
              </a:rPr>
              <a:t>§11-1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933060" y="628904"/>
            <a:ext cx="24390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4"/>
              </a:rPr>
              <a:t>毒品危害防制條例§20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31481" y="628904"/>
            <a:ext cx="21850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5"/>
              </a:rPr>
              <a:t>少年事件處理法§42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412728" y="1559052"/>
            <a:ext cx="508000" cy="0"/>
          </a:xfrm>
          <a:custGeom>
            <a:avLst/>
            <a:gdLst/>
            <a:ahLst/>
            <a:cxnLst/>
            <a:rect l="l" t="t" r="r" b="b"/>
            <a:pathLst>
              <a:path w="508000">
                <a:moveTo>
                  <a:pt x="0" y="0"/>
                </a:moveTo>
                <a:lnTo>
                  <a:pt x="507492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130281" y="628904"/>
            <a:ext cx="193103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標楷體"/>
                <a:cs typeface="標楷體"/>
              </a:rPr>
              <a:t>1</a:t>
            </a:r>
            <a:r>
              <a:rPr sz="2000" spc="-5" dirty="0">
                <a:latin typeface="標楷體"/>
                <a:cs typeface="標楷體"/>
              </a:rPr>
              <a:t>、少年保護處分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標楷體"/>
                <a:cs typeface="標楷體"/>
              </a:rPr>
              <a:t>2、少年不適用緩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標楷體"/>
                <a:cs typeface="標楷體"/>
                <a:hlinkClick r:id="rId6"/>
              </a:rPr>
              <a:t>起</a:t>
            </a:r>
            <a:r>
              <a:rPr sz="2000" spc="-5" dirty="0">
                <a:latin typeface="標楷體"/>
                <a:cs typeface="標楷體"/>
                <a:hlinkClick r:id="rId6"/>
              </a:rPr>
              <a:t>訴，</a:t>
            </a:r>
            <a:r>
              <a:rPr sz="2000" spc="5" dirty="0">
                <a:latin typeface="標楷體"/>
                <a:cs typeface="標楷體"/>
                <a:hlinkClick r:id="rId6"/>
              </a:rPr>
              <a:t>適</a:t>
            </a:r>
            <a:r>
              <a:rPr sz="2000" spc="-10" dirty="0">
                <a:latin typeface="標楷體"/>
                <a:cs typeface="標楷體"/>
                <a:hlinkClick r:id="rId6"/>
              </a:rPr>
              <a:t>用</a:t>
            </a:r>
            <a:r>
              <a:rPr sz="2000" spc="-5" dirty="0">
                <a:solidFill>
                  <a:srgbClr val="0462C1"/>
                </a:solidFill>
                <a:latin typeface="標楷體"/>
                <a:cs typeface="標楷體"/>
                <a:hlinkClick r:id="rId6"/>
              </a:rPr>
              <a:t>少年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129773" y="1543557"/>
            <a:ext cx="193167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事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件處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理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法§</a:t>
            </a:r>
            <a:r>
              <a:rPr sz="20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2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6"/>
              </a:rPr>
              <a:t>8</a:t>
            </a:r>
            <a:r>
              <a:rPr sz="2000" spc="-5" dirty="0">
                <a:latin typeface="標楷體"/>
                <a:cs typeface="標楷體"/>
              </a:rPr>
              <a:t>諭 </a:t>
            </a:r>
            <a:r>
              <a:rPr sz="2000" dirty="0">
                <a:latin typeface="標楷體"/>
                <a:cs typeface="標楷體"/>
              </a:rPr>
              <a:t>知</a:t>
            </a:r>
            <a:r>
              <a:rPr sz="2000" spc="-5" dirty="0">
                <a:latin typeface="標楷體"/>
                <a:cs typeface="標楷體"/>
              </a:rPr>
              <a:t>「不</a:t>
            </a:r>
            <a:r>
              <a:rPr sz="2000" spc="5" dirty="0">
                <a:latin typeface="標楷體"/>
                <a:cs typeface="標楷體"/>
              </a:rPr>
              <a:t>付</a:t>
            </a:r>
            <a:r>
              <a:rPr sz="2000" spc="-5" dirty="0">
                <a:latin typeface="標楷體"/>
                <a:cs typeface="標楷體"/>
              </a:rPr>
              <a:t>審理之 </a:t>
            </a:r>
            <a:r>
              <a:rPr sz="2000" dirty="0">
                <a:latin typeface="標楷體"/>
                <a:cs typeface="標楷體"/>
              </a:rPr>
              <a:t>裁</a:t>
            </a:r>
            <a:r>
              <a:rPr sz="2000" spc="-5" dirty="0">
                <a:latin typeface="標楷體"/>
                <a:cs typeface="標楷體"/>
              </a:rPr>
              <a:t>定」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5516" y="2716529"/>
            <a:ext cx="154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一二級毒品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92248" y="2292095"/>
            <a:ext cx="23107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一級：</a:t>
            </a:r>
            <a:r>
              <a:rPr sz="2000" dirty="0">
                <a:latin typeface="標楷體"/>
                <a:cs typeface="標楷體"/>
              </a:rPr>
              <a:t>處</a:t>
            </a:r>
            <a:r>
              <a:rPr sz="2000" spc="-10" dirty="0">
                <a:latin typeface="標楷體"/>
                <a:cs typeface="標楷體"/>
              </a:rPr>
              <a:t>6</a:t>
            </a:r>
            <a:r>
              <a:rPr sz="2000" spc="-5" dirty="0">
                <a:latin typeface="標楷體"/>
                <a:cs typeface="標楷體"/>
              </a:rPr>
              <a:t>月以上</a:t>
            </a:r>
            <a:r>
              <a:rPr sz="2000" spc="-10" dirty="0">
                <a:latin typeface="標楷體"/>
                <a:cs typeface="標楷體"/>
              </a:rPr>
              <a:t>5</a:t>
            </a:r>
            <a:r>
              <a:rPr sz="2000" spc="-5" dirty="0">
                <a:latin typeface="標楷體"/>
                <a:cs typeface="標楷體"/>
              </a:rPr>
              <a:t>年 以下有期徒刑。</a:t>
            </a:r>
            <a:endParaRPr sz="2000">
              <a:latin typeface="標楷體"/>
              <a:cs typeface="標楷體"/>
            </a:endParaRPr>
          </a:p>
          <a:p>
            <a:pPr marL="12700" marR="131445">
              <a:lnSpc>
                <a:spcPct val="100000"/>
              </a:lnSpc>
            </a:pPr>
            <a:r>
              <a:rPr sz="2000" spc="-5" dirty="0">
                <a:latin typeface="標楷體"/>
                <a:cs typeface="標楷體"/>
              </a:rPr>
              <a:t>二級：</a:t>
            </a:r>
            <a:r>
              <a:rPr sz="2000" dirty="0">
                <a:latin typeface="標楷體"/>
                <a:cs typeface="標楷體"/>
              </a:rPr>
              <a:t>處</a:t>
            </a:r>
            <a:r>
              <a:rPr sz="2000" spc="-10" dirty="0">
                <a:latin typeface="標楷體"/>
                <a:cs typeface="標楷體"/>
              </a:rPr>
              <a:t>3</a:t>
            </a:r>
            <a:r>
              <a:rPr sz="2000" spc="-5" dirty="0">
                <a:latin typeface="標楷體"/>
                <a:cs typeface="標楷體"/>
              </a:rPr>
              <a:t>年以下有 期徒刑。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33441" y="1783080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1、觀察勒戒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31861" y="1783080"/>
            <a:ext cx="1930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1、少年保護處分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933441" y="2618739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2、強制戒治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31861" y="2618739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2、觀察勒戒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33441" y="3149345"/>
            <a:ext cx="1168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3、緩起訴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531861" y="3149345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3、強制戒治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33441" y="3680205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4、起訴判刑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531861" y="3680205"/>
            <a:ext cx="14224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4、起訴判刑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5516" y="5303520"/>
            <a:ext cx="1549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標楷體"/>
                <a:cs typeface="標楷體"/>
              </a:rPr>
              <a:t>三四級毒品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492248" y="4211065"/>
            <a:ext cx="231140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處新臺</a:t>
            </a:r>
            <a:r>
              <a:rPr sz="2000" dirty="0">
                <a:latin typeface="標楷體"/>
                <a:cs typeface="標楷體"/>
              </a:rPr>
              <a:t>幣</a:t>
            </a:r>
            <a:r>
              <a:rPr sz="2000" spc="-10" dirty="0">
                <a:latin typeface="標楷體"/>
                <a:cs typeface="標楷體"/>
              </a:rPr>
              <a:t>1</a:t>
            </a:r>
            <a:r>
              <a:rPr sz="2000" spc="-5" dirty="0">
                <a:latin typeface="標楷體"/>
                <a:cs typeface="標楷體"/>
              </a:rPr>
              <a:t>萬元以上5 萬元以下罰鍰，並應 限期令其接受4小時 </a:t>
            </a:r>
            <a:r>
              <a:rPr sz="2000" dirty="0">
                <a:latin typeface="標楷體"/>
                <a:cs typeface="標楷體"/>
              </a:rPr>
              <a:t>以</a:t>
            </a:r>
            <a:r>
              <a:rPr sz="2000" spc="-5" dirty="0">
                <a:latin typeface="標楷體"/>
                <a:cs typeface="標楷體"/>
              </a:rPr>
              <a:t>上</a:t>
            </a:r>
            <a:r>
              <a:rPr sz="2000" spc="-10" dirty="0">
                <a:latin typeface="標楷體"/>
                <a:cs typeface="標楷體"/>
              </a:rPr>
              <a:t>8</a:t>
            </a:r>
            <a:r>
              <a:rPr sz="2000" spc="-5" dirty="0">
                <a:latin typeface="標楷體"/>
                <a:cs typeface="標楷體"/>
              </a:rPr>
              <a:t>小時以下之毒 品危害講習。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33441" y="4211065"/>
            <a:ext cx="2437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行政罰(毒品危害防制 條例§11-1)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195434" y="5140833"/>
            <a:ext cx="761365" cy="0"/>
          </a:xfrm>
          <a:custGeom>
            <a:avLst/>
            <a:gdLst/>
            <a:ahLst/>
            <a:cxnLst/>
            <a:rect l="l" t="t" r="r" b="b"/>
            <a:pathLst>
              <a:path w="761365">
                <a:moveTo>
                  <a:pt x="0" y="0"/>
                </a:moveTo>
                <a:lnTo>
                  <a:pt x="761238" y="0"/>
                </a:lnTo>
              </a:path>
            </a:pathLst>
          </a:custGeom>
          <a:ln w="12192">
            <a:solidFill>
              <a:srgbClr val="0462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531861" y="4211065"/>
            <a:ext cx="243840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標楷體"/>
                <a:cs typeface="標楷體"/>
              </a:rPr>
              <a:t>少年保護處</a:t>
            </a:r>
            <a:r>
              <a:rPr sz="2000" dirty="0">
                <a:latin typeface="標楷體"/>
                <a:cs typeface="標楷體"/>
              </a:rPr>
              <a:t>分</a:t>
            </a:r>
            <a:r>
              <a:rPr sz="2000" spc="-5" dirty="0">
                <a:latin typeface="標楷體"/>
                <a:cs typeface="標楷體"/>
              </a:rPr>
              <a:t>(毒品危 害防制條</a:t>
            </a:r>
            <a:r>
              <a:rPr sz="2000" dirty="0">
                <a:latin typeface="標楷體"/>
                <a:cs typeface="標楷體"/>
              </a:rPr>
              <a:t>例</a:t>
            </a:r>
            <a:r>
              <a:rPr sz="2000" spc="-5" dirty="0">
                <a:latin typeface="標楷體"/>
                <a:cs typeface="標楷體"/>
              </a:rPr>
              <a:t>§11-1)</a:t>
            </a:r>
            <a:r>
              <a:rPr sz="2000" spc="-5" dirty="0">
                <a:latin typeface="標楷體"/>
                <a:cs typeface="標楷體"/>
                <a:hlinkClick r:id="rId7"/>
              </a:rPr>
              <a:t>，  行政罰得減</a:t>
            </a:r>
            <a:r>
              <a:rPr sz="2000" dirty="0">
                <a:latin typeface="標楷體"/>
                <a:cs typeface="標楷體"/>
                <a:hlinkClick r:id="rId7"/>
              </a:rPr>
              <a:t>輕</a:t>
            </a:r>
            <a:r>
              <a:rPr sz="2000" spc="-5" dirty="0">
                <a:latin typeface="標楷體"/>
                <a:cs typeface="標楷體"/>
                <a:hlinkClick r:id="rId7"/>
              </a:rPr>
              <a:t>(</a:t>
            </a:r>
            <a:r>
              <a:rPr sz="2000" spc="-5" dirty="0">
                <a:solidFill>
                  <a:srgbClr val="0462C1"/>
                </a:solidFill>
                <a:latin typeface="標楷體"/>
                <a:cs typeface="標楷體"/>
                <a:hlinkClick r:id="rId7"/>
              </a:rPr>
              <a:t>行政罰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531481" y="5125465"/>
            <a:ext cx="243840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法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§9</a:t>
            </a:r>
            <a:r>
              <a:rPr sz="2000" spc="-5" dirty="0">
                <a:latin typeface="標楷體"/>
                <a:cs typeface="標楷體"/>
                <a:hlinkClick r:id="rId8"/>
              </a:rPr>
              <a:t>、</a:t>
            </a:r>
            <a:r>
              <a:rPr sz="2000" u="sng" spc="-7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毒品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危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害事</a:t>
            </a:r>
            <a:r>
              <a:rPr sz="20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件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統一裁罰基準及講習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u="sng" spc="-50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標楷體"/>
                <a:cs typeface="標楷體"/>
                <a:hlinkClick r:id="rId8"/>
              </a:rPr>
              <a:t>辦法§10</a:t>
            </a:r>
            <a:r>
              <a:rPr sz="2000" spc="-5" dirty="0">
                <a:latin typeface="標楷體"/>
                <a:cs typeface="標楷體"/>
                <a:hlinkClick r:id="rId8"/>
              </a:rPr>
              <a:t>)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130281" y="4211065"/>
            <a:ext cx="15500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標楷體"/>
                <a:cs typeface="標楷體"/>
              </a:rPr>
              <a:t>少</a:t>
            </a:r>
            <a:r>
              <a:rPr sz="2000" spc="-5" dirty="0">
                <a:latin typeface="標楷體"/>
                <a:cs typeface="標楷體"/>
              </a:rPr>
              <a:t>年保</a:t>
            </a:r>
            <a:r>
              <a:rPr sz="2000" spc="5" dirty="0">
                <a:latin typeface="標楷體"/>
                <a:cs typeface="標楷體"/>
              </a:rPr>
              <a:t>護</a:t>
            </a:r>
            <a:r>
              <a:rPr sz="2000" spc="-5" dirty="0">
                <a:latin typeface="標楷體"/>
                <a:cs typeface="標楷體"/>
              </a:rPr>
              <a:t>處分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18959" y="0"/>
            <a:ext cx="35814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7263383" cy="1064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1454" y="78486"/>
            <a:ext cx="66332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法務部矯正署臺南少年觀護所</a:t>
            </a:r>
          </a:p>
        </p:txBody>
      </p:sp>
      <p:sp>
        <p:nvSpPr>
          <p:cNvPr id="4" name="object 4"/>
          <p:cNvSpPr/>
          <p:nvPr/>
        </p:nvSpPr>
        <p:spPr>
          <a:xfrm>
            <a:off x="105918" y="997458"/>
            <a:ext cx="5705856" cy="5109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7315" y="997457"/>
            <a:ext cx="6102096" cy="5109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663" y="6248398"/>
            <a:ext cx="1339596" cy="60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1955" y="6248398"/>
            <a:ext cx="10684002" cy="609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8423" y="6350253"/>
            <a:ext cx="109943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依法收容十二歲以上、十八歲未滿之保護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事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件及刑事案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件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少年</a:t>
            </a:r>
            <a:endParaRPr sz="32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3198113" cy="1064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1988" y="0"/>
            <a:ext cx="3198114" cy="1064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93258" y="0"/>
            <a:ext cx="854963" cy="1064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91378" y="0"/>
            <a:ext cx="5737098" cy="1064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71631" y="0"/>
            <a:ext cx="854964" cy="10645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1454" y="78486"/>
            <a:ext cx="105854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法務部矯正署明陽中學(少年輔育院、少年監</a:t>
            </a:r>
            <a:r>
              <a:rPr spc="-15" dirty="0"/>
              <a:t>獄</a:t>
            </a:r>
            <a:r>
              <a:rPr dirty="0"/>
              <a:t>)</a:t>
            </a:r>
          </a:p>
        </p:txBody>
      </p:sp>
      <p:sp>
        <p:nvSpPr>
          <p:cNvPr id="8" name="object 8"/>
          <p:cNvSpPr/>
          <p:nvPr/>
        </p:nvSpPr>
        <p:spPr>
          <a:xfrm>
            <a:off x="359663" y="6248398"/>
            <a:ext cx="4182617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14978" y="6248398"/>
            <a:ext cx="1745742" cy="609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33415" y="6248398"/>
            <a:ext cx="6622542" cy="609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8423" y="6350253"/>
            <a:ext cx="109943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為貫徹教育刑之理念，使犯錯之少年收容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人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獲得繼續求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學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機會</a:t>
            </a:r>
            <a:endParaRPr sz="3200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977" y="907541"/>
            <a:ext cx="5660898" cy="52692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31408" y="907541"/>
            <a:ext cx="6260591" cy="52692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718" y="0"/>
            <a:ext cx="4722876" cy="1064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6750" y="0"/>
            <a:ext cx="1673352" cy="1064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93258" y="0"/>
            <a:ext cx="854963" cy="1064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91378" y="0"/>
            <a:ext cx="3704844" cy="1064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39378" y="0"/>
            <a:ext cx="3196589" cy="10645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79123" y="0"/>
            <a:ext cx="854964" cy="1064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1454" y="78486"/>
            <a:ext cx="110928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法務部矯正署誠正中學(少年感化院</a:t>
            </a:r>
            <a:r>
              <a:rPr spc="-10" dirty="0"/>
              <a:t>、</a:t>
            </a:r>
            <a:r>
              <a:rPr dirty="0"/>
              <a:t>少年輔育</a:t>
            </a:r>
            <a:r>
              <a:rPr spc="-10" dirty="0"/>
              <a:t>院</a:t>
            </a:r>
            <a:r>
              <a:rPr dirty="0"/>
              <a:t>)</a:t>
            </a:r>
          </a:p>
        </p:txBody>
      </p:sp>
      <p:sp>
        <p:nvSpPr>
          <p:cNvPr id="9" name="object 9"/>
          <p:cNvSpPr/>
          <p:nvPr/>
        </p:nvSpPr>
        <p:spPr>
          <a:xfrm>
            <a:off x="359663" y="6248398"/>
            <a:ext cx="4182617" cy="609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14978" y="6248398"/>
            <a:ext cx="1745742" cy="609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3415" y="6248398"/>
            <a:ext cx="6622542" cy="609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8423" y="6350253"/>
            <a:ext cx="109943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為貫徹教育刑之理念，使犯錯之少年收容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人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獲得繼續求</a:t>
            </a:r>
            <a:r>
              <a:rPr sz="3200" b="1" dirty="0">
                <a:solidFill>
                  <a:srgbClr val="FFFFFF"/>
                </a:solidFill>
                <a:latin typeface="Microsoft YaHei"/>
                <a:cs typeface="Microsoft YaHei"/>
              </a:rPr>
              <a:t>學</a:t>
            </a:r>
            <a:r>
              <a:rPr sz="32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機會</a:t>
            </a:r>
            <a:endParaRPr sz="32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35752" y="945641"/>
            <a:ext cx="6556247" cy="52296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29639"/>
            <a:ext cx="5635751" cy="52296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63428" y="945641"/>
            <a:ext cx="1395983" cy="12070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611879" cy="6858000"/>
          </a:xfrm>
          <a:custGeom>
            <a:avLst/>
            <a:gdLst/>
            <a:ahLst/>
            <a:cxnLst/>
            <a:rect l="l" t="t" r="r" b="b"/>
            <a:pathLst>
              <a:path w="3611879" h="6858000">
                <a:moveTo>
                  <a:pt x="0" y="6858000"/>
                </a:moveTo>
                <a:lnTo>
                  <a:pt x="3611879" y="6858000"/>
                </a:lnTo>
                <a:lnTo>
                  <a:pt x="361187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2753" y="2273807"/>
            <a:ext cx="114363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1" dirty="0">
                <a:solidFill>
                  <a:srgbClr val="F1F1F1"/>
                </a:solidFill>
                <a:latin typeface="微軟正黑體"/>
                <a:cs typeface="微軟正黑體"/>
              </a:rPr>
              <a:t>肆</a:t>
            </a:r>
            <a:endParaRPr sz="88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7719" y="2776727"/>
            <a:ext cx="432307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965" y="405384"/>
            <a:ext cx="452120" cy="688340"/>
          </a:xfrm>
          <a:custGeom>
            <a:avLst/>
            <a:gdLst/>
            <a:ahLst/>
            <a:cxnLst/>
            <a:rect l="l" t="t" r="r" b="b"/>
            <a:pathLst>
              <a:path w="452120" h="688340">
                <a:moveTo>
                  <a:pt x="0" y="0"/>
                </a:moveTo>
                <a:lnTo>
                  <a:pt x="0" y="688086"/>
                </a:lnTo>
                <a:lnTo>
                  <a:pt x="451866" y="344042"/>
                </a:lnTo>
                <a:lnTo>
                  <a:pt x="0" y="0"/>
                </a:lnTo>
                <a:close/>
              </a:path>
            </a:pathLst>
          </a:custGeom>
          <a:solidFill>
            <a:srgbClr val="1B90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53584" y="301244"/>
            <a:ext cx="4140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C00000"/>
                </a:solidFill>
                <a:latin typeface="微軟正黑體"/>
                <a:cs typeface="微軟正黑體"/>
              </a:rPr>
              <a:t>反毒、不返毒</a:t>
            </a:r>
            <a:endParaRPr sz="5400"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18676" y="1514868"/>
            <a:ext cx="1050023" cy="1004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08120" y="1629409"/>
            <a:ext cx="7334884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41300" marR="5080" indent="-228600">
              <a:lnSpc>
                <a:spcPts val="3890"/>
              </a:lnSpc>
              <a:spcBef>
                <a:spcPts val="585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dirty="0">
                <a:solidFill>
                  <a:srgbClr val="0000FF"/>
                </a:solidFill>
                <a:latin typeface="標楷體"/>
                <a:cs typeface="標楷體"/>
              </a:rPr>
              <a:t>推廣反毒教育最大的意義</a:t>
            </a:r>
            <a:r>
              <a:rPr sz="3600" dirty="0">
                <a:latin typeface="標楷體"/>
                <a:cs typeface="標楷體"/>
              </a:rPr>
              <a:t>：</a:t>
            </a:r>
            <a:r>
              <a:rPr sz="3600" dirty="0">
                <a:solidFill>
                  <a:srgbClr val="FF0000"/>
                </a:solidFill>
                <a:latin typeface="標楷體"/>
                <a:cs typeface="標楷體"/>
              </a:rPr>
              <a:t>助人利 己、不受毒害。</a:t>
            </a:r>
            <a:endParaRPr sz="3600">
              <a:latin typeface="標楷體"/>
              <a:cs typeface="標楷體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8120" y="3274104"/>
            <a:ext cx="7341234" cy="22733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464184" indent="-452120">
              <a:lnSpc>
                <a:spcPct val="100000"/>
              </a:lnSpc>
              <a:spcBef>
                <a:spcPts val="740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dirty="0">
                <a:solidFill>
                  <a:srgbClr val="0000FF"/>
                </a:solidFill>
                <a:latin typeface="標楷體"/>
                <a:cs typeface="標楷體"/>
              </a:rPr>
              <a:t>反毒</a:t>
            </a:r>
            <a:r>
              <a:rPr sz="3600" dirty="0">
                <a:latin typeface="標楷體"/>
                <a:cs typeface="標楷體"/>
              </a:rPr>
              <a:t>，增進知能拒絕遭受毒害。</a:t>
            </a:r>
            <a:endParaRPr sz="3600">
              <a:latin typeface="標楷體"/>
              <a:cs typeface="標楷體"/>
            </a:endParaRPr>
          </a:p>
          <a:p>
            <a:pPr marL="469900" marR="5080" indent="-457200" algn="just">
              <a:lnSpc>
                <a:spcPct val="90000"/>
              </a:lnSpc>
              <a:spcBef>
                <a:spcPts val="1070"/>
              </a:spcBef>
              <a:buSzPct val="97222"/>
              <a:buFont typeface="Wingdings"/>
              <a:buChar char=""/>
              <a:tabLst>
                <a:tab pos="464820" algn="l"/>
              </a:tabLst>
            </a:pPr>
            <a:r>
              <a:rPr sz="3600" spc="-5" dirty="0">
                <a:solidFill>
                  <a:srgbClr val="0000FF"/>
                </a:solidFill>
                <a:latin typeface="標楷體"/>
                <a:cs typeface="標楷體"/>
              </a:rPr>
              <a:t>不返毒</a:t>
            </a:r>
            <a:r>
              <a:rPr sz="3600" spc="-5" dirty="0">
                <a:latin typeface="標楷體"/>
                <a:cs typeface="標楷體"/>
              </a:rPr>
              <a:t>，盡力幫助讓身受毒害或誤 碰毒品的孩子</a:t>
            </a:r>
            <a:r>
              <a:rPr sz="3600" dirty="0">
                <a:latin typeface="標楷體"/>
                <a:cs typeface="標楷體"/>
              </a:rPr>
              <a:t>，</a:t>
            </a:r>
            <a:r>
              <a:rPr sz="3600" spc="-5" dirty="0">
                <a:solidFill>
                  <a:srgbClr val="FF0000"/>
                </a:solidFill>
                <a:latin typeface="標楷體"/>
                <a:cs typeface="標楷體"/>
              </a:rPr>
              <a:t>能及早回頭不再踏 </a:t>
            </a:r>
            <a:r>
              <a:rPr sz="3600" dirty="0">
                <a:solidFill>
                  <a:srgbClr val="FF0000"/>
                </a:solidFill>
                <a:latin typeface="標楷體"/>
                <a:cs typeface="標楷體"/>
              </a:rPr>
              <a:t>上毒途。</a:t>
            </a:r>
            <a:endParaRPr sz="3600">
              <a:latin typeface="標楷體"/>
              <a:cs typeface="標楷體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38281" y="5587955"/>
            <a:ext cx="1394459" cy="1153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528"/>
            <a:ext cx="12192000" cy="6808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14694" y="970515"/>
            <a:ext cx="691515" cy="650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025"/>
              </a:lnSpc>
            </a:pPr>
            <a:r>
              <a:rPr sz="4900" spc="20545" dirty="0">
                <a:solidFill>
                  <a:srgbClr val="A1545B"/>
                </a:solidFill>
                <a:latin typeface="新細明體"/>
                <a:cs typeface="新細明體"/>
              </a:rPr>
              <a:t>．</a:t>
            </a:r>
            <a:endParaRPr sz="4900">
              <a:latin typeface="新細明體"/>
              <a:cs typeface="新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774" y="1634949"/>
            <a:ext cx="177800" cy="179070"/>
          </a:xfrm>
          <a:custGeom>
            <a:avLst/>
            <a:gdLst/>
            <a:ahLst/>
            <a:cxnLst/>
            <a:rect l="l" t="t" r="r" b="b"/>
            <a:pathLst>
              <a:path w="177800" h="179069">
                <a:moveTo>
                  <a:pt x="0" y="0"/>
                </a:moveTo>
                <a:lnTo>
                  <a:pt x="177657" y="0"/>
                </a:lnTo>
                <a:lnTo>
                  <a:pt x="177657" y="178660"/>
                </a:lnTo>
                <a:lnTo>
                  <a:pt x="0" y="178660"/>
                </a:lnTo>
                <a:lnTo>
                  <a:pt x="0" y="0"/>
                </a:lnTo>
                <a:close/>
              </a:path>
            </a:pathLst>
          </a:custGeom>
          <a:solidFill>
            <a:srgbClr val="C6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03640" y="1659626"/>
            <a:ext cx="100330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"/>
              </a:lnSpc>
            </a:pPr>
            <a:r>
              <a:rPr sz="550" spc="35" dirty="0">
                <a:solidFill>
                  <a:srgbClr val="898072"/>
                </a:solidFill>
                <a:latin typeface="新細明體"/>
                <a:cs typeface="新細明體"/>
              </a:rPr>
              <a:t>灃</a:t>
            </a:r>
            <a:endParaRPr sz="550">
              <a:latin typeface="新細明體"/>
              <a:cs typeface="新細明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3" y="1230742"/>
            <a:ext cx="763905" cy="141478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05410">
              <a:lnSpc>
                <a:spcPct val="50000"/>
              </a:lnSpc>
            </a:pPr>
            <a:r>
              <a:rPr sz="1400" spc="-1395" dirty="0">
                <a:solidFill>
                  <a:srgbClr val="574631"/>
                </a:solidFill>
                <a:latin typeface="新細明體"/>
                <a:cs typeface="新細明體"/>
              </a:rPr>
              <a:t>＿</a:t>
            </a:r>
            <a:r>
              <a:rPr sz="1400" spc="-994" dirty="0">
                <a:solidFill>
                  <a:srgbClr val="6B5944"/>
                </a:solidFill>
                <a:latin typeface="新細明體"/>
                <a:cs typeface="新細明體"/>
              </a:rPr>
              <a:t>－</a:t>
            </a:r>
            <a:r>
              <a:rPr sz="1400" spc="-1040" dirty="0">
                <a:solidFill>
                  <a:srgbClr val="574631"/>
                </a:solidFill>
                <a:latin typeface="新細明體"/>
                <a:cs typeface="新細明體"/>
              </a:rPr>
              <a:t>＿</a:t>
            </a:r>
            <a:r>
              <a:rPr sz="1400" spc="-1395" dirty="0">
                <a:solidFill>
                  <a:srgbClr val="574631"/>
                </a:solidFill>
                <a:latin typeface="新細明體"/>
                <a:cs typeface="新細明體"/>
              </a:rPr>
              <a:t>＿</a:t>
            </a:r>
            <a:r>
              <a:rPr sz="1400" spc="-1035" dirty="0">
                <a:solidFill>
                  <a:srgbClr val="6B5944"/>
                </a:solidFill>
                <a:latin typeface="新細明體"/>
                <a:cs typeface="新細明體"/>
              </a:rPr>
              <a:t>一</a:t>
            </a:r>
            <a:r>
              <a:rPr sz="1400" dirty="0">
                <a:solidFill>
                  <a:srgbClr val="B1A090"/>
                </a:solidFill>
                <a:latin typeface="新細明體"/>
                <a:cs typeface="新細明體"/>
              </a:rPr>
              <a:t>，</a:t>
            </a:r>
            <a:endParaRPr sz="1400">
              <a:latin typeface="新細明體"/>
              <a:cs typeface="新細明體"/>
            </a:endParaRPr>
          </a:p>
          <a:p>
            <a:pPr marL="303530">
              <a:lnSpc>
                <a:spcPct val="90000"/>
              </a:lnSpc>
            </a:pPr>
            <a:r>
              <a:rPr sz="1400" spc="-1320" dirty="0">
                <a:solidFill>
                  <a:srgbClr val="C8B5A3"/>
                </a:solidFill>
                <a:latin typeface="新細明體"/>
                <a:cs typeface="新細明體"/>
              </a:rPr>
              <a:t>＿</a:t>
            </a:r>
            <a:r>
              <a:rPr sz="2100" spc="-787" baseline="-11904" dirty="0">
                <a:solidFill>
                  <a:srgbClr val="6B5944"/>
                </a:solidFill>
                <a:latin typeface="新細明體"/>
                <a:cs typeface="新細明體"/>
              </a:rPr>
              <a:t>=</a:t>
            </a:r>
            <a:r>
              <a:rPr sz="1400" spc="-665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spc="-1365" dirty="0">
                <a:solidFill>
                  <a:srgbClr val="6B5944"/>
                </a:solidFill>
                <a:latin typeface="新細明體"/>
                <a:cs typeface="新細明體"/>
              </a:rPr>
              <a:t>－</a:t>
            </a:r>
            <a:r>
              <a:rPr sz="1400" spc="-280" dirty="0">
                <a:solidFill>
                  <a:srgbClr val="6B5944"/>
                </a:solidFill>
                <a:latin typeface="新細明體"/>
                <a:cs typeface="新細明體"/>
              </a:rPr>
              <a:t>_</a:t>
            </a:r>
            <a:r>
              <a:rPr sz="1400" spc="-1040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dirty="0">
                <a:solidFill>
                  <a:srgbClr val="6B5944"/>
                </a:solidFill>
                <a:latin typeface="新細明體"/>
                <a:cs typeface="新細明體"/>
              </a:rPr>
              <a:t>＿ </a:t>
            </a:r>
            <a:r>
              <a:rPr sz="1400" spc="-50" dirty="0">
                <a:solidFill>
                  <a:srgbClr val="6B5944"/>
                </a:solidFill>
                <a:latin typeface="新細明體"/>
                <a:cs typeface="新細明體"/>
              </a:rPr>
              <a:t> </a:t>
            </a:r>
            <a:r>
              <a:rPr sz="1400" spc="-615" dirty="0">
                <a:solidFill>
                  <a:srgbClr val="6B5944"/>
                </a:solidFill>
                <a:latin typeface="新細明體"/>
                <a:cs typeface="新細明體"/>
              </a:rPr>
              <a:t>_</a:t>
            </a:r>
            <a:r>
              <a:rPr sz="1400" spc="-375" dirty="0">
                <a:solidFill>
                  <a:srgbClr val="6B5944"/>
                </a:solidFill>
                <a:latin typeface="新細明體"/>
                <a:cs typeface="新細明體"/>
              </a:rPr>
              <a:t>]</a:t>
            </a:r>
            <a:r>
              <a:rPr sz="1400" dirty="0">
                <a:solidFill>
                  <a:srgbClr val="6B5944"/>
                </a:solidFill>
                <a:latin typeface="新細明體"/>
                <a:cs typeface="新細明體"/>
              </a:rPr>
              <a:t>_  </a:t>
            </a:r>
            <a:r>
              <a:rPr sz="1400" spc="-100" dirty="0">
                <a:solidFill>
                  <a:srgbClr val="6B5944"/>
                </a:solidFill>
                <a:latin typeface="新細明體"/>
                <a:cs typeface="新細明體"/>
              </a:rPr>
              <a:t> </a:t>
            </a:r>
            <a:r>
              <a:rPr sz="1400" dirty="0">
                <a:solidFill>
                  <a:srgbClr val="574631"/>
                </a:solidFill>
                <a:latin typeface="新細明體"/>
                <a:cs typeface="新細明體"/>
              </a:rPr>
              <a:t>-</a:t>
            </a:r>
            <a:endParaRPr sz="1400">
              <a:latin typeface="新細明體"/>
              <a:cs typeface="新細明體"/>
            </a:endParaRPr>
          </a:p>
          <a:p>
            <a:pPr marL="12700">
              <a:lnSpc>
                <a:spcPct val="85000"/>
              </a:lnSpc>
            </a:pPr>
            <a:r>
              <a:rPr sz="1400" u="sng" dirty="0">
                <a:solidFill>
                  <a:srgbClr val="6B5944"/>
                </a:solidFill>
                <a:uFill>
                  <a:solidFill>
                    <a:srgbClr val="6A5843"/>
                  </a:solidFill>
                </a:uFill>
                <a:latin typeface="新細明體"/>
                <a:cs typeface="新細明體"/>
              </a:rPr>
              <a:t> </a:t>
            </a:r>
            <a:r>
              <a:rPr sz="1400" spc="-780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spc="85" dirty="0">
                <a:solidFill>
                  <a:srgbClr val="6B5944"/>
                </a:solidFill>
                <a:latin typeface="新細明體"/>
                <a:cs typeface="新細明體"/>
              </a:rPr>
              <a:t>_</a:t>
            </a:r>
            <a:r>
              <a:rPr sz="1400" spc="25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dirty="0">
                <a:solidFill>
                  <a:srgbClr val="6B5944"/>
                </a:solidFill>
                <a:latin typeface="新細明體"/>
                <a:cs typeface="新細明體"/>
              </a:rPr>
              <a:t>-</a:t>
            </a:r>
            <a:endParaRPr sz="1400">
              <a:latin typeface="新細明體"/>
              <a:cs typeface="新細明體"/>
            </a:endParaRPr>
          </a:p>
          <a:p>
            <a:pPr marL="105410">
              <a:lnSpc>
                <a:spcPct val="100000"/>
              </a:lnSpc>
              <a:tabLst>
                <a:tab pos="872490" algn="l"/>
              </a:tabLst>
            </a:pPr>
            <a:r>
              <a:rPr sz="1400" spc="-565" dirty="0">
                <a:solidFill>
                  <a:srgbClr val="574631"/>
                </a:solidFill>
                <a:latin typeface="新細明體"/>
                <a:cs typeface="新細明體"/>
              </a:rPr>
              <a:t>＿</a:t>
            </a:r>
            <a:r>
              <a:rPr sz="1400" dirty="0">
                <a:solidFill>
                  <a:srgbClr val="574631"/>
                </a:solidFill>
                <a:latin typeface="新細明體"/>
                <a:cs typeface="新細明體"/>
              </a:rPr>
              <a:t>一 </a:t>
            </a:r>
            <a:r>
              <a:rPr sz="1400" spc="15" dirty="0">
                <a:solidFill>
                  <a:srgbClr val="574631"/>
                </a:solidFill>
                <a:latin typeface="新細明體"/>
                <a:cs typeface="新細明體"/>
              </a:rPr>
              <a:t> </a:t>
            </a:r>
            <a:r>
              <a:rPr sz="1725" spc="-900" baseline="-16908" dirty="0">
                <a:solidFill>
                  <a:srgbClr val="574631"/>
                </a:solidFill>
                <a:latin typeface="新細明體"/>
                <a:cs typeface="新細明體"/>
              </a:rPr>
              <a:t>u</a:t>
            </a:r>
            <a:r>
              <a:rPr sz="1400" dirty="0">
                <a:solidFill>
                  <a:srgbClr val="574631"/>
                </a:solidFill>
                <a:latin typeface="新細明體"/>
                <a:cs typeface="新細明體"/>
              </a:rPr>
              <a:t>－	</a:t>
            </a:r>
            <a:r>
              <a:rPr sz="1400" spc="-1085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spc="-1365" dirty="0">
                <a:solidFill>
                  <a:srgbClr val="6B5944"/>
                </a:solidFill>
                <a:latin typeface="新細明體"/>
                <a:cs typeface="新細明體"/>
              </a:rPr>
              <a:t>一</a:t>
            </a:r>
            <a:r>
              <a:rPr sz="1400" spc="-615" dirty="0">
                <a:solidFill>
                  <a:srgbClr val="6B5944"/>
                </a:solidFill>
                <a:latin typeface="新細明體"/>
                <a:cs typeface="新細明體"/>
              </a:rPr>
              <a:t>＿</a:t>
            </a:r>
            <a:r>
              <a:rPr sz="1400" spc="-155" dirty="0">
                <a:solidFill>
                  <a:srgbClr val="6B5944"/>
                </a:solidFill>
                <a:latin typeface="新細明體"/>
                <a:cs typeface="新細明體"/>
              </a:rPr>
              <a:t>一</a:t>
            </a:r>
            <a:r>
              <a:rPr sz="1400" spc="-1040" dirty="0">
                <a:solidFill>
                  <a:srgbClr val="6B5944"/>
                </a:solidFill>
                <a:latin typeface="新細明體"/>
                <a:cs typeface="新細明體"/>
              </a:rPr>
              <a:t>－</a:t>
            </a:r>
            <a:r>
              <a:rPr sz="1400" dirty="0">
                <a:solidFill>
                  <a:srgbClr val="6B5944"/>
                </a:solidFill>
                <a:latin typeface="新細明體"/>
                <a:cs typeface="新細明體"/>
              </a:rPr>
              <a:t>－</a:t>
            </a:r>
            <a:endParaRPr sz="1400">
              <a:latin typeface="新細明體"/>
              <a:cs typeface="新細明體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290" y="2450391"/>
            <a:ext cx="358775" cy="338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60"/>
              </a:lnSpc>
            </a:pPr>
            <a:r>
              <a:rPr sz="2450" spc="10270" dirty="0">
                <a:solidFill>
                  <a:srgbClr val="6B5944"/>
                </a:solidFill>
                <a:latin typeface="新細明體"/>
                <a:cs typeface="新細明體"/>
              </a:rPr>
              <a:t>．</a:t>
            </a:r>
            <a:endParaRPr sz="2450">
              <a:latin typeface="新細明體"/>
              <a:cs typeface="新細明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0718" y="0"/>
            <a:ext cx="7263383" cy="1000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7257" y="0"/>
            <a:ext cx="1282446" cy="1000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42859" y="0"/>
            <a:ext cx="1164336" cy="1000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454" y="15240"/>
            <a:ext cx="776668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</a:rPr>
              <a:t>因毒入歧途，顏正國入獄服</a:t>
            </a:r>
            <a:r>
              <a:rPr spc="-5" dirty="0">
                <a:solidFill>
                  <a:srgbClr val="FFFF00"/>
                </a:solidFill>
              </a:rPr>
              <a:t>刑</a:t>
            </a:r>
            <a:r>
              <a:rPr spc="-10" dirty="0">
                <a:solidFill>
                  <a:srgbClr val="FFFF00"/>
                </a:solidFill>
              </a:rPr>
              <a:t>15</a:t>
            </a:r>
            <a:r>
              <a:rPr dirty="0">
                <a:solidFill>
                  <a:srgbClr val="FFFF00"/>
                </a:solidFill>
              </a:rPr>
              <a:t>年</a:t>
            </a:r>
          </a:p>
        </p:txBody>
      </p:sp>
      <p:sp>
        <p:nvSpPr>
          <p:cNvPr id="7" name="object 7"/>
          <p:cNvSpPr/>
          <p:nvPr/>
        </p:nvSpPr>
        <p:spPr>
          <a:xfrm>
            <a:off x="1062227" y="858774"/>
            <a:ext cx="4208526" cy="27348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2425" y="4202428"/>
            <a:ext cx="4148328" cy="2592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5897" y="895350"/>
            <a:ext cx="4029455" cy="2735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72756" y="3713226"/>
            <a:ext cx="4014978" cy="2592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5583" y="986774"/>
            <a:ext cx="567972" cy="491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25584" y="986155"/>
            <a:ext cx="535432" cy="459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2439" y="956164"/>
            <a:ext cx="2182393" cy="550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11943" y="956183"/>
            <a:ext cx="2150236" cy="517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0158" y="1631254"/>
            <a:ext cx="2177859" cy="530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39681" y="1631188"/>
            <a:ext cx="2145665" cy="4983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2162" y="1639808"/>
            <a:ext cx="523734" cy="5006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51894" y="1639697"/>
            <a:ext cx="491616" cy="4683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7781" y="2310368"/>
            <a:ext cx="2169471" cy="500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7809" y="2310257"/>
            <a:ext cx="2137156" cy="4683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10095" y="2299568"/>
            <a:ext cx="506913" cy="5412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09680" y="2299461"/>
            <a:ext cx="474852" cy="5091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12629" y="2987762"/>
            <a:ext cx="567972" cy="5091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2377" y="2987167"/>
            <a:ext cx="535813" cy="4770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60999" y="2980928"/>
            <a:ext cx="1456266" cy="5006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63835" y="2980817"/>
            <a:ext cx="1421130" cy="4683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49157" y="2993752"/>
            <a:ext cx="571640" cy="4963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49101" y="2993644"/>
            <a:ext cx="539623" cy="4641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53804" y="3638355"/>
            <a:ext cx="524471" cy="5482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53270" y="3638422"/>
            <a:ext cx="492759" cy="5156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92229" y="3643121"/>
            <a:ext cx="872598" cy="5288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91648" y="3642740"/>
            <a:ext cx="840612" cy="48780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837905" y="3617180"/>
            <a:ext cx="1031013" cy="5822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37671" y="3617086"/>
            <a:ext cx="999235" cy="549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7761" y="4356262"/>
            <a:ext cx="545678" cy="43452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57334" y="4365625"/>
            <a:ext cx="494665" cy="383540"/>
          </a:xfrm>
          <a:custGeom>
            <a:avLst/>
            <a:gdLst/>
            <a:ahLst/>
            <a:cxnLst/>
            <a:rect l="l" t="t" r="r" b="b"/>
            <a:pathLst>
              <a:path w="494665" h="383539">
                <a:moveTo>
                  <a:pt x="204470" y="0"/>
                </a:moveTo>
                <a:lnTo>
                  <a:pt x="196723" y="0"/>
                </a:lnTo>
                <a:lnTo>
                  <a:pt x="191389" y="4699"/>
                </a:lnTo>
                <a:lnTo>
                  <a:pt x="188341" y="14097"/>
                </a:lnTo>
                <a:lnTo>
                  <a:pt x="188341" y="17906"/>
                </a:lnTo>
                <a:lnTo>
                  <a:pt x="189484" y="23241"/>
                </a:lnTo>
                <a:lnTo>
                  <a:pt x="191516" y="30352"/>
                </a:lnTo>
                <a:lnTo>
                  <a:pt x="191897" y="33908"/>
                </a:lnTo>
                <a:lnTo>
                  <a:pt x="192150" y="38735"/>
                </a:lnTo>
                <a:lnTo>
                  <a:pt x="192150" y="44831"/>
                </a:lnTo>
                <a:lnTo>
                  <a:pt x="185239" y="90836"/>
                </a:lnTo>
                <a:lnTo>
                  <a:pt x="171614" y="137981"/>
                </a:lnTo>
                <a:lnTo>
                  <a:pt x="152703" y="187979"/>
                </a:lnTo>
                <a:lnTo>
                  <a:pt x="126622" y="237241"/>
                </a:lnTo>
                <a:lnTo>
                  <a:pt x="96230" y="280624"/>
                </a:lnTo>
                <a:lnTo>
                  <a:pt x="81153" y="297052"/>
                </a:lnTo>
                <a:lnTo>
                  <a:pt x="67508" y="312293"/>
                </a:lnTo>
                <a:lnTo>
                  <a:pt x="49434" y="329819"/>
                </a:lnTo>
                <a:lnTo>
                  <a:pt x="26931" y="349631"/>
                </a:lnTo>
                <a:lnTo>
                  <a:pt x="0" y="371729"/>
                </a:lnTo>
                <a:lnTo>
                  <a:pt x="0" y="379349"/>
                </a:lnTo>
                <a:lnTo>
                  <a:pt x="3683" y="383158"/>
                </a:lnTo>
                <a:lnTo>
                  <a:pt x="11049" y="383158"/>
                </a:lnTo>
                <a:lnTo>
                  <a:pt x="64019" y="361878"/>
                </a:lnTo>
                <a:lnTo>
                  <a:pt x="102032" y="334446"/>
                </a:lnTo>
                <a:lnTo>
                  <a:pt x="137896" y="299799"/>
                </a:lnTo>
                <a:lnTo>
                  <a:pt x="167943" y="259222"/>
                </a:lnTo>
                <a:lnTo>
                  <a:pt x="187775" y="223315"/>
                </a:lnTo>
                <a:lnTo>
                  <a:pt x="208153" y="180720"/>
                </a:lnTo>
                <a:lnTo>
                  <a:pt x="210820" y="174751"/>
                </a:lnTo>
                <a:lnTo>
                  <a:pt x="249759" y="174751"/>
                </a:lnTo>
                <a:lnTo>
                  <a:pt x="232029" y="152145"/>
                </a:lnTo>
                <a:lnTo>
                  <a:pt x="224409" y="141731"/>
                </a:lnTo>
                <a:lnTo>
                  <a:pt x="227075" y="135000"/>
                </a:lnTo>
                <a:lnTo>
                  <a:pt x="230788" y="125283"/>
                </a:lnTo>
                <a:lnTo>
                  <a:pt x="234489" y="115363"/>
                </a:lnTo>
                <a:lnTo>
                  <a:pt x="238166" y="105229"/>
                </a:lnTo>
                <a:lnTo>
                  <a:pt x="241808" y="94868"/>
                </a:lnTo>
                <a:lnTo>
                  <a:pt x="245572" y="80916"/>
                </a:lnTo>
                <a:lnTo>
                  <a:pt x="249253" y="68595"/>
                </a:lnTo>
                <a:lnTo>
                  <a:pt x="252862" y="57917"/>
                </a:lnTo>
                <a:lnTo>
                  <a:pt x="256413" y="48894"/>
                </a:lnTo>
                <a:lnTo>
                  <a:pt x="258064" y="47370"/>
                </a:lnTo>
                <a:lnTo>
                  <a:pt x="259715" y="43942"/>
                </a:lnTo>
                <a:lnTo>
                  <a:pt x="261112" y="38735"/>
                </a:lnTo>
                <a:lnTo>
                  <a:pt x="259988" y="32664"/>
                </a:lnTo>
                <a:lnTo>
                  <a:pt x="256603" y="26844"/>
                </a:lnTo>
                <a:lnTo>
                  <a:pt x="219852" y="4000"/>
                </a:lnTo>
                <a:lnTo>
                  <a:pt x="211179" y="1000"/>
                </a:lnTo>
                <a:lnTo>
                  <a:pt x="204470" y="0"/>
                </a:lnTo>
                <a:close/>
              </a:path>
              <a:path w="494665" h="383539">
                <a:moveTo>
                  <a:pt x="249759" y="174751"/>
                </a:moveTo>
                <a:lnTo>
                  <a:pt x="210820" y="174751"/>
                </a:lnTo>
                <a:lnTo>
                  <a:pt x="212725" y="178307"/>
                </a:lnTo>
                <a:lnTo>
                  <a:pt x="215646" y="183387"/>
                </a:lnTo>
                <a:lnTo>
                  <a:pt x="218694" y="189230"/>
                </a:lnTo>
                <a:lnTo>
                  <a:pt x="238047" y="224053"/>
                </a:lnTo>
                <a:lnTo>
                  <a:pt x="271055" y="275730"/>
                </a:lnTo>
                <a:lnTo>
                  <a:pt x="300726" y="316073"/>
                </a:lnTo>
                <a:lnTo>
                  <a:pt x="336676" y="356488"/>
                </a:lnTo>
                <a:lnTo>
                  <a:pt x="373967" y="377455"/>
                </a:lnTo>
                <a:lnTo>
                  <a:pt x="391160" y="378841"/>
                </a:lnTo>
                <a:lnTo>
                  <a:pt x="418330" y="378436"/>
                </a:lnTo>
                <a:lnTo>
                  <a:pt x="441737" y="377221"/>
                </a:lnTo>
                <a:lnTo>
                  <a:pt x="461383" y="375197"/>
                </a:lnTo>
                <a:lnTo>
                  <a:pt x="477266" y="372363"/>
                </a:lnTo>
                <a:lnTo>
                  <a:pt x="488569" y="371729"/>
                </a:lnTo>
                <a:lnTo>
                  <a:pt x="494157" y="368045"/>
                </a:lnTo>
                <a:lnTo>
                  <a:pt x="494157" y="361188"/>
                </a:lnTo>
                <a:lnTo>
                  <a:pt x="492821" y="357092"/>
                </a:lnTo>
                <a:lnTo>
                  <a:pt x="488807" y="352996"/>
                </a:lnTo>
                <a:lnTo>
                  <a:pt x="482101" y="348900"/>
                </a:lnTo>
                <a:lnTo>
                  <a:pt x="472694" y="344805"/>
                </a:lnTo>
                <a:lnTo>
                  <a:pt x="424942" y="322833"/>
                </a:lnTo>
                <a:lnTo>
                  <a:pt x="376828" y="296687"/>
                </a:lnTo>
                <a:lnTo>
                  <a:pt x="330630" y="262159"/>
                </a:lnTo>
                <a:lnTo>
                  <a:pt x="298592" y="231775"/>
                </a:lnTo>
                <a:lnTo>
                  <a:pt x="265721" y="195103"/>
                </a:lnTo>
                <a:lnTo>
                  <a:pt x="249759" y="17475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57334" y="4365625"/>
            <a:ext cx="494665" cy="383540"/>
          </a:xfrm>
          <a:custGeom>
            <a:avLst/>
            <a:gdLst/>
            <a:ahLst/>
            <a:cxnLst/>
            <a:rect l="l" t="t" r="r" b="b"/>
            <a:pathLst>
              <a:path w="494665" h="383539">
                <a:moveTo>
                  <a:pt x="204470" y="0"/>
                </a:moveTo>
                <a:lnTo>
                  <a:pt x="242950" y="16001"/>
                </a:lnTo>
                <a:lnTo>
                  <a:pt x="261112" y="38735"/>
                </a:lnTo>
                <a:lnTo>
                  <a:pt x="259715" y="43942"/>
                </a:lnTo>
                <a:lnTo>
                  <a:pt x="258064" y="47370"/>
                </a:lnTo>
                <a:lnTo>
                  <a:pt x="256413" y="48894"/>
                </a:lnTo>
                <a:lnTo>
                  <a:pt x="252862" y="57917"/>
                </a:lnTo>
                <a:lnTo>
                  <a:pt x="249253" y="68595"/>
                </a:lnTo>
                <a:lnTo>
                  <a:pt x="245572" y="80916"/>
                </a:lnTo>
                <a:lnTo>
                  <a:pt x="241808" y="94868"/>
                </a:lnTo>
                <a:lnTo>
                  <a:pt x="238166" y="105229"/>
                </a:lnTo>
                <a:lnTo>
                  <a:pt x="234489" y="115363"/>
                </a:lnTo>
                <a:lnTo>
                  <a:pt x="230788" y="125283"/>
                </a:lnTo>
                <a:lnTo>
                  <a:pt x="227075" y="135000"/>
                </a:lnTo>
                <a:lnTo>
                  <a:pt x="224409" y="141731"/>
                </a:lnTo>
                <a:lnTo>
                  <a:pt x="232029" y="152145"/>
                </a:lnTo>
                <a:lnTo>
                  <a:pt x="265721" y="195103"/>
                </a:lnTo>
                <a:lnTo>
                  <a:pt x="298592" y="231775"/>
                </a:lnTo>
                <a:lnTo>
                  <a:pt x="330630" y="262159"/>
                </a:lnTo>
                <a:lnTo>
                  <a:pt x="361823" y="286257"/>
                </a:lnTo>
                <a:lnTo>
                  <a:pt x="408364" y="314975"/>
                </a:lnTo>
                <a:lnTo>
                  <a:pt x="451784" y="335210"/>
                </a:lnTo>
                <a:lnTo>
                  <a:pt x="482101" y="348900"/>
                </a:lnTo>
                <a:lnTo>
                  <a:pt x="488807" y="352996"/>
                </a:lnTo>
                <a:lnTo>
                  <a:pt x="492821" y="357092"/>
                </a:lnTo>
                <a:lnTo>
                  <a:pt x="494157" y="361188"/>
                </a:lnTo>
                <a:lnTo>
                  <a:pt x="494157" y="368045"/>
                </a:lnTo>
                <a:lnTo>
                  <a:pt x="488569" y="371729"/>
                </a:lnTo>
                <a:lnTo>
                  <a:pt x="477266" y="372363"/>
                </a:lnTo>
                <a:lnTo>
                  <a:pt x="461383" y="375197"/>
                </a:lnTo>
                <a:lnTo>
                  <a:pt x="441737" y="377221"/>
                </a:lnTo>
                <a:lnTo>
                  <a:pt x="418330" y="378436"/>
                </a:lnTo>
                <a:lnTo>
                  <a:pt x="391160" y="378841"/>
                </a:lnTo>
                <a:lnTo>
                  <a:pt x="373967" y="377455"/>
                </a:lnTo>
                <a:lnTo>
                  <a:pt x="336676" y="356488"/>
                </a:lnTo>
                <a:lnTo>
                  <a:pt x="300726" y="316073"/>
                </a:lnTo>
                <a:lnTo>
                  <a:pt x="271055" y="275730"/>
                </a:lnTo>
                <a:lnTo>
                  <a:pt x="238047" y="224053"/>
                </a:lnTo>
                <a:lnTo>
                  <a:pt x="218694" y="189230"/>
                </a:lnTo>
                <a:lnTo>
                  <a:pt x="215646" y="183387"/>
                </a:lnTo>
                <a:lnTo>
                  <a:pt x="212725" y="178307"/>
                </a:lnTo>
                <a:lnTo>
                  <a:pt x="210820" y="174751"/>
                </a:lnTo>
                <a:lnTo>
                  <a:pt x="208153" y="180720"/>
                </a:lnTo>
                <a:lnTo>
                  <a:pt x="201439" y="195554"/>
                </a:lnTo>
                <a:lnTo>
                  <a:pt x="180848" y="236219"/>
                </a:lnTo>
                <a:lnTo>
                  <a:pt x="153622" y="280416"/>
                </a:lnTo>
                <a:lnTo>
                  <a:pt x="120776" y="317373"/>
                </a:lnTo>
                <a:lnTo>
                  <a:pt x="83121" y="349281"/>
                </a:lnTo>
                <a:lnTo>
                  <a:pt x="44704" y="372237"/>
                </a:lnTo>
                <a:lnTo>
                  <a:pt x="11049" y="383158"/>
                </a:lnTo>
                <a:lnTo>
                  <a:pt x="3683" y="383158"/>
                </a:lnTo>
                <a:lnTo>
                  <a:pt x="0" y="379349"/>
                </a:lnTo>
                <a:lnTo>
                  <a:pt x="0" y="371729"/>
                </a:lnTo>
                <a:lnTo>
                  <a:pt x="26931" y="349631"/>
                </a:lnTo>
                <a:lnTo>
                  <a:pt x="49434" y="329819"/>
                </a:lnTo>
                <a:lnTo>
                  <a:pt x="67508" y="312293"/>
                </a:lnTo>
                <a:lnTo>
                  <a:pt x="81153" y="297052"/>
                </a:lnTo>
                <a:lnTo>
                  <a:pt x="96230" y="280624"/>
                </a:lnTo>
                <a:lnTo>
                  <a:pt x="126622" y="237241"/>
                </a:lnTo>
                <a:lnTo>
                  <a:pt x="152703" y="187979"/>
                </a:lnTo>
                <a:lnTo>
                  <a:pt x="171614" y="137981"/>
                </a:lnTo>
                <a:lnTo>
                  <a:pt x="185239" y="90836"/>
                </a:lnTo>
                <a:lnTo>
                  <a:pt x="192150" y="44831"/>
                </a:lnTo>
                <a:lnTo>
                  <a:pt x="192150" y="38735"/>
                </a:lnTo>
                <a:lnTo>
                  <a:pt x="191897" y="33908"/>
                </a:lnTo>
                <a:lnTo>
                  <a:pt x="191516" y="30352"/>
                </a:lnTo>
                <a:lnTo>
                  <a:pt x="189484" y="23241"/>
                </a:lnTo>
                <a:lnTo>
                  <a:pt x="188341" y="17906"/>
                </a:lnTo>
                <a:lnTo>
                  <a:pt x="188341" y="14097"/>
                </a:lnTo>
                <a:lnTo>
                  <a:pt x="191389" y="4699"/>
                </a:lnTo>
                <a:lnTo>
                  <a:pt x="196723" y="0"/>
                </a:lnTo>
                <a:lnTo>
                  <a:pt x="20447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73590" y="4321327"/>
            <a:ext cx="1128522" cy="5105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82098" y="4330446"/>
            <a:ext cx="1078865" cy="45986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780776" y="4278642"/>
            <a:ext cx="1106436" cy="6004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89284" y="4287646"/>
            <a:ext cx="1056640" cy="5497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789398" y="4988773"/>
            <a:ext cx="1351056" cy="5182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89032" y="4988178"/>
            <a:ext cx="1318641" cy="47701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58640" y="831341"/>
            <a:ext cx="4453127" cy="297179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6304" y="859536"/>
            <a:ext cx="4098036" cy="28780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767" y="3876294"/>
            <a:ext cx="2775204" cy="232638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55035" y="3876294"/>
            <a:ext cx="2806445" cy="232638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92546" y="3903726"/>
            <a:ext cx="2879598" cy="224256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0718" y="0"/>
            <a:ext cx="5739383" cy="101879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93258" y="0"/>
            <a:ext cx="1164336" cy="101879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00750" y="0"/>
            <a:ext cx="5737098" cy="101879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106965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</a:rPr>
              <a:t>大愛電視台反毒專題報</a:t>
            </a:r>
            <a:r>
              <a:rPr spc="-5" dirty="0">
                <a:solidFill>
                  <a:srgbClr val="FFFF00"/>
                </a:solidFill>
              </a:rPr>
              <a:t>導</a:t>
            </a:r>
            <a:r>
              <a:rPr dirty="0">
                <a:solidFill>
                  <a:srgbClr val="FFFF00"/>
                </a:solidFill>
              </a:rPr>
              <a:t>、偏鄉與離島反毒</a:t>
            </a:r>
            <a:r>
              <a:rPr spc="-20" dirty="0">
                <a:solidFill>
                  <a:srgbClr val="FFFF00"/>
                </a:solidFill>
              </a:rPr>
              <a:t>宣</a:t>
            </a:r>
            <a:r>
              <a:rPr dirty="0">
                <a:solidFill>
                  <a:srgbClr val="FFFF00"/>
                </a:solidFill>
              </a:rPr>
              <a:t>教</a:t>
            </a:r>
          </a:p>
        </p:txBody>
      </p:sp>
      <p:sp>
        <p:nvSpPr>
          <p:cNvPr id="44" name="object 44"/>
          <p:cNvSpPr/>
          <p:nvPr/>
        </p:nvSpPr>
        <p:spPr>
          <a:xfrm>
            <a:off x="3182111" y="6128767"/>
            <a:ext cx="5231130" cy="72923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482594" y="6257544"/>
            <a:ext cx="45999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00"/>
                </a:solidFill>
                <a:latin typeface="Microsoft YaHei"/>
                <a:cs typeface="Microsoft YaHei"/>
              </a:rPr>
              <a:t>無毒人生、精采萬分</a:t>
            </a:r>
            <a:endParaRPr sz="40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54873" y="727709"/>
            <a:ext cx="4416552" cy="5596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3726" y="727709"/>
            <a:ext cx="7661148" cy="55968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10718" y="0"/>
            <a:ext cx="2181606" cy="1019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935479" y="0"/>
            <a:ext cx="3198114" cy="1019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476750" y="0"/>
            <a:ext cx="6755892" cy="1019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101911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  <a:latin typeface="微軟正黑體"/>
                <a:cs typeface="微軟正黑體"/>
              </a:rPr>
              <a:t>毒品的危害，不是你不吸毒就沒有事啊！！！</a:t>
            </a:r>
          </a:p>
        </p:txBody>
      </p:sp>
      <p:sp>
        <p:nvSpPr>
          <p:cNvPr id="14" name="object 14"/>
          <p:cNvSpPr/>
          <p:nvPr/>
        </p:nvSpPr>
        <p:spPr>
          <a:xfrm>
            <a:off x="1492758" y="2000250"/>
            <a:ext cx="5410199" cy="1072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7" name="群組 36"/>
          <p:cNvGrpSpPr/>
          <p:nvPr/>
        </p:nvGrpSpPr>
        <p:grpSpPr>
          <a:xfrm>
            <a:off x="4267200" y="872643"/>
            <a:ext cx="3200400" cy="2378202"/>
            <a:chOff x="4260341" y="836675"/>
            <a:chExt cx="3200400" cy="2378202"/>
          </a:xfrm>
        </p:grpSpPr>
        <p:sp>
          <p:nvSpPr>
            <p:cNvPr id="15" name="object 15"/>
            <p:cNvSpPr/>
            <p:nvPr/>
          </p:nvSpPr>
          <p:spPr>
            <a:xfrm>
              <a:off x="4260341" y="836675"/>
              <a:ext cx="3200400" cy="237820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456684" y="938276"/>
              <a:ext cx="2808605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200" b="1" spc="-5" dirty="0">
                  <a:solidFill>
                    <a:srgbClr val="FF0000"/>
                  </a:solidFill>
                  <a:latin typeface="Microsoft YaHei"/>
                  <a:cs typeface="Microsoft YaHei"/>
                </a:rPr>
                <a:t>派出所</a:t>
              </a:r>
              <a:r>
                <a:rPr sz="3200" b="1" dirty="0">
                  <a:solidFill>
                    <a:srgbClr val="FF0000"/>
                  </a:solidFill>
                  <a:latin typeface="Microsoft YaHei"/>
                  <a:cs typeface="Microsoft YaHei"/>
                </a:rPr>
                <a:t>250</a:t>
              </a:r>
              <a:r>
                <a:rPr sz="3200" b="1" spc="-5" dirty="0">
                  <a:solidFill>
                    <a:srgbClr val="FF0000"/>
                  </a:solidFill>
                  <a:latin typeface="Microsoft YaHei"/>
                  <a:cs typeface="Microsoft YaHei"/>
                </a:rPr>
                <a:t>公尺</a:t>
              </a:r>
              <a:endParaRPr sz="3200" dirty="0">
                <a:latin typeface="Microsoft YaHei"/>
                <a:cs typeface="Microsoft YaHei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4267200" y="3816813"/>
            <a:ext cx="3236975" cy="2420112"/>
            <a:chOff x="4260341" y="3505961"/>
            <a:chExt cx="3236975" cy="2420112"/>
          </a:xfrm>
        </p:grpSpPr>
        <p:sp>
          <p:nvSpPr>
            <p:cNvPr id="20" name="object 20"/>
            <p:cNvSpPr/>
            <p:nvPr/>
          </p:nvSpPr>
          <p:spPr>
            <a:xfrm>
              <a:off x="4260341" y="3505961"/>
              <a:ext cx="3236975" cy="24201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489703" y="3669283"/>
              <a:ext cx="280860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200" b="1" spc="-5" dirty="0">
                  <a:solidFill>
                    <a:srgbClr val="FF0000"/>
                  </a:solidFill>
                  <a:latin typeface="Microsoft YaHei"/>
                  <a:cs typeface="Microsoft YaHei"/>
                </a:rPr>
                <a:t>警察局550公尺</a:t>
              </a:r>
              <a:endParaRPr sz="3200" dirty="0">
                <a:latin typeface="Microsoft YaHei"/>
                <a:cs typeface="Microsoft YaHei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68554" y="976156"/>
            <a:ext cx="3530346" cy="2492502"/>
            <a:chOff x="172973" y="836675"/>
            <a:chExt cx="3530346" cy="2492502"/>
          </a:xfrm>
        </p:grpSpPr>
        <p:sp>
          <p:nvSpPr>
            <p:cNvPr id="25" name="object 25"/>
            <p:cNvSpPr/>
            <p:nvPr/>
          </p:nvSpPr>
          <p:spPr>
            <a:xfrm>
              <a:off x="172973" y="836675"/>
              <a:ext cx="3530346" cy="24925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08431" y="890269"/>
              <a:ext cx="305943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200" b="1" spc="-5" dirty="0">
                  <a:solidFill>
                    <a:srgbClr val="FF0000"/>
                  </a:solidFill>
                  <a:latin typeface="Microsoft YaHei"/>
                  <a:cs typeface="Microsoft YaHei"/>
                </a:rPr>
                <a:t>地檢署1400公尺</a:t>
              </a:r>
              <a:endParaRPr sz="3200" dirty="0">
                <a:latin typeface="Microsoft YaHei"/>
                <a:cs typeface="Microsoft YaHei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34687" y="3816813"/>
            <a:ext cx="3530346" cy="2420112"/>
            <a:chOff x="154686" y="3491484"/>
            <a:chExt cx="3530346" cy="2420112"/>
          </a:xfrm>
        </p:grpSpPr>
        <p:sp>
          <p:nvSpPr>
            <p:cNvPr id="30" name="object 30"/>
            <p:cNvSpPr/>
            <p:nvPr/>
          </p:nvSpPr>
          <p:spPr>
            <a:xfrm>
              <a:off x="154686" y="3491484"/>
              <a:ext cx="3530346" cy="24201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187197" y="3553967"/>
              <a:ext cx="346519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200" b="1" spc="-5" dirty="0">
                  <a:solidFill>
                    <a:srgbClr val="FF0000"/>
                  </a:solidFill>
                  <a:latin typeface="Microsoft YaHei"/>
                  <a:cs typeface="Microsoft YaHei"/>
                </a:rPr>
                <a:t>地方法院1410公尺</a:t>
              </a:r>
              <a:endParaRPr sz="3200" dirty="0">
                <a:latin typeface="Microsoft YaHei"/>
                <a:cs typeface="Microsoft YaHei"/>
              </a:endParaRPr>
            </a:p>
          </p:txBody>
        </p:sp>
      </p:grpSp>
      <p:sp>
        <p:nvSpPr>
          <p:cNvPr id="40" name="object 13"/>
          <p:cNvSpPr txBox="1"/>
          <p:nvPr/>
        </p:nvSpPr>
        <p:spPr>
          <a:xfrm>
            <a:off x="711454" y="6246114"/>
            <a:ext cx="109537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 err="1">
                <a:solidFill>
                  <a:srgbClr val="FFFF00"/>
                </a:solidFill>
                <a:latin typeface="微軟正黑體"/>
                <a:cs typeface="微軟正黑體"/>
              </a:rPr>
              <a:t>沒有什麼不可能，</a:t>
            </a:r>
            <a:r>
              <a:rPr sz="4000" b="1" dirty="0" err="1" smtClean="0">
                <a:solidFill>
                  <a:srgbClr val="FFFF00"/>
                </a:solidFill>
                <a:latin typeface="微軟正黑體"/>
                <a:cs typeface="微軟正黑體"/>
              </a:rPr>
              <a:t>大樓鄰居有人在吸毒</a:t>
            </a:r>
            <a:endParaRPr sz="4000" dirty="0">
              <a:latin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36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6388353"/>
            <a:ext cx="63309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5" dirty="0">
                <a:latin typeface="Microsoft YaHei"/>
                <a:cs typeface="Microsoft YaHei"/>
              </a:rPr>
              <a:t>資料來</a:t>
            </a:r>
            <a:r>
              <a:rPr sz="2800" b="0" dirty="0">
                <a:latin typeface="Microsoft YaHei"/>
                <a:cs typeface="Microsoft YaHei"/>
              </a:rPr>
              <a:t>源</a:t>
            </a:r>
            <a:r>
              <a:rPr sz="2800" b="0" spc="-35" dirty="0">
                <a:latin typeface="Microsoft YaHei"/>
                <a:cs typeface="Microsoft YaHei"/>
              </a:rPr>
              <a:t> </a:t>
            </a:r>
            <a:r>
              <a:rPr sz="2800" b="0" spc="10" dirty="0">
                <a:latin typeface="Microsoft YaHei"/>
                <a:cs typeface="Microsoft YaHei"/>
              </a:rPr>
              <a:t>:TVBS</a:t>
            </a:r>
            <a:r>
              <a:rPr sz="2800" b="0" spc="-5" dirty="0">
                <a:latin typeface="Microsoft YaHei"/>
                <a:cs typeface="Microsoft YaHei"/>
              </a:rPr>
              <a:t>新</a:t>
            </a:r>
            <a:r>
              <a:rPr sz="2800" b="0" spc="-10" dirty="0">
                <a:latin typeface="Microsoft YaHei"/>
                <a:cs typeface="Microsoft YaHei"/>
              </a:rPr>
              <a:t>聞</a:t>
            </a:r>
            <a:r>
              <a:rPr sz="2800" b="0" dirty="0">
                <a:latin typeface="Microsoft YaHei"/>
                <a:cs typeface="Microsoft YaHei"/>
              </a:rPr>
              <a:t>&gt;</a:t>
            </a:r>
            <a:r>
              <a:rPr sz="2800" b="0" spc="-40" dirty="0">
                <a:latin typeface="Microsoft YaHei"/>
                <a:cs typeface="Microsoft YaHei"/>
              </a:rPr>
              <a:t> </a:t>
            </a:r>
            <a:r>
              <a:rPr sz="2800" b="0" spc="-5" dirty="0">
                <a:latin typeface="Microsoft YaHei"/>
                <a:cs typeface="Microsoft YaHei"/>
              </a:rPr>
              <a:t>2025年</a:t>
            </a:r>
            <a:r>
              <a:rPr sz="2800" b="0" spc="-10" dirty="0">
                <a:latin typeface="Microsoft YaHei"/>
                <a:cs typeface="Microsoft YaHei"/>
              </a:rPr>
              <a:t>03月10</a:t>
            </a:r>
            <a:r>
              <a:rPr sz="2800" b="0" dirty="0">
                <a:latin typeface="Microsoft YaHei"/>
                <a:cs typeface="Microsoft YaHei"/>
              </a:rPr>
              <a:t>日</a:t>
            </a:r>
            <a:endParaRPr sz="28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5" y="2493264"/>
            <a:ext cx="12174474" cy="409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8525" y="0"/>
            <a:ext cx="1165098" cy="1018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6780" y="0"/>
            <a:ext cx="1165097" cy="101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65147" y="0"/>
            <a:ext cx="1165098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73401" y="0"/>
            <a:ext cx="1673352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9910" y="0"/>
            <a:ext cx="2646426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9491" y="0"/>
            <a:ext cx="3196590" cy="10187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19238" y="0"/>
            <a:ext cx="1165098" cy="10187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7492" y="0"/>
            <a:ext cx="1189494" cy="10187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8754" y="33274"/>
            <a:ext cx="82880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0000"/>
                </a:solidFill>
                <a:latin typeface="Microsoft YaHei"/>
                <a:cs typeface="Microsoft YaHei"/>
              </a:rPr>
              <a:t>網紅</a:t>
            </a:r>
            <a:r>
              <a:rPr sz="4000" b="1" spc="-80" dirty="0">
                <a:solidFill>
                  <a:srgbClr val="FF0000"/>
                </a:solidFill>
                <a:latin typeface="Microsoft YaHei"/>
                <a:cs typeface="Microsoft YaHe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Microsoft YaHei"/>
                <a:cs typeface="Microsoft YaHei"/>
              </a:rPr>
              <a:t>蕾菈、</a:t>
            </a:r>
            <a:r>
              <a:rPr sz="4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Joeman</a:t>
            </a:r>
            <a:r>
              <a:rPr sz="4000" b="1" dirty="0">
                <a:solidFill>
                  <a:srgbClr val="FFFFFF"/>
                </a:solidFill>
                <a:latin typeface="Microsoft YaHei"/>
                <a:cs typeface="Microsoft YaHei"/>
              </a:rPr>
              <a:t>涉持大麻</a:t>
            </a:r>
            <a:r>
              <a:rPr sz="400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遭</a:t>
            </a:r>
            <a:r>
              <a:rPr sz="4000" b="1" dirty="0">
                <a:solidFill>
                  <a:srgbClr val="FFFFFF"/>
                </a:solidFill>
                <a:latin typeface="Microsoft YaHei"/>
                <a:cs typeface="Microsoft YaHei"/>
              </a:rPr>
              <a:t>逮!!!</a:t>
            </a:r>
            <a:endParaRPr sz="4000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754" y="843788"/>
            <a:ext cx="1119568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持有大麻部分依毒品罪論處，獲緩起訴處分，緩起訴期</a:t>
            </a:r>
            <a:r>
              <a:rPr sz="3200" b="1" dirty="0">
                <a:solidFill>
                  <a:srgbClr val="0000FF"/>
                </a:solidFill>
                <a:latin typeface="微軟正黑體"/>
                <a:cs typeface="微軟正黑體"/>
              </a:rPr>
              <a:t>間</a:t>
            </a:r>
            <a:r>
              <a:rPr sz="3200" b="1" spc="-315" dirty="0">
                <a:solidFill>
                  <a:srgbClr val="0000FF"/>
                </a:solidFill>
                <a:latin typeface="微軟正黑體"/>
                <a:cs typeface="微軟正黑體"/>
              </a:rPr>
              <a:t>1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年，  </a:t>
            </a:r>
            <a:r>
              <a:rPr sz="3200" b="1" spc="-310" dirty="0">
                <a:solidFill>
                  <a:srgbClr val="0000FF"/>
                </a:solidFill>
                <a:latin typeface="微軟正黑體"/>
                <a:cs typeface="微軟正黑體"/>
              </a:rPr>
              <a:t>3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人要向公益機關團體提供義務勞務，其中，</a:t>
            </a:r>
            <a:r>
              <a:rPr sz="3200" b="1" spc="5" dirty="0">
                <a:solidFill>
                  <a:srgbClr val="0000FF"/>
                </a:solidFill>
                <a:latin typeface="微軟正黑體"/>
                <a:cs typeface="微軟正黑體"/>
              </a:rPr>
              <a:t>命</a:t>
            </a:r>
            <a:r>
              <a:rPr sz="3200" b="1" spc="-415" dirty="0">
                <a:solidFill>
                  <a:srgbClr val="0000FF"/>
                </a:solidFill>
                <a:latin typeface="微軟正黑體"/>
                <a:cs typeface="微軟正黑體"/>
              </a:rPr>
              <a:t>Joeman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提</a:t>
            </a:r>
            <a:r>
              <a:rPr sz="3200" b="1" dirty="0">
                <a:solidFill>
                  <a:srgbClr val="0000FF"/>
                </a:solidFill>
                <a:latin typeface="微軟正黑體"/>
                <a:cs typeface="微軟正黑體"/>
              </a:rPr>
              <a:t>供</a:t>
            </a:r>
            <a:r>
              <a:rPr sz="3200" b="1" spc="-310" dirty="0">
                <a:solidFill>
                  <a:srgbClr val="0000FF"/>
                </a:solidFill>
                <a:latin typeface="微軟正黑體"/>
                <a:cs typeface="微軟正黑體"/>
              </a:rPr>
              <a:t>100  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小時義務勞務，命蕾菈、湯宇各提</a:t>
            </a:r>
            <a:r>
              <a:rPr sz="3200" b="1" spc="5" dirty="0">
                <a:solidFill>
                  <a:srgbClr val="0000FF"/>
                </a:solidFill>
                <a:latin typeface="微軟正黑體"/>
                <a:cs typeface="微軟正黑體"/>
              </a:rPr>
              <a:t>供</a:t>
            </a:r>
            <a:r>
              <a:rPr sz="3200" b="1" spc="-310" dirty="0">
                <a:solidFill>
                  <a:srgbClr val="0000FF"/>
                </a:solidFill>
                <a:latin typeface="微軟正黑體"/>
                <a:cs typeface="微軟正黑體"/>
              </a:rPr>
              <a:t>48</a:t>
            </a:r>
            <a:r>
              <a:rPr sz="3200" b="1" spc="-5" dirty="0">
                <a:solidFill>
                  <a:srgbClr val="0000FF"/>
                </a:solidFill>
                <a:latin typeface="微軟正黑體"/>
                <a:cs typeface="微軟正黑體"/>
              </a:rPr>
              <a:t>小時義務勞務。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13947" y="102107"/>
            <a:ext cx="993648" cy="8534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0718" y="0"/>
            <a:ext cx="4214622" cy="1065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68496" y="0"/>
            <a:ext cx="878611" cy="1065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0238" y="0"/>
            <a:ext cx="7770113" cy="1065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454" y="80010"/>
            <a:ext cx="109188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藥物濫用的現況</a:t>
            </a:r>
            <a:r>
              <a:rPr spc="-5" dirty="0"/>
              <a:t>-</a:t>
            </a:r>
            <a:r>
              <a:rPr dirty="0"/>
              <a:t>五花八門、不可思議的販</a:t>
            </a:r>
            <a:r>
              <a:rPr spc="-20" dirty="0"/>
              <a:t>毒</a:t>
            </a:r>
            <a:r>
              <a:rPr dirty="0"/>
              <a:t>方式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763522"/>
            <a:ext cx="7471409" cy="60944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32469" y="721741"/>
            <a:ext cx="2567178" cy="3590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71409" y="4336540"/>
            <a:ext cx="4720589" cy="2521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6453" y="3705478"/>
            <a:ext cx="11537315" cy="2433955"/>
          </a:xfrm>
          <a:custGeom>
            <a:avLst/>
            <a:gdLst/>
            <a:ahLst/>
            <a:cxnLst/>
            <a:rect l="l" t="t" r="r" b="b"/>
            <a:pathLst>
              <a:path w="11537315" h="2433954">
                <a:moveTo>
                  <a:pt x="11409235" y="0"/>
                </a:moveTo>
                <a:lnTo>
                  <a:pt x="0" y="1372870"/>
                </a:lnTo>
                <a:lnTo>
                  <a:pt x="127635" y="2433624"/>
                </a:lnTo>
                <a:lnTo>
                  <a:pt x="11536997" y="1060831"/>
                </a:lnTo>
                <a:lnTo>
                  <a:pt x="11409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200" y="3633215"/>
            <a:ext cx="10447020" cy="3038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7565" y="4199128"/>
            <a:ext cx="9058871" cy="17258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46869" y="3432809"/>
            <a:ext cx="2943605" cy="21351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35569" y="4251207"/>
            <a:ext cx="1499235" cy="290830"/>
          </a:xfrm>
          <a:custGeom>
            <a:avLst/>
            <a:gdLst/>
            <a:ahLst/>
            <a:cxnLst/>
            <a:rect l="l" t="t" r="r" b="b"/>
            <a:pathLst>
              <a:path w="1499234" h="290829">
                <a:moveTo>
                  <a:pt x="68578" y="165098"/>
                </a:moveTo>
                <a:lnTo>
                  <a:pt x="21798" y="179510"/>
                </a:lnTo>
                <a:lnTo>
                  <a:pt x="0" y="222208"/>
                </a:lnTo>
                <a:lnTo>
                  <a:pt x="402" y="235448"/>
                </a:lnTo>
                <a:lnTo>
                  <a:pt x="23389" y="278374"/>
                </a:lnTo>
                <a:lnTo>
                  <a:pt x="57322" y="290661"/>
                </a:lnTo>
                <a:lnTo>
                  <a:pt x="70252" y="290185"/>
                </a:lnTo>
                <a:lnTo>
                  <a:pt x="112670" y="267452"/>
                </a:lnTo>
                <a:lnTo>
                  <a:pt x="126261" y="233483"/>
                </a:lnTo>
                <a:lnTo>
                  <a:pt x="125878" y="220335"/>
                </a:lnTo>
                <a:lnTo>
                  <a:pt x="101367" y="178171"/>
                </a:lnTo>
                <a:lnTo>
                  <a:pt x="68578" y="165098"/>
                </a:lnTo>
                <a:close/>
              </a:path>
              <a:path w="1499234" h="290829">
                <a:moveTo>
                  <a:pt x="330247" y="133556"/>
                </a:moveTo>
                <a:lnTo>
                  <a:pt x="292788" y="141610"/>
                </a:lnTo>
                <a:lnTo>
                  <a:pt x="263403" y="178631"/>
                </a:lnTo>
                <a:lnTo>
                  <a:pt x="261366" y="190761"/>
                </a:lnTo>
                <a:lnTo>
                  <a:pt x="261768" y="203952"/>
                </a:lnTo>
                <a:lnTo>
                  <a:pt x="284755" y="246878"/>
                </a:lnTo>
                <a:lnTo>
                  <a:pt x="318688" y="259218"/>
                </a:lnTo>
                <a:lnTo>
                  <a:pt x="331618" y="258816"/>
                </a:lnTo>
                <a:lnTo>
                  <a:pt x="373909" y="236083"/>
                </a:lnTo>
                <a:lnTo>
                  <a:pt x="387625" y="202007"/>
                </a:lnTo>
                <a:lnTo>
                  <a:pt x="387244" y="188839"/>
                </a:lnTo>
                <a:lnTo>
                  <a:pt x="362733" y="146040"/>
                </a:lnTo>
                <a:lnTo>
                  <a:pt x="330247" y="133556"/>
                </a:lnTo>
                <a:close/>
              </a:path>
              <a:path w="1499234" h="290829">
                <a:moveTo>
                  <a:pt x="607615" y="100276"/>
                </a:moveTo>
                <a:lnTo>
                  <a:pt x="570077" y="108289"/>
                </a:lnTo>
                <a:lnTo>
                  <a:pt x="540644" y="145293"/>
                </a:lnTo>
                <a:lnTo>
                  <a:pt x="538606" y="157380"/>
                </a:lnTo>
                <a:lnTo>
                  <a:pt x="539009" y="170551"/>
                </a:lnTo>
                <a:lnTo>
                  <a:pt x="561996" y="213477"/>
                </a:lnTo>
                <a:lnTo>
                  <a:pt x="596001" y="225871"/>
                </a:lnTo>
                <a:lnTo>
                  <a:pt x="608859" y="225415"/>
                </a:lnTo>
                <a:lnTo>
                  <a:pt x="651277" y="202682"/>
                </a:lnTo>
                <a:lnTo>
                  <a:pt x="664886" y="168659"/>
                </a:lnTo>
                <a:lnTo>
                  <a:pt x="664485" y="155565"/>
                </a:lnTo>
                <a:lnTo>
                  <a:pt x="640101" y="113528"/>
                </a:lnTo>
                <a:lnTo>
                  <a:pt x="607615" y="100276"/>
                </a:lnTo>
                <a:close/>
              </a:path>
              <a:path w="1499234" h="290829">
                <a:moveTo>
                  <a:pt x="902277" y="64785"/>
                </a:moveTo>
                <a:lnTo>
                  <a:pt x="855444" y="79180"/>
                </a:lnTo>
                <a:lnTo>
                  <a:pt x="833699" y="121878"/>
                </a:lnTo>
                <a:lnTo>
                  <a:pt x="834157" y="135118"/>
                </a:lnTo>
                <a:lnTo>
                  <a:pt x="857017" y="178044"/>
                </a:lnTo>
                <a:lnTo>
                  <a:pt x="891022" y="190331"/>
                </a:lnTo>
                <a:lnTo>
                  <a:pt x="903880" y="189855"/>
                </a:lnTo>
                <a:lnTo>
                  <a:pt x="946298" y="167122"/>
                </a:lnTo>
                <a:lnTo>
                  <a:pt x="959907" y="133171"/>
                </a:lnTo>
                <a:lnTo>
                  <a:pt x="959506" y="120005"/>
                </a:lnTo>
                <a:lnTo>
                  <a:pt x="934995" y="77841"/>
                </a:lnTo>
                <a:lnTo>
                  <a:pt x="902277" y="64785"/>
                </a:lnTo>
                <a:close/>
              </a:path>
              <a:path w="1499234" h="290829">
                <a:moveTo>
                  <a:pt x="1163931" y="33297"/>
                </a:moveTo>
                <a:lnTo>
                  <a:pt x="1126527" y="41312"/>
                </a:lnTo>
                <a:lnTo>
                  <a:pt x="1097111" y="78317"/>
                </a:lnTo>
                <a:lnTo>
                  <a:pt x="1095067" y="90433"/>
                </a:lnTo>
                <a:lnTo>
                  <a:pt x="1095523" y="103622"/>
                </a:lnTo>
                <a:lnTo>
                  <a:pt x="1118383" y="146548"/>
                </a:lnTo>
                <a:lnTo>
                  <a:pt x="1152388" y="158942"/>
                </a:lnTo>
                <a:lnTo>
                  <a:pt x="1165246" y="158486"/>
                </a:lnTo>
                <a:lnTo>
                  <a:pt x="1207537" y="135880"/>
                </a:lnTo>
                <a:lnTo>
                  <a:pt x="1221253" y="101679"/>
                </a:lnTo>
                <a:lnTo>
                  <a:pt x="1220872" y="88509"/>
                </a:lnTo>
                <a:lnTo>
                  <a:pt x="1196488" y="45710"/>
                </a:lnTo>
                <a:lnTo>
                  <a:pt x="1163931" y="33297"/>
                </a:lnTo>
                <a:close/>
              </a:path>
              <a:path w="1499234" h="290829">
                <a:moveTo>
                  <a:pt x="1441317" y="0"/>
                </a:moveTo>
                <a:lnTo>
                  <a:pt x="1403832" y="7959"/>
                </a:lnTo>
                <a:lnTo>
                  <a:pt x="1374399" y="44963"/>
                </a:lnTo>
                <a:lnTo>
                  <a:pt x="1372361" y="57050"/>
                </a:lnTo>
                <a:lnTo>
                  <a:pt x="1372764" y="70221"/>
                </a:lnTo>
                <a:lnTo>
                  <a:pt x="1395751" y="113147"/>
                </a:lnTo>
                <a:lnTo>
                  <a:pt x="1429684" y="125559"/>
                </a:lnTo>
                <a:lnTo>
                  <a:pt x="1442614" y="125085"/>
                </a:lnTo>
                <a:lnTo>
                  <a:pt x="1485032" y="102352"/>
                </a:lnTo>
                <a:lnTo>
                  <a:pt x="1498623" y="68329"/>
                </a:lnTo>
                <a:lnTo>
                  <a:pt x="1498240" y="55235"/>
                </a:lnTo>
                <a:lnTo>
                  <a:pt x="1473856" y="13198"/>
                </a:lnTo>
                <a:lnTo>
                  <a:pt x="144131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13930"/>
            <a:ext cx="12192000" cy="54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46" y="148970"/>
            <a:ext cx="432249" cy="5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718" y="0"/>
            <a:ext cx="5231130" cy="10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3594" y="0"/>
            <a:ext cx="5231130" cy="1018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07880" y="0"/>
            <a:ext cx="1672589" cy="1018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1454" y="33274"/>
            <a:ext cx="103403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黑幫用抖音私訊販毒</a:t>
            </a:r>
            <a:r>
              <a:rPr spc="-75" dirty="0"/>
              <a:t> </a:t>
            </a:r>
            <a:r>
              <a:rPr dirty="0"/>
              <a:t>「店到店模式」密碼取貨</a:t>
            </a:r>
          </a:p>
        </p:txBody>
      </p:sp>
      <p:sp>
        <p:nvSpPr>
          <p:cNvPr id="9" name="object 9"/>
          <p:cNvSpPr/>
          <p:nvPr/>
        </p:nvSpPr>
        <p:spPr>
          <a:xfrm>
            <a:off x="45719" y="750569"/>
            <a:ext cx="12039600" cy="55740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9974" y="6462776"/>
            <a:ext cx="108769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https://</a:t>
            </a:r>
            <a:r>
              <a:rPr sz="2000" b="1" spc="-5" dirty="0">
                <a:solidFill>
                  <a:srgbClr val="FFFFFF"/>
                </a:solidFill>
                <a:latin typeface="Microsoft YaHei"/>
                <a:cs typeface="Microsoft YaHei"/>
                <a:hlinkClick r:id="rId9"/>
              </a:rPr>
              <a:t>www.appledaily.com.tw/local/20220323/ZQRNFFWIHRDNDEG7KIGXLXTVNI/</a:t>
            </a:r>
            <a:endParaRPr sz="2000">
              <a:latin typeface="Microsoft YaHei"/>
              <a:cs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859</Words>
  <Application>Microsoft Office PowerPoint</Application>
  <PresentationFormat>自訂</PresentationFormat>
  <Paragraphs>146</Paragraphs>
  <Slides>48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Office Theme</vt:lpstr>
      <vt:lpstr>PowerPoint 簡報</vt:lpstr>
      <vt:lpstr>我們與毒品的距離</vt:lpstr>
      <vt:lpstr>PowerPoint 簡報</vt:lpstr>
      <vt:lpstr>抓不完的毒品，沒有最多、只有更多!!!</vt:lpstr>
      <vt:lpstr>毒品的危害，不是你不吸毒就沒有事啊！！！</vt:lpstr>
      <vt:lpstr>資料來源 :TVBS新聞&gt; 2025年03月10日</vt:lpstr>
      <vt:lpstr>PowerPoint 簡報</vt:lpstr>
      <vt:lpstr>藥物濫用的現況-五花八門、不可思議的販毒方式</vt:lpstr>
      <vt:lpstr>黑幫用抖音私訊販毒 「店到店模式」密碼取貨</vt:lpstr>
      <vt:lpstr>PowerPoint 簡報</vt:lpstr>
      <vt:lpstr>網購冰淇淋買到毒品---「哈根達斯」迷你杯500元</vt:lpstr>
      <vt:lpstr>PowerPoint 簡報</vt:lpstr>
      <vt:lpstr>提升敏感度度-毒品的藏匿與查察</vt:lpstr>
      <vt:lpstr>讓名人、影視歌星無法抗拒的高級毒菸盒</vt:lpstr>
      <vt:lpstr>某一所高中學校 失物招領的電子菸!!!</vt:lpstr>
      <vt:lpstr>平價替版海洛因、替代大麻---「喪屍煙彈」</vt:lpstr>
      <vt:lpstr>「喪屍煙彈」新興毒品中的新霸主</vt:lpstr>
      <vt:lpstr>依托咪酯類列管毒品時序表</vt:lpstr>
      <vt:lpstr>PowerPoint 簡報</vt:lpstr>
      <vt:lpstr>PowerPoint 簡報</vt:lpstr>
      <vt:lpstr>喪屍煙彈大查緝一個月破全國 16處毒窟!!!</vt:lpstr>
      <vt:lpstr>我們與毒品的距離</vt:lpstr>
      <vt:lpstr>新型態的毒品包裝</vt:lpstr>
      <vt:lpstr>墾丁民宿誤食「毒品果凍」4歲孩童昏睡22小時</vt:lpstr>
      <vt:lpstr>我們與毒品的距離</vt:lpstr>
      <vt:lpstr>藥物濫用的現況-吸收學生當販毒者、運毒工具</vt:lpstr>
      <vt:lpstr>賣的人不清楚成分，買的人不知道吃了會死人</vt:lpstr>
      <vt:lpstr>PowerPoint 簡報</vt:lpstr>
      <vt:lpstr>北市街頭驚見超人氣LABUBU變身「毒品咖啡包」!</vt:lpstr>
      <vt:lpstr>販售毒品又見新招，「膠原蛋白」太誇張!!!</vt:lpstr>
      <vt:lpstr>販售毒品又見新招，大麻偽裝成保健食品「魚油」!</vt:lpstr>
      <vt:lpstr>販售毒品又見新招，大麻偽裝在韓國「小雞泡麵」!</vt:lpstr>
      <vt:lpstr>藥物濫用與吸食毒品，帶來的快 樂只是短暫的（有可能是真實的， 因為多巴胺濃度的提升），但是， 它將會讓你付出一輩子的</vt:lpstr>
      <vt:lpstr>認識毒品及其危害</vt:lpstr>
      <vt:lpstr>讓你意想不到的犯罪手法!!!</vt:lpstr>
      <vt:lpstr>防制藥物濫用的策略</vt:lpstr>
      <vt:lpstr>PowerPoint 簡報</vt:lpstr>
      <vt:lpstr>PowerPoint 簡報</vt:lpstr>
      <vt:lpstr>藥物濫用防制查察</vt:lpstr>
      <vt:lpstr>施用毒品的法律規範</vt:lpstr>
      <vt:lpstr>PowerPoint 簡報</vt:lpstr>
      <vt:lpstr>法務部矯正署臺南少年觀護所</vt:lpstr>
      <vt:lpstr>法務部矯正署明陽中學(少年輔育院、少年監獄)</vt:lpstr>
      <vt:lpstr>法務部矯正署誠正中學(少年感化院、少年輔育院)</vt:lpstr>
      <vt:lpstr>反毒、不返毒</vt:lpstr>
      <vt:lpstr>PowerPoint 簡報</vt:lpstr>
      <vt:lpstr>因毒入歧途，顏正國入獄服刑15年</vt:lpstr>
      <vt:lpstr>大愛電視台反毒專題報導、偏鄉與離島反毒宣教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RAINBOW</dc:creator>
  <cp:lastModifiedBy>user</cp:lastModifiedBy>
  <cp:revision>8</cp:revision>
  <dcterms:created xsi:type="dcterms:W3CDTF">2025-04-15T09:09:06Z</dcterms:created>
  <dcterms:modified xsi:type="dcterms:W3CDTF">2025-05-22T06:52:27Z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2025-04-15T00:00:00Z</vt:filetime>
  </property>
</Properties>
</file>