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Barlow" panose="02020500000000000000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31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81063" y="1977390"/>
            <a:ext cx="7381875" cy="1398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r>
              <a:rPr lang="zh-TW" altLang="en-US" sz="4400" b="1" dirty="0" smtClean="0">
                <a:solidFill>
                  <a:srgbClr val="F0FCFF"/>
                </a:solidFill>
                <a:latin typeface="+mn-ea"/>
                <a:cs typeface="Spline Sans Bold" pitchFamily="34" charset="-120"/>
              </a:rPr>
              <a:t>我的生涯我自主</a:t>
            </a:r>
            <a:r>
              <a:rPr lang="en-US" altLang="zh-TW" sz="4400" b="1" dirty="0" smtClean="0">
                <a:solidFill>
                  <a:srgbClr val="F0FCFF"/>
                </a:solidFill>
                <a:latin typeface="+mn-ea"/>
                <a:cs typeface="Spline Sans Bold" pitchFamily="34" charset="-120"/>
              </a:rPr>
              <a:t>-</a:t>
            </a:r>
            <a:r>
              <a:rPr lang="zh-TW" altLang="en-US" sz="4400" b="1" dirty="0" smtClean="0">
                <a:solidFill>
                  <a:srgbClr val="F0FCFF"/>
                </a:solidFill>
                <a:latin typeface="+mn-ea"/>
                <a:cs typeface="Spline Sans Bold" pitchFamily="34" charset="-120"/>
              </a:rPr>
              <a:t>講座</a:t>
            </a:r>
            <a:endParaRPr lang="en-US" sz="4400" dirty="0">
              <a:latin typeface="+mn-ea"/>
            </a:endParaRPr>
          </a:p>
        </p:txBody>
      </p:sp>
      <p:sp>
        <p:nvSpPr>
          <p:cNvPr id="4" name="Text 1"/>
          <p:cNvSpPr/>
          <p:nvPr/>
        </p:nvSpPr>
        <p:spPr>
          <a:xfrm>
            <a:off x="881063" y="4467821"/>
            <a:ext cx="7381875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1950" dirty="0" err="1" smtClean="0">
                <a:solidFill>
                  <a:srgbClr val="E0E4E6"/>
                </a:solidFill>
                <a:latin typeface="+mn-ea"/>
                <a:cs typeface="Barlow" pitchFamily="34" charset="-120"/>
              </a:rPr>
              <a:t>資訊系統整合人員</a:t>
            </a:r>
            <a:r>
              <a:rPr lang="en-US" sz="1950" dirty="0" err="1">
                <a:solidFill>
                  <a:srgbClr val="E0E4E6"/>
                </a:solidFill>
                <a:latin typeface="+mn-ea"/>
                <a:cs typeface="Barlow" pitchFamily="34" charset="-120"/>
              </a:rPr>
              <a:t>、流程和技術，支持組織目標</a:t>
            </a:r>
            <a:r>
              <a:rPr lang="en-US" sz="19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。</a:t>
            </a:r>
            <a:endParaRPr lang="en-US" sz="1950" dirty="0">
              <a:latin typeface="+mn-ea"/>
            </a:endParaRPr>
          </a:p>
        </p:txBody>
      </p:sp>
      <p:sp>
        <p:nvSpPr>
          <p:cNvPr id="5" name="Text 2"/>
          <p:cNvSpPr/>
          <p:nvPr/>
        </p:nvSpPr>
        <p:spPr>
          <a:xfrm>
            <a:off x="881063" y="3736063"/>
            <a:ext cx="7381875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1950" dirty="0" err="1" smtClean="0">
                <a:solidFill>
                  <a:srgbClr val="E0E4E6"/>
                </a:solidFill>
                <a:latin typeface="+mn-ea"/>
                <a:cs typeface="Barlow" pitchFamily="34" charset="-120"/>
              </a:rPr>
              <a:t>資訊管理專注於規劃和管理</a:t>
            </a:r>
            <a:r>
              <a:rPr lang="zh-TW" altLang="en-US" sz="1950" dirty="0" smtClean="0">
                <a:solidFill>
                  <a:srgbClr val="E0E4E6"/>
                </a:solidFill>
                <a:latin typeface="+mn-ea"/>
                <a:cs typeface="Barlow" pitchFamily="34" charset="-120"/>
              </a:rPr>
              <a:t>資訊</a:t>
            </a:r>
            <a:r>
              <a:rPr lang="en-US" sz="1950" dirty="0" err="1" smtClean="0">
                <a:solidFill>
                  <a:srgbClr val="E0E4E6"/>
                </a:solidFill>
                <a:latin typeface="+mn-ea"/>
                <a:cs typeface="Barlow" pitchFamily="34" charset="-120"/>
              </a:rPr>
              <a:t>系統</a:t>
            </a:r>
            <a:r>
              <a:rPr lang="en-US" sz="19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。</a:t>
            </a:r>
            <a:endParaRPr lang="en-US" sz="1950" dirty="0">
              <a:latin typeface="+mn-ea"/>
            </a:endParaRPr>
          </a:p>
        </p:txBody>
      </p:sp>
      <p:sp>
        <p:nvSpPr>
          <p:cNvPr id="6" name="Text 3"/>
          <p:cNvSpPr/>
          <p:nvPr/>
        </p:nvSpPr>
        <p:spPr>
          <a:xfrm>
            <a:off x="881063" y="5125522"/>
            <a:ext cx="7381875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1950" dirty="0" err="1">
                <a:solidFill>
                  <a:srgbClr val="E0E4E6"/>
                </a:solidFill>
                <a:latin typeface="+mn-ea"/>
                <a:cs typeface="Barlow" pitchFamily="34" charset="-120"/>
              </a:rPr>
              <a:t>程式開發則負責撰寫和維護軟體，</a:t>
            </a:r>
            <a:r>
              <a:rPr lang="en-US" sz="1950" dirty="0" err="1" smtClean="0">
                <a:solidFill>
                  <a:srgbClr val="E0E4E6"/>
                </a:solidFill>
                <a:latin typeface="+mn-ea"/>
                <a:cs typeface="Barlow" pitchFamily="34" charset="-120"/>
              </a:rPr>
              <a:t>實現自動化和優化</a:t>
            </a:r>
            <a:r>
              <a:rPr lang="zh-TW" altLang="en-US" sz="1950" dirty="0" smtClean="0">
                <a:solidFill>
                  <a:srgbClr val="E0E4E6"/>
                </a:solidFill>
                <a:latin typeface="+mn-ea"/>
                <a:cs typeface="Barlow" pitchFamily="34" charset="-120"/>
              </a:rPr>
              <a:t>使用者</a:t>
            </a:r>
            <a:r>
              <a:rPr lang="en-US" sz="1950" dirty="0" err="1" smtClean="0">
                <a:solidFill>
                  <a:srgbClr val="E0E4E6"/>
                </a:solidFill>
                <a:latin typeface="+mn-ea"/>
                <a:cs typeface="Barlow" pitchFamily="34" charset="-120"/>
              </a:rPr>
              <a:t>體驗</a:t>
            </a:r>
            <a:r>
              <a:rPr lang="en-US" sz="19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。</a:t>
            </a:r>
            <a:endParaRPr lang="en-US" sz="1950" dirty="0">
              <a:latin typeface="+mn-ea"/>
            </a:endParaRPr>
          </a:p>
        </p:txBody>
      </p:sp>
      <p:sp>
        <p:nvSpPr>
          <p:cNvPr id="9" name="Text 5"/>
          <p:cNvSpPr/>
          <p:nvPr/>
        </p:nvSpPr>
        <p:spPr>
          <a:xfrm>
            <a:off x="4012790" y="2856667"/>
            <a:ext cx="2265759" cy="4405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zh-TW" altLang="en-US" sz="2450" b="1" dirty="0" smtClean="0">
                <a:solidFill>
                  <a:srgbClr val="E0E4E6"/>
                </a:solidFill>
                <a:latin typeface="+mn-ea"/>
                <a:cs typeface="Barlow Bold" pitchFamily="34" charset="-120"/>
              </a:rPr>
              <a:t>大葉大學會計與資訊</a:t>
            </a:r>
            <a:r>
              <a:rPr lang="zh-TW" altLang="en-US" sz="2450" b="1" dirty="0" smtClean="0">
                <a:solidFill>
                  <a:srgbClr val="E0E4E6"/>
                </a:solidFill>
                <a:latin typeface="+mn-ea"/>
                <a:cs typeface="Barlow Bold" pitchFamily="34" charset="-120"/>
              </a:rPr>
              <a:t>管理系 </a:t>
            </a:r>
            <a:r>
              <a:rPr lang="zh-TW" altLang="en-US" sz="2450" b="1" dirty="0" smtClean="0">
                <a:solidFill>
                  <a:srgbClr val="E0E4E6"/>
                </a:solidFill>
                <a:latin typeface="+mn-ea"/>
                <a:cs typeface="Barlow Bold" pitchFamily="34" charset="-120"/>
              </a:rPr>
              <a:t>常棕盛</a:t>
            </a:r>
            <a:endParaRPr lang="en-US" sz="2450" dirty="0"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34528" y="3695577"/>
            <a:ext cx="7381875" cy="1398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r>
              <a:rPr lang="zh-TW" altLang="en-US" sz="6000" b="1" dirty="0" smtClean="0">
                <a:solidFill>
                  <a:schemeClr val="bg1"/>
                </a:solidFill>
                <a:latin typeface="+mn-ea"/>
              </a:rPr>
              <a:t>謝謝聆聽</a:t>
            </a:r>
            <a:endParaRPr lang="en-US" sz="6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 17"/>
          <p:cNvSpPr/>
          <p:nvPr/>
        </p:nvSpPr>
        <p:spPr>
          <a:xfrm>
            <a:off x="2267412" y="4979109"/>
            <a:ext cx="7381875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1950" dirty="0" smtClean="0">
                <a:solidFill>
                  <a:srgbClr val="E0E4E6"/>
                </a:solidFill>
                <a:latin typeface="+mn-ea"/>
                <a:cs typeface="Barlow" pitchFamily="34" charset="-120"/>
              </a:rPr>
              <a:t>1/1000</a:t>
            </a:r>
            <a:r>
              <a:rPr lang="zh-TW" altLang="en-US" sz="1950" dirty="0" smtClean="0">
                <a:solidFill>
                  <a:srgbClr val="E0E4E6"/>
                </a:solidFill>
                <a:latin typeface="+mn-ea"/>
                <a:cs typeface="Barlow" pitchFamily="34" charset="-120"/>
              </a:rPr>
              <a:t>的機會可以月領</a:t>
            </a:r>
            <a:r>
              <a:rPr lang="en-US" altLang="zh-TW" sz="1950" dirty="0" smtClean="0">
                <a:solidFill>
                  <a:srgbClr val="E0E4E6"/>
                </a:solidFill>
                <a:latin typeface="+mn-ea"/>
                <a:cs typeface="Barlow" pitchFamily="34" charset="-120"/>
              </a:rPr>
              <a:t>50</a:t>
            </a:r>
            <a:r>
              <a:rPr lang="zh-TW" altLang="en-US" sz="1950" dirty="0" smtClean="0">
                <a:solidFill>
                  <a:srgbClr val="E0E4E6"/>
                </a:solidFill>
                <a:latin typeface="+mn-ea"/>
                <a:cs typeface="Barlow" pitchFamily="34" charset="-120"/>
              </a:rPr>
              <a:t>萬，但是</a:t>
            </a:r>
            <a:r>
              <a:rPr lang="en-US" altLang="zh-TW" sz="1950" dirty="0" smtClean="0">
                <a:solidFill>
                  <a:srgbClr val="E0E4E6"/>
                </a:solidFill>
                <a:latin typeface="+mn-ea"/>
                <a:cs typeface="Barlow" pitchFamily="34" charset="-120"/>
              </a:rPr>
              <a:t>95%</a:t>
            </a:r>
            <a:r>
              <a:rPr lang="zh-TW" altLang="en-US" sz="1950" dirty="0" smtClean="0">
                <a:solidFill>
                  <a:srgbClr val="E0E4E6"/>
                </a:solidFill>
                <a:latin typeface="+mn-ea"/>
                <a:cs typeface="Barlow" pitchFamily="34" charset="-120"/>
              </a:rPr>
              <a:t>是月領</a:t>
            </a:r>
            <a:r>
              <a:rPr lang="en-US" altLang="zh-TW" sz="1950" dirty="0" smtClean="0">
                <a:solidFill>
                  <a:srgbClr val="E0E4E6"/>
                </a:solidFill>
                <a:latin typeface="+mn-ea"/>
                <a:cs typeface="Barlow" pitchFamily="34" charset="-120"/>
              </a:rPr>
              <a:t>&lt;5000</a:t>
            </a:r>
            <a:endParaRPr lang="en-US" altLang="zh-TW" sz="1950" dirty="0">
              <a:solidFill>
                <a:srgbClr val="E0E4E6"/>
              </a:solidFill>
              <a:latin typeface="+mn-ea"/>
              <a:cs typeface="Barlow" pitchFamily="34" charset="-120"/>
            </a:endParaRPr>
          </a:p>
          <a:p>
            <a:pPr marL="0" indent="0">
              <a:lnSpc>
                <a:spcPts val="3150"/>
              </a:lnSpc>
              <a:buNone/>
            </a:pPr>
            <a:r>
              <a:rPr lang="en-US" sz="1950" dirty="0" smtClean="0">
                <a:solidFill>
                  <a:srgbClr val="E0E4E6"/>
                </a:solidFill>
                <a:latin typeface="+mn-ea"/>
              </a:rPr>
              <a:t>1/100</a:t>
            </a:r>
            <a:r>
              <a:rPr lang="zh-TW" altLang="en-US" sz="1950" dirty="0" smtClean="0">
                <a:solidFill>
                  <a:srgbClr val="E0E4E6"/>
                </a:solidFill>
                <a:latin typeface="+mn-ea"/>
              </a:rPr>
              <a:t>的機會可以月領</a:t>
            </a:r>
            <a:r>
              <a:rPr lang="en-US" altLang="zh-TW" sz="1950" dirty="0" smtClean="0">
                <a:solidFill>
                  <a:srgbClr val="E0E4E6"/>
                </a:solidFill>
                <a:latin typeface="+mn-ea"/>
              </a:rPr>
              <a:t>12</a:t>
            </a:r>
            <a:r>
              <a:rPr lang="zh-TW" altLang="en-US" sz="1950" dirty="0" smtClean="0">
                <a:solidFill>
                  <a:srgbClr val="E0E4E6"/>
                </a:solidFill>
                <a:latin typeface="+mn-ea"/>
              </a:rPr>
              <a:t>萬，</a:t>
            </a:r>
            <a:r>
              <a:rPr lang="en-US" altLang="zh-TW" sz="1950" dirty="0">
                <a:solidFill>
                  <a:srgbClr val="E0E4E6"/>
                </a:solidFill>
                <a:latin typeface="+mn-ea"/>
              </a:rPr>
              <a:t>9</a:t>
            </a:r>
            <a:r>
              <a:rPr lang="en-US" altLang="zh-TW" sz="1950" dirty="0" smtClean="0">
                <a:solidFill>
                  <a:srgbClr val="E0E4E6"/>
                </a:solidFill>
                <a:latin typeface="+mn-ea"/>
              </a:rPr>
              <a:t>%</a:t>
            </a:r>
            <a:r>
              <a:rPr lang="zh-TW" altLang="en-US" sz="1950" dirty="0" smtClean="0">
                <a:solidFill>
                  <a:srgbClr val="E0E4E6"/>
                </a:solidFill>
                <a:latin typeface="+mn-ea"/>
              </a:rPr>
              <a:t>是月領</a:t>
            </a:r>
            <a:r>
              <a:rPr lang="en-US" altLang="zh-TW" sz="1950" dirty="0" smtClean="0">
                <a:solidFill>
                  <a:srgbClr val="E0E4E6"/>
                </a:solidFill>
                <a:latin typeface="+mn-ea"/>
              </a:rPr>
              <a:t>7</a:t>
            </a:r>
            <a:r>
              <a:rPr lang="zh-TW" altLang="en-US" sz="1950" dirty="0" smtClean="0">
                <a:solidFill>
                  <a:srgbClr val="E0E4E6"/>
                </a:solidFill>
                <a:latin typeface="+mn-ea"/>
              </a:rPr>
              <a:t>萬，</a:t>
            </a:r>
            <a:r>
              <a:rPr lang="en-US" altLang="zh-TW" sz="1950" dirty="0" smtClean="0">
                <a:solidFill>
                  <a:srgbClr val="E0E4E6"/>
                </a:solidFill>
                <a:latin typeface="+mn-ea"/>
              </a:rPr>
              <a:t>60%</a:t>
            </a:r>
            <a:r>
              <a:rPr lang="zh-TW" altLang="en-US" sz="1950" dirty="0" smtClean="0">
                <a:solidFill>
                  <a:srgbClr val="E0E4E6"/>
                </a:solidFill>
                <a:latin typeface="+mn-ea"/>
              </a:rPr>
              <a:t>是月領</a:t>
            </a:r>
            <a:r>
              <a:rPr lang="en-US" altLang="zh-TW" sz="1950" dirty="0" smtClean="0">
                <a:solidFill>
                  <a:srgbClr val="E0E4E6"/>
                </a:solidFill>
                <a:latin typeface="+mn-ea"/>
              </a:rPr>
              <a:t>4-7</a:t>
            </a:r>
            <a:r>
              <a:rPr lang="zh-TW" altLang="en-US" sz="1950" dirty="0" smtClean="0">
                <a:solidFill>
                  <a:srgbClr val="E0E4E6"/>
                </a:solidFill>
                <a:latin typeface="+mn-ea"/>
              </a:rPr>
              <a:t>萬，</a:t>
            </a:r>
            <a:r>
              <a:rPr lang="en-US" altLang="zh-TW" sz="1950" dirty="0" smtClean="0">
                <a:solidFill>
                  <a:srgbClr val="E0E4E6"/>
                </a:solidFill>
                <a:latin typeface="+mn-ea"/>
              </a:rPr>
              <a:t>30%</a:t>
            </a:r>
            <a:r>
              <a:rPr lang="zh-TW" altLang="en-US" sz="1950" dirty="0" smtClean="0">
                <a:solidFill>
                  <a:srgbClr val="E0E4E6"/>
                </a:solidFill>
                <a:latin typeface="+mn-ea"/>
              </a:rPr>
              <a:t>低於</a:t>
            </a:r>
            <a:r>
              <a:rPr lang="en-US" altLang="zh-TW" sz="1950" dirty="0" smtClean="0">
                <a:solidFill>
                  <a:srgbClr val="E0E4E6"/>
                </a:solidFill>
                <a:latin typeface="+mn-ea"/>
              </a:rPr>
              <a:t>3</a:t>
            </a:r>
            <a:r>
              <a:rPr lang="zh-TW" altLang="en-US" sz="1950" dirty="0" smtClean="0">
                <a:solidFill>
                  <a:srgbClr val="E0E4E6"/>
                </a:solidFill>
                <a:latin typeface="+mn-ea"/>
              </a:rPr>
              <a:t>萬</a:t>
            </a:r>
            <a:endParaRPr lang="en-US" sz="19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122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67462" y="2062401"/>
            <a:ext cx="7271623" cy="699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0FCFF"/>
                </a:solidFill>
                <a:latin typeface="+mn-ea"/>
                <a:cs typeface="Spline Sans Bold" pitchFamily="34" charset="-120"/>
              </a:rPr>
              <a:t>會計工作：企業財務的守護者</a:t>
            </a:r>
            <a:endParaRPr lang="en-US" sz="4400" dirty="0">
              <a:latin typeface="+mn-ea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367462" y="3422333"/>
            <a:ext cx="440531" cy="440531"/>
          </a:xfrm>
          <a:prstGeom prst="roundRect">
            <a:avLst>
              <a:gd name="adj" fmla="val 85726"/>
            </a:avLst>
          </a:prstGeom>
          <a:solidFill>
            <a:srgbClr val="0A081B"/>
          </a:solidFill>
          <a:ln w="30480">
            <a:solidFill>
              <a:srgbClr val="16FFB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59692" y="3422333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財務數據管理</a:t>
            </a:r>
            <a:endParaRPr lang="en-US" sz="2200" dirty="0">
              <a:latin typeface="+mn-ea"/>
            </a:endParaRPr>
          </a:p>
        </p:txBody>
      </p:sp>
      <p:sp>
        <p:nvSpPr>
          <p:cNvPr id="6" name="Text 3"/>
          <p:cNvSpPr/>
          <p:nvPr/>
        </p:nvSpPr>
        <p:spPr>
          <a:xfrm>
            <a:off x="7059692" y="3922990"/>
            <a:ext cx="2872859" cy="805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收集、記錄和分類財務數據</a:t>
            </a:r>
            <a:endParaRPr lang="en-US" sz="1950" dirty="0">
              <a:latin typeface="+mn-ea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84249" y="3422333"/>
            <a:ext cx="440531" cy="440531"/>
          </a:xfrm>
          <a:prstGeom prst="roundRect">
            <a:avLst>
              <a:gd name="adj" fmla="val 85726"/>
            </a:avLst>
          </a:prstGeom>
          <a:solidFill>
            <a:srgbClr val="0A081B"/>
          </a:solidFill>
          <a:ln w="30480">
            <a:solidFill>
              <a:srgbClr val="29DDD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876478" y="3422333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資金流動透明化</a:t>
            </a:r>
            <a:endParaRPr lang="en-US" sz="2200" dirty="0">
              <a:latin typeface="+mn-ea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876478" y="3922990"/>
            <a:ext cx="2872859" cy="805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確保資金流動符合法律規範</a:t>
            </a:r>
            <a:endParaRPr lang="en-US" sz="1950" dirty="0">
              <a:latin typeface="+mn-ea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367462" y="5263634"/>
            <a:ext cx="440531" cy="440531"/>
          </a:xfrm>
          <a:prstGeom prst="roundRect">
            <a:avLst>
              <a:gd name="adj" fmla="val 85726"/>
            </a:avLst>
          </a:prstGeom>
          <a:solidFill>
            <a:srgbClr val="0A081B"/>
          </a:solidFill>
          <a:ln w="30480">
            <a:solidFill>
              <a:srgbClr val="37A7E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059692" y="5263634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決策支持</a:t>
            </a:r>
            <a:endParaRPr lang="en-US" sz="2200" dirty="0">
              <a:latin typeface="+mn-ea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059692" y="5764292"/>
            <a:ext cx="6689646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為企業經營決策提供可靠基礎</a:t>
            </a:r>
            <a:endParaRPr lang="en-US" sz="1950" dirty="0"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1063" y="2520315"/>
            <a:ext cx="6712268" cy="699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0FCFF"/>
                </a:solidFill>
                <a:latin typeface="+mn-ea"/>
                <a:cs typeface="Spline Sans Bold" pitchFamily="34" charset="-120"/>
              </a:rPr>
              <a:t>資訊管理與會計的專業技能</a:t>
            </a:r>
            <a:endParaRPr lang="en-US" sz="4400" dirty="0">
              <a:latin typeface="+mn-ea"/>
            </a:endParaRPr>
          </a:p>
        </p:txBody>
      </p:sp>
      <p:sp>
        <p:nvSpPr>
          <p:cNvPr id="3" name="Text 1"/>
          <p:cNvSpPr/>
          <p:nvPr/>
        </p:nvSpPr>
        <p:spPr>
          <a:xfrm>
            <a:off x="881063" y="3848814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CFF"/>
                </a:solidFill>
                <a:latin typeface="+mn-ea"/>
                <a:cs typeface="Spline Sans Bold" pitchFamily="34" charset="-120"/>
              </a:rPr>
              <a:t>資訊管理</a:t>
            </a:r>
            <a:endParaRPr lang="en-US" sz="2200" dirty="0">
              <a:latin typeface="+mn-ea"/>
            </a:endParaRPr>
          </a:p>
        </p:txBody>
      </p:sp>
      <p:sp>
        <p:nvSpPr>
          <p:cNvPr id="4" name="Text 2"/>
          <p:cNvSpPr/>
          <p:nvPr/>
        </p:nvSpPr>
        <p:spPr>
          <a:xfrm>
            <a:off x="881063" y="4450199"/>
            <a:ext cx="6127075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專業：數據分析、系統設計、數位轉型</a:t>
            </a:r>
            <a:endParaRPr lang="en-US" sz="1950" dirty="0">
              <a:latin typeface="+mn-ea"/>
            </a:endParaRPr>
          </a:p>
        </p:txBody>
      </p:sp>
      <p:sp>
        <p:nvSpPr>
          <p:cNvPr id="5" name="Text 3"/>
          <p:cNvSpPr/>
          <p:nvPr/>
        </p:nvSpPr>
        <p:spPr>
          <a:xfrm>
            <a:off x="881063" y="5079683"/>
            <a:ext cx="6127075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技能：數據庫管理、雲端運算、網路安全、程式開發</a:t>
            </a:r>
            <a:endParaRPr lang="en-US" sz="1950" dirty="0">
              <a:latin typeface="+mn-ea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29882" y="3848814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CFF"/>
                </a:solidFill>
                <a:latin typeface="+mn-ea"/>
                <a:cs typeface="Spline Sans Bold" pitchFamily="34" charset="-120"/>
              </a:rPr>
              <a:t>會計</a:t>
            </a:r>
            <a:endParaRPr lang="en-US" sz="2200" dirty="0">
              <a:latin typeface="+mn-ea"/>
            </a:endParaRPr>
          </a:p>
        </p:txBody>
      </p:sp>
      <p:sp>
        <p:nvSpPr>
          <p:cNvPr id="7" name="Text 5"/>
          <p:cNvSpPr/>
          <p:nvPr/>
        </p:nvSpPr>
        <p:spPr>
          <a:xfrm>
            <a:off x="7629882" y="4450199"/>
            <a:ext cx="6127075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專業：財務報表、成本分析、稅務規劃、審計</a:t>
            </a:r>
            <a:endParaRPr lang="en-US" sz="1950" dirty="0">
              <a:latin typeface="+mn-ea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29882" y="5079683"/>
            <a:ext cx="6127075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技能：財務分析工具、ERP系統、合規知識</a:t>
            </a:r>
            <a:endParaRPr lang="en-US" sz="1950" dirty="0">
              <a:latin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1063" y="1712952"/>
            <a:ext cx="7271623" cy="699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0FCFF"/>
                </a:solidFill>
                <a:latin typeface="+mn-ea"/>
                <a:cs typeface="Spline Sans Bold" pitchFamily="34" charset="-120"/>
              </a:rPr>
              <a:t>資訊管理與會計的跨領域整合</a:t>
            </a:r>
            <a:endParaRPr lang="en-US" sz="4400" dirty="0">
              <a:latin typeface="+mn-ea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841" y="2915722"/>
            <a:ext cx="1592342" cy="85308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29789" y="3180636"/>
            <a:ext cx="136208" cy="503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50"/>
              </a:lnSpc>
              <a:buNone/>
            </a:pPr>
            <a:r>
              <a:rPr lang="en-US" sz="245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1</a:t>
            </a:r>
            <a:endParaRPr lang="en-US" sz="2450" dirty="0">
              <a:latin typeface="+mn-ea"/>
            </a:endParaRPr>
          </a:p>
        </p:txBody>
      </p:sp>
      <p:sp>
        <p:nvSpPr>
          <p:cNvPr id="5" name="Text 2"/>
          <p:cNvSpPr/>
          <p:nvPr/>
        </p:nvSpPr>
        <p:spPr>
          <a:xfrm>
            <a:off x="5145881" y="3167420"/>
            <a:ext cx="1957745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企業競爭力提升</a:t>
            </a:r>
            <a:endParaRPr lang="en-US" sz="2200" dirty="0">
              <a:latin typeface="+mn-ea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957048" y="3784997"/>
            <a:ext cx="8729424" cy="15240"/>
          </a:xfrm>
          <a:prstGeom prst="roundRect">
            <a:avLst>
              <a:gd name="adj" fmla="val 2478012"/>
            </a:avLst>
          </a:prstGeom>
          <a:solidFill>
            <a:srgbClr val="16FFBB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670" y="3831669"/>
            <a:ext cx="3184803" cy="85308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010501" y="4006453"/>
            <a:ext cx="175022" cy="503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50"/>
              </a:lnSpc>
              <a:buNone/>
            </a:pPr>
            <a:r>
              <a:rPr lang="en-US" sz="245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2</a:t>
            </a:r>
            <a:endParaRPr lang="en-US" sz="2450" dirty="0">
              <a:latin typeface="+mn-ea"/>
            </a:endParaRPr>
          </a:p>
        </p:txBody>
      </p:sp>
      <p:sp>
        <p:nvSpPr>
          <p:cNvPr id="9" name="Text 5"/>
          <p:cNvSpPr/>
          <p:nvPr/>
        </p:nvSpPr>
        <p:spPr>
          <a:xfrm>
            <a:off x="5942171" y="4083368"/>
            <a:ext cx="1678067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決策效率優化</a:t>
            </a:r>
            <a:endParaRPr lang="en-US" sz="2200" dirty="0">
              <a:latin typeface="+mn-ea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753338" y="4700945"/>
            <a:ext cx="7933134" cy="15240"/>
          </a:xfrm>
          <a:prstGeom prst="roundRect">
            <a:avLst>
              <a:gd name="adj" fmla="val 2478012"/>
            </a:avLst>
          </a:prstGeom>
          <a:solidFill>
            <a:srgbClr val="29DDDA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380" y="4747617"/>
            <a:ext cx="4777264" cy="853083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005739" y="4922401"/>
            <a:ext cx="184309" cy="503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50"/>
              </a:lnSpc>
              <a:buNone/>
            </a:pPr>
            <a:r>
              <a:rPr lang="en-US" sz="245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3</a:t>
            </a:r>
            <a:endParaRPr lang="en-US" sz="2450" dirty="0">
              <a:latin typeface="+mn-ea"/>
            </a:endParaRPr>
          </a:p>
        </p:txBody>
      </p:sp>
      <p:sp>
        <p:nvSpPr>
          <p:cNvPr id="13" name="Text 8"/>
          <p:cNvSpPr/>
          <p:nvPr/>
        </p:nvSpPr>
        <p:spPr>
          <a:xfrm>
            <a:off x="6738342" y="4999315"/>
            <a:ext cx="1957745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組織數位化推動</a:t>
            </a:r>
            <a:endParaRPr lang="en-US" sz="2200" dirty="0">
              <a:latin typeface="+mn-ea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6549509" y="5616892"/>
            <a:ext cx="7136963" cy="15240"/>
          </a:xfrm>
          <a:prstGeom prst="roundRect">
            <a:avLst>
              <a:gd name="adj" fmla="val 2478012"/>
            </a:avLst>
          </a:prstGeom>
          <a:solidFill>
            <a:srgbClr val="37A7E7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209" y="5663565"/>
            <a:ext cx="6369725" cy="853083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4009073" y="5838349"/>
            <a:ext cx="177879" cy="503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50"/>
              </a:lnSpc>
              <a:buNone/>
            </a:pPr>
            <a:r>
              <a:rPr lang="en-US" sz="245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4</a:t>
            </a:r>
            <a:endParaRPr lang="en-US" sz="2450" dirty="0">
              <a:latin typeface="+mn-ea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7534632" y="5915263"/>
            <a:ext cx="1678067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財務管理優化</a:t>
            </a:r>
            <a:endParaRPr lang="en-US" sz="2200" dirty="0"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67462" y="2489002"/>
            <a:ext cx="6328648" cy="699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台灣2025年最低工資標準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67462" y="3691652"/>
            <a:ext cx="3502104" cy="830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500"/>
              </a:lnSpc>
              <a:buNone/>
            </a:pPr>
            <a:r>
              <a:rPr lang="en-US" sz="6500" b="1" dirty="0">
                <a:solidFill>
                  <a:srgbClr val="16FFBB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28,590</a:t>
            </a:r>
            <a:endParaRPr lang="en-US" sz="6500" dirty="0"/>
          </a:p>
        </p:txBody>
      </p:sp>
      <p:sp>
        <p:nvSpPr>
          <p:cNvPr id="5" name="Text 2"/>
          <p:cNvSpPr/>
          <p:nvPr/>
        </p:nvSpPr>
        <p:spPr>
          <a:xfrm>
            <a:off x="6719768" y="4837033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每月最低工資（元）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367462" y="5337691"/>
            <a:ext cx="3502104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調幅約4.08%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10247114" y="3691652"/>
            <a:ext cx="3502223" cy="830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500"/>
              </a:lnSpc>
              <a:buNone/>
            </a:pPr>
            <a:r>
              <a:rPr lang="en-US" sz="6500" b="1" dirty="0">
                <a:solidFill>
                  <a:srgbClr val="29DDDA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190</a:t>
            </a:r>
            <a:endParaRPr lang="en-US" sz="6500" dirty="0"/>
          </a:p>
        </p:txBody>
      </p:sp>
      <p:sp>
        <p:nvSpPr>
          <p:cNvPr id="8" name="Text 5"/>
          <p:cNvSpPr/>
          <p:nvPr/>
        </p:nvSpPr>
        <p:spPr>
          <a:xfrm>
            <a:off x="10599539" y="4837033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每小時最低工資（元）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47114" y="5337691"/>
            <a:ext cx="3502223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調幅約3.8%</a:t>
            </a:r>
            <a:endParaRPr lang="en-US" sz="1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2230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221" y="2712482"/>
            <a:ext cx="3950732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31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台灣薪資平台介紹</a:t>
            </a:r>
            <a:endParaRPr lang="en-US" sz="3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21" y="3472815"/>
            <a:ext cx="888921" cy="142220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77722" y="3650575"/>
            <a:ext cx="1975366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薪資資訊查詢</a:t>
            </a:r>
            <a:endParaRPr lang="en-US" sz="1550" dirty="0"/>
          </a:p>
        </p:txBody>
      </p:sp>
      <p:sp>
        <p:nvSpPr>
          <p:cNvPr id="6" name="Text 2"/>
          <p:cNvSpPr/>
          <p:nvPr/>
        </p:nvSpPr>
        <p:spPr>
          <a:xfrm>
            <a:off x="1777722" y="4003953"/>
            <a:ext cx="12230457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提供勞工與雇主薪資資訊查詢服務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21" y="4895017"/>
            <a:ext cx="888921" cy="142220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77722" y="5072777"/>
            <a:ext cx="1975366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市場薪資比對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1777722" y="5426154"/>
            <a:ext cx="12230457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幫助個人了解市場行情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21" y="6317218"/>
            <a:ext cx="888921" cy="142220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77722" y="6494978"/>
            <a:ext cx="1975366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薪酬結構分析</a:t>
            </a:r>
            <a:endParaRPr lang="en-US" sz="1550" dirty="0"/>
          </a:p>
        </p:txBody>
      </p:sp>
      <p:sp>
        <p:nvSpPr>
          <p:cNvPr id="12" name="Text 6"/>
          <p:cNvSpPr/>
          <p:nvPr/>
        </p:nvSpPr>
        <p:spPr>
          <a:xfrm>
            <a:off x="1777722" y="6848356"/>
            <a:ext cx="12230457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協助企業制定公平的薪酬結構</a:t>
            </a:r>
            <a:endParaRPr lang="en-US" sz="135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258" y="2979861"/>
            <a:ext cx="10058400" cy="196893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258" y="4955198"/>
            <a:ext cx="10058400" cy="18867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000346" y="468849"/>
            <a:ext cx="5594747" cy="699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月薪5萬在全國的位置</a:t>
            </a:r>
            <a:endParaRPr lang="en-US" sz="4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266" y="1371600"/>
            <a:ext cx="10058400" cy="63822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441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0331" y="3225760"/>
            <a:ext cx="4700826" cy="587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700" b="1" dirty="0">
                <a:solidFill>
                  <a:srgbClr val="F0FCFF"/>
                </a:solidFill>
                <a:latin typeface="+mn-ea"/>
                <a:cs typeface="Spline Sans Bold" pitchFamily="34" charset="-120"/>
              </a:rPr>
              <a:t>台灣高薪五師職業</a:t>
            </a:r>
            <a:endParaRPr lang="en-US" sz="3700" dirty="0">
              <a:latin typeface="+mn-ea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40331" y="4130635"/>
            <a:ext cx="6469142" cy="1566267"/>
          </a:xfrm>
          <a:prstGeom prst="roundRect">
            <a:avLst>
              <a:gd name="adj" fmla="val 20259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74646" y="4364950"/>
            <a:ext cx="2350413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醫師</a:t>
            </a:r>
            <a:endParaRPr lang="en-US" sz="1850" dirty="0">
              <a:latin typeface="+mn-ea"/>
            </a:endParaRPr>
          </a:p>
        </p:txBody>
      </p:sp>
      <p:sp>
        <p:nvSpPr>
          <p:cNvPr id="6" name="Text 3"/>
          <p:cNvSpPr/>
          <p:nvPr/>
        </p:nvSpPr>
        <p:spPr>
          <a:xfrm>
            <a:off x="974646" y="4785598"/>
            <a:ext cx="6000512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專業需求高，工作穩定。診所經營者或專科醫師收入豐厚。挑戰：長期教育、工作壓力大。</a:t>
            </a:r>
            <a:endParaRPr lang="en-US" sz="1650" dirty="0">
              <a:latin typeface="+mn-ea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420928" y="4130635"/>
            <a:ext cx="6469142" cy="1566267"/>
          </a:xfrm>
          <a:prstGeom prst="roundRect">
            <a:avLst>
              <a:gd name="adj" fmla="val 20259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55242" y="4364950"/>
            <a:ext cx="2350413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律師</a:t>
            </a:r>
            <a:endParaRPr lang="en-US" sz="1850" dirty="0">
              <a:latin typeface="+mn-ea"/>
            </a:endParaRPr>
          </a:p>
        </p:txBody>
      </p:sp>
      <p:sp>
        <p:nvSpPr>
          <p:cNvPr id="9" name="Text 6"/>
          <p:cNvSpPr/>
          <p:nvPr/>
        </p:nvSpPr>
        <p:spPr>
          <a:xfrm>
            <a:off x="7655242" y="4785598"/>
            <a:ext cx="6000512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負責法律諮詢、訴訟代理。商務或大型案件律師收入高。挑戰：競爭激烈，需強大法律知識。</a:t>
            </a:r>
            <a:endParaRPr lang="en-US" sz="1650" dirty="0">
              <a:latin typeface="+mn-ea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40331" y="5908358"/>
            <a:ext cx="6469142" cy="1742599"/>
          </a:xfrm>
          <a:prstGeom prst="roundRect">
            <a:avLst>
              <a:gd name="adj" fmla="val 18209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74646" y="6142673"/>
            <a:ext cx="2350413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機師</a:t>
            </a:r>
            <a:endParaRPr lang="en-US" sz="1850" dirty="0">
              <a:latin typeface="+mn-ea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74646" y="6563320"/>
            <a:ext cx="6000512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薪水包括基本薪資、飛行獎金及海外津貼。資深或國際航線機師年薪可達數百萬。</a:t>
            </a:r>
            <a:endParaRPr lang="en-US" sz="1650" dirty="0">
              <a:latin typeface="+mn-ea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420928" y="5908358"/>
            <a:ext cx="6469142" cy="1742599"/>
          </a:xfrm>
          <a:prstGeom prst="roundRect">
            <a:avLst>
              <a:gd name="adj" fmla="val 18209"/>
            </a:avLst>
          </a:prstGeom>
          <a:solidFill>
            <a:srgbClr val="0A081B"/>
          </a:solidFill>
          <a:ln w="22860">
            <a:solidFill>
              <a:srgbClr val="091231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655242" y="6142673"/>
            <a:ext cx="3760589" cy="4700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00"/>
              </a:lnSpc>
              <a:buNone/>
            </a:pPr>
            <a:r>
              <a:rPr lang="en-US" sz="2950" b="1" dirty="0">
                <a:solidFill>
                  <a:srgbClr val="F44444"/>
                </a:solidFill>
                <a:latin typeface="+mn-ea"/>
                <a:cs typeface="Spline Sans Bold" pitchFamily="34" charset="-120"/>
              </a:rPr>
              <a:t>會計師</a:t>
            </a:r>
            <a:endParaRPr lang="en-US" sz="2950" dirty="0">
              <a:latin typeface="+mn-ea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655242" y="6739652"/>
            <a:ext cx="6000512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從事審計、稅務申報、財務諮詢。收入穩定。挑戰：應對快速變化的財務規範。</a:t>
            </a:r>
            <a:endParaRPr lang="en-US" sz="1650" dirty="0">
              <a:latin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81063" y="871180"/>
            <a:ext cx="5594747" cy="699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0FCFF"/>
                </a:solidFill>
                <a:latin typeface="+mn-ea"/>
                <a:cs typeface="Spline Sans Bold" pitchFamily="34" charset="-120"/>
              </a:rPr>
              <a:t>第五高薪職業：？</a:t>
            </a:r>
            <a:endParaRPr lang="en-US" sz="4400" dirty="0">
              <a:latin typeface="+mn-ea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243370" y="1947982"/>
            <a:ext cx="30480" cy="4724281"/>
          </a:xfrm>
          <a:prstGeom prst="roundRect">
            <a:avLst>
              <a:gd name="adj" fmla="val 1239006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511320" y="2499003"/>
            <a:ext cx="881063" cy="30480"/>
          </a:xfrm>
          <a:prstGeom prst="roundRect">
            <a:avLst>
              <a:gd name="adj" fmla="val 1239006"/>
            </a:avLst>
          </a:prstGeom>
          <a:solidFill>
            <a:srgbClr val="16FFBB"/>
          </a:solidFill>
          <a:ln/>
        </p:spPr>
      </p:sp>
      <p:sp>
        <p:nvSpPr>
          <p:cNvPr id="6" name="Shape 3"/>
          <p:cNvSpPr/>
          <p:nvPr/>
        </p:nvSpPr>
        <p:spPr>
          <a:xfrm>
            <a:off x="975420" y="2231112"/>
            <a:ext cx="566380" cy="566380"/>
          </a:xfrm>
          <a:prstGeom prst="roundRect">
            <a:avLst>
              <a:gd name="adj" fmla="val 66678"/>
            </a:avLst>
          </a:prstGeom>
          <a:solidFill>
            <a:srgbClr val="0A081B"/>
          </a:solidFill>
          <a:ln w="30480">
            <a:solidFill>
              <a:srgbClr val="16FFB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185922" y="2346484"/>
            <a:ext cx="145256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1</a:t>
            </a:r>
            <a:endParaRPr lang="en-US" sz="2600" dirty="0">
              <a:latin typeface="+mn-ea"/>
            </a:endParaRPr>
          </a:p>
        </p:txBody>
      </p:sp>
      <p:sp>
        <p:nvSpPr>
          <p:cNvPr id="8" name="Text 5"/>
          <p:cNvSpPr/>
          <p:nvPr/>
        </p:nvSpPr>
        <p:spPr>
          <a:xfrm>
            <a:off x="2643307" y="2199680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建築師</a:t>
            </a:r>
            <a:endParaRPr lang="en-US" sz="2200" dirty="0">
              <a:latin typeface="+mn-ea"/>
            </a:endParaRPr>
          </a:p>
        </p:txBody>
      </p:sp>
      <p:sp>
        <p:nvSpPr>
          <p:cNvPr id="9" name="Text 6"/>
          <p:cNvSpPr/>
          <p:nvPr/>
        </p:nvSpPr>
        <p:spPr>
          <a:xfrm>
            <a:off x="2643307" y="2700338"/>
            <a:ext cx="5619631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設計創新建築，塑造城市景觀</a:t>
            </a:r>
            <a:endParaRPr lang="en-US" sz="1950" dirty="0">
              <a:latin typeface="+mn-ea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511320" y="4157663"/>
            <a:ext cx="881063" cy="30480"/>
          </a:xfrm>
          <a:prstGeom prst="roundRect">
            <a:avLst>
              <a:gd name="adj" fmla="val 1239006"/>
            </a:avLst>
          </a:prstGeom>
          <a:solidFill>
            <a:srgbClr val="29DDDA"/>
          </a:solidFill>
          <a:ln/>
        </p:spPr>
      </p:sp>
      <p:sp>
        <p:nvSpPr>
          <p:cNvPr id="11" name="Shape 8"/>
          <p:cNvSpPr/>
          <p:nvPr/>
        </p:nvSpPr>
        <p:spPr>
          <a:xfrm>
            <a:off x="975420" y="3889772"/>
            <a:ext cx="566380" cy="566380"/>
          </a:xfrm>
          <a:prstGeom prst="roundRect">
            <a:avLst>
              <a:gd name="adj" fmla="val 66678"/>
            </a:avLst>
          </a:prstGeom>
          <a:solidFill>
            <a:srgbClr val="0A081B"/>
          </a:solidFill>
          <a:ln w="30480">
            <a:solidFill>
              <a:srgbClr val="29DDD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165205" y="4005143"/>
            <a:ext cx="186690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2</a:t>
            </a:r>
            <a:endParaRPr lang="en-US" sz="2600" dirty="0">
              <a:latin typeface="+mn-ea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643307" y="3858339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禮儀師</a:t>
            </a:r>
            <a:endParaRPr lang="en-US" sz="2200" dirty="0">
              <a:latin typeface="+mn-ea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643307" y="4358997"/>
            <a:ext cx="5619631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協助家屬處理喪葬事宜，情感勞動密集</a:t>
            </a:r>
            <a:endParaRPr lang="en-US" sz="1950" dirty="0">
              <a:latin typeface="+mn-ea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511320" y="5816322"/>
            <a:ext cx="881063" cy="30480"/>
          </a:xfrm>
          <a:prstGeom prst="roundRect">
            <a:avLst>
              <a:gd name="adj" fmla="val 1239006"/>
            </a:avLst>
          </a:prstGeom>
          <a:solidFill>
            <a:srgbClr val="37A7E7"/>
          </a:solidFill>
          <a:ln/>
        </p:spPr>
      </p:sp>
      <p:sp>
        <p:nvSpPr>
          <p:cNvPr id="16" name="Shape 13"/>
          <p:cNvSpPr/>
          <p:nvPr/>
        </p:nvSpPr>
        <p:spPr>
          <a:xfrm>
            <a:off x="975420" y="5548432"/>
            <a:ext cx="566380" cy="566380"/>
          </a:xfrm>
          <a:prstGeom prst="roundRect">
            <a:avLst>
              <a:gd name="adj" fmla="val 66678"/>
            </a:avLst>
          </a:prstGeom>
          <a:solidFill>
            <a:srgbClr val="0A081B"/>
          </a:solidFill>
          <a:ln w="30480">
            <a:solidFill>
              <a:srgbClr val="37A7E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160324" y="5663803"/>
            <a:ext cx="196572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3</a:t>
            </a:r>
            <a:endParaRPr lang="en-US" sz="2600" dirty="0">
              <a:latin typeface="+mn-ea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2643307" y="5516999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+mn-ea"/>
                <a:cs typeface="Spline Sans Bold" pitchFamily="34" charset="-120"/>
              </a:rPr>
              <a:t>藥師</a:t>
            </a:r>
            <a:endParaRPr lang="en-US" sz="2200" dirty="0">
              <a:latin typeface="+mn-ea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643307" y="6017657"/>
            <a:ext cx="5619631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負責藥品調配和用藥諮詢，確保用藥安全</a:t>
            </a:r>
            <a:endParaRPr lang="en-US" sz="1950" dirty="0">
              <a:latin typeface="+mn-ea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81063" y="6955393"/>
            <a:ext cx="7381875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+mn-ea"/>
                <a:cs typeface="Barlow" pitchFamily="34" charset="-120"/>
              </a:rPr>
              <a:t>注意：「詐欺師」不是合法職業，不應被列入考慮。</a:t>
            </a:r>
            <a:endParaRPr lang="en-US" sz="1950" dirty="0">
              <a:latin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248</Words>
  <Application>Microsoft Office PowerPoint</Application>
  <PresentationFormat>自訂</PresentationFormat>
  <Paragraphs>75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新細明體</vt:lpstr>
      <vt:lpstr>Barlow Bold</vt:lpstr>
      <vt:lpstr>Spline Sans Bold</vt:lpstr>
      <vt:lpstr>Arial</vt:lpstr>
      <vt:lpstr>Barlow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Johnson</cp:lastModifiedBy>
  <cp:revision>6</cp:revision>
  <dcterms:created xsi:type="dcterms:W3CDTF">2025-01-19T16:34:26Z</dcterms:created>
  <dcterms:modified xsi:type="dcterms:W3CDTF">2025-01-19T16:50:34Z</dcterms:modified>
</cp:coreProperties>
</file>