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1"/>
  </p:notesMasterIdLst>
  <p:sldIdLst>
    <p:sldId id="424" r:id="rId2"/>
    <p:sldId id="428" r:id="rId3"/>
    <p:sldId id="432" r:id="rId4"/>
    <p:sldId id="433" r:id="rId5"/>
    <p:sldId id="458" r:id="rId6"/>
    <p:sldId id="441" r:id="rId7"/>
    <p:sldId id="437" r:id="rId8"/>
    <p:sldId id="444" r:id="rId9"/>
    <p:sldId id="498" r:id="rId10"/>
    <p:sldId id="453" r:id="rId11"/>
    <p:sldId id="461" r:id="rId12"/>
    <p:sldId id="496" r:id="rId13"/>
    <p:sldId id="477" r:id="rId14"/>
    <p:sldId id="478" r:id="rId15"/>
    <p:sldId id="476" r:id="rId16"/>
    <p:sldId id="480" r:id="rId17"/>
    <p:sldId id="481" r:id="rId18"/>
    <p:sldId id="482" r:id="rId19"/>
    <p:sldId id="502" r:id="rId20"/>
  </p:sldIdLst>
  <p:sldSz cx="12192000" cy="6858000"/>
  <p:notesSz cx="6797675" cy="992822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Book Antiqua" panose="0204060205030503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Book Antiqua" panose="0204060205030503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Book Antiqua" panose="0204060205030503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Book Antiqua" panose="0204060205030503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Book Antiqua" panose="0204060205030503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Book Antiqua" panose="0204060205030503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Book Antiqua" panose="0204060205030503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Book Antiqua" panose="0204060205030503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Book Antiqua" panose="0204060205030503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 userDrawn="1">
          <p15:clr>
            <a:srgbClr val="A4A3A4"/>
          </p15:clr>
        </p15:guide>
        <p15:guide id="2" pos="72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34343"/>
    <a:srgbClr val="FFFF00"/>
    <a:srgbClr val="09A4DB"/>
    <a:srgbClr val="CC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4" autoAdjust="0"/>
    <p:restoredTop sz="94660"/>
  </p:normalViewPr>
  <p:slideViewPr>
    <p:cSldViewPr showGuides="1">
      <p:cViewPr varScale="1">
        <p:scale>
          <a:sx n="59" d="100"/>
          <a:sy n="59" d="100"/>
        </p:scale>
        <p:origin x="968" y="28"/>
      </p:cViewPr>
      <p:guideLst>
        <p:guide orient="horz" pos="1071"/>
        <p:guide pos="72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l" defTabSz="955830" eaLnBrk="1" hangingPunct="1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 eaLnBrk="1" hangingPunct="1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l" defTabSz="955830" eaLnBrk="1" hangingPunct="1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 eaLnBrk="1" hangingPunct="1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B69C029F-C50A-4F86-9326-D5D53EC46D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3765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849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kumimoji="1" b="1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1pPr>
            <a:lvl2pPr marL="715963" indent="-274638" defTabSz="955675">
              <a:defRPr kumimoji="1" b="1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2pPr>
            <a:lvl3pPr marL="1101725" indent="-219075" defTabSz="955675">
              <a:defRPr kumimoji="1" b="1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3pPr>
            <a:lvl4pPr marL="1543050" indent="-219075" defTabSz="955675">
              <a:defRPr kumimoji="1" b="1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4pPr>
            <a:lvl5pPr marL="1984375" indent="-219075" defTabSz="955675">
              <a:defRPr kumimoji="1" b="1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5pPr>
            <a:lvl6pPr marL="2441575" indent="-219075" defTabSz="9556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6pPr>
            <a:lvl7pPr marL="2898775" indent="-219075" defTabSz="9556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7pPr>
            <a:lvl8pPr marL="3355975" indent="-219075" defTabSz="9556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8pPr>
            <a:lvl9pPr marL="3813175" indent="-219075" defTabSz="9556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9pPr>
          </a:lstStyle>
          <a:p>
            <a:fld id="{DC25753D-EC2F-4C4B-8163-333AD4280274}" type="slidenum">
              <a:rPr lang="en-US" altLang="zh-TW" b="0" smtClean="0">
                <a:latin typeface="Arial" panose="020B0604020202020204" pitchFamily="34" charset="0"/>
              </a:rPr>
              <a:pPr/>
              <a:t>19</a:t>
            </a:fld>
            <a:endParaRPr lang="en-US" altLang="zh-TW" b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970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T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91741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9551988" y="637222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zh-TW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0" sz="1400" b="0" kern="1200" smtClean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Book Antiqua" pitchFamily="18" charset="0"/>
                <a:ea typeface="新細明體" pitchFamily="18" charset="-12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Book Antiqua" pitchFamily="18" charset="0"/>
                <a:ea typeface="新細明體" pitchFamily="18" charset="-12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Book Antiqua" pitchFamily="18" charset="0"/>
                <a:ea typeface="新細明體" pitchFamily="18" charset="-12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Book Antiqua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Book Antiqua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Book Antiqua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Book Antiqua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Book Antiqua" pitchFamily="18" charset="0"/>
                <a:ea typeface="新細明體" pitchFamily="18" charset="-120"/>
                <a:cs typeface="+mn-cs"/>
              </a:defRPr>
            </a:lvl9pPr>
          </a:lstStyle>
          <a:p>
            <a:pPr eaLnBrk="1" hangingPunct="1">
              <a:defRPr/>
            </a:pPr>
            <a:fld id="{08B33C1D-AF37-4115-96E9-124EA4DC3F37}" type="slidenum">
              <a:rPr lang="en-US" altLang="zh-TW"/>
              <a:pPr eaLnBrk="1" hangingPunct="1">
                <a:defRPr/>
              </a:pPr>
              <a:t>‹#›</a:t>
            </a:fld>
            <a:endParaRPr lang="en-US" altLang="zh-TW"/>
          </a:p>
        </p:txBody>
      </p:sp>
      <p:pic>
        <p:nvPicPr>
          <p:cNvPr id="8" name="Picture 8" descr="RB_0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0" y="6000750"/>
            <a:ext cx="20716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1424" y="1828800"/>
            <a:ext cx="10363200" cy="1143000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573016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kumimoji="0" sz="1400" b="0">
                <a:latin typeface="+mn-ea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2786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1203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012767" y="304801"/>
            <a:ext cx="2597151" cy="58277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19201" y="304801"/>
            <a:ext cx="7590367" cy="58277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6790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0390717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1219200" y="1600200"/>
            <a:ext cx="10363200" cy="4532313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098638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0390717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219200" y="1600200"/>
            <a:ext cx="5080000" cy="45323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502400" y="1600200"/>
            <a:ext cx="5080000" cy="45323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6343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533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96873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5080000" cy="4532313"/>
          </a:xfrm>
        </p:spPr>
        <p:txBody>
          <a:bodyPr/>
          <a:lstStyle>
            <a:lvl1pPr>
              <a:defRPr sz="2800">
                <a:latin typeface="+mn-ea"/>
                <a:ea typeface="+mn-ea"/>
              </a:defRPr>
            </a:lvl1pPr>
            <a:lvl2pPr>
              <a:defRPr sz="2400">
                <a:latin typeface="+mn-ea"/>
                <a:ea typeface="+mn-ea"/>
              </a:defRPr>
            </a:lvl2pPr>
            <a:lvl3pPr>
              <a:defRPr sz="20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502400" y="1600200"/>
            <a:ext cx="5080000" cy="4532313"/>
          </a:xfrm>
        </p:spPr>
        <p:txBody>
          <a:bodyPr/>
          <a:lstStyle>
            <a:lvl1pPr>
              <a:defRPr sz="2800">
                <a:latin typeface="+mn-ea"/>
                <a:ea typeface="+mn-ea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4633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8067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81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90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26551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951474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2813" y="304800"/>
            <a:ext cx="7583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8063" y="1600200"/>
            <a:ext cx="7488237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第一層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3"/>
            <a:r>
              <a:rPr lang="zh-TW" altLang="en-US" smtClean="0"/>
              <a:t>第三層</a:t>
            </a:r>
          </a:p>
          <a:p>
            <a:pPr lvl="4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6713" y="6427788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latin typeface="+mn-ea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pic>
        <p:nvPicPr>
          <p:cNvPr id="1029" name="Picture 7" descr="LT_0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914400"/>
            <a:ext cx="917416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/>
          <p:cNvSpPr txBox="1">
            <a:spLocks noChangeArrowheads="1"/>
          </p:cNvSpPr>
          <p:nvPr userDrawn="1"/>
        </p:nvSpPr>
        <p:spPr bwMode="auto">
          <a:xfrm>
            <a:off x="9551988" y="637222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zh-TW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0" sz="1400" b="0" kern="1200" smtClean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Book Antiqua" pitchFamily="18" charset="0"/>
                <a:ea typeface="新細明體" pitchFamily="18" charset="-12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Book Antiqua" pitchFamily="18" charset="0"/>
                <a:ea typeface="新細明體" pitchFamily="18" charset="-12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Book Antiqua" pitchFamily="18" charset="0"/>
                <a:ea typeface="新細明體" pitchFamily="18" charset="-12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Book Antiqua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Book Antiqua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Book Antiqua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Book Antiqua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Book Antiqua" pitchFamily="18" charset="0"/>
                <a:ea typeface="新細明體" pitchFamily="18" charset="-120"/>
                <a:cs typeface="+mn-cs"/>
              </a:defRPr>
            </a:lvl9pPr>
          </a:lstStyle>
          <a:p>
            <a:pPr eaLnBrk="1" hangingPunct="1">
              <a:defRPr/>
            </a:pPr>
            <a:fld id="{7D0E21E3-DF4B-420A-B2D9-63FF322EB8ED}" type="slidenum">
              <a:rPr lang="en-US" altLang="zh-TW"/>
              <a:pPr eaLnBrk="1" hangingPunct="1">
                <a:defRPr/>
              </a:pPr>
              <a:t>‹#›</a:t>
            </a:fld>
            <a:endParaRPr lang="en-US" altLang="zh-TW"/>
          </a:p>
        </p:txBody>
      </p:sp>
      <p:pic>
        <p:nvPicPr>
          <p:cNvPr id="1033" name="Picture 8" descr="RB_0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0" y="6000750"/>
            <a:ext cx="20716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0066"/>
          </a:solidFill>
          <a:latin typeface="Book Antiqua" pitchFamily="18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0066"/>
          </a:solidFill>
          <a:latin typeface="Book Antiqua" pitchFamily="18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0066"/>
          </a:solidFill>
          <a:latin typeface="Book Antiqua" pitchFamily="18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0066"/>
          </a:solidFill>
          <a:latin typeface="Book Antiqua" pitchFamily="18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rgbClr val="000066"/>
          </a:solidFill>
          <a:latin typeface="Book Antiqua" pitchFamily="18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rgbClr val="000066"/>
          </a:solidFill>
          <a:latin typeface="Book Antiqua" pitchFamily="18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rgbClr val="000066"/>
          </a:solidFill>
          <a:latin typeface="Book Antiqua" pitchFamily="18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rgbClr val="000066"/>
          </a:solidFill>
          <a:latin typeface="Book Antiqua" pitchFamily="18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n"/>
        <a:defRPr kumimoji="1" sz="28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n"/>
        <a:defRPr kumimoji="1" sz="2400">
          <a:solidFill>
            <a:srgbClr val="00666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n"/>
        <a:defRPr kumimoji="1" sz="2400">
          <a:solidFill>
            <a:srgbClr val="000099"/>
          </a:solidFill>
          <a:latin typeface="+mn-lt"/>
          <a:ea typeface="標楷體" pitchFamily="65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n"/>
        <a:defRPr kumimoji="1" sz="2000">
          <a:solidFill>
            <a:srgbClr val="00666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n"/>
        <a:defRPr kumimoji="1">
          <a:solidFill>
            <a:srgbClr val="000099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n"/>
        <a:defRPr kumimoji="1" sz="2000">
          <a:solidFill>
            <a:srgbClr val="00009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n"/>
        <a:defRPr kumimoji="1" sz="2000">
          <a:solidFill>
            <a:srgbClr val="00009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n"/>
        <a:defRPr kumimoji="1" sz="2000">
          <a:solidFill>
            <a:srgbClr val="00009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n"/>
        <a:defRPr kumimoji="1"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8362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4389" y="0"/>
            <a:ext cx="8683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6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 bwMode="auto">
          <a:xfrm>
            <a:off x="-168696" y="-99392"/>
            <a:ext cx="12360696" cy="695739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新細明體" pitchFamily="18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397310" y="-315416"/>
            <a:ext cx="11416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9600" dirty="0" smtClean="0"/>
              <a:t>A</a:t>
            </a:r>
            <a:endParaRPr lang="zh-TW" altLang="en-US" sz="96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465437" y="1052736"/>
            <a:ext cx="1005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9600" dirty="0" smtClean="0"/>
              <a:t>B</a:t>
            </a:r>
            <a:endParaRPr lang="zh-TW" altLang="en-US" sz="96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430973" y="2420888"/>
            <a:ext cx="10743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9600" dirty="0" smtClean="0"/>
              <a:t>C</a:t>
            </a:r>
            <a:endParaRPr lang="zh-TW" altLang="en-US" sz="96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3705382" y="-315416"/>
            <a:ext cx="40318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9600" dirty="0" smtClean="0"/>
              <a:t>AI</a:t>
            </a:r>
            <a:r>
              <a:rPr lang="en-US" altLang="zh-TW" sz="4000" dirty="0" smtClean="0">
                <a:latin typeface="+mj-ea"/>
                <a:ea typeface="+mj-ea"/>
              </a:rPr>
              <a:t>(</a:t>
            </a:r>
            <a:r>
              <a:rPr lang="zh-TW" altLang="en-US" sz="4000" dirty="0" smtClean="0">
                <a:latin typeface="+mj-ea"/>
                <a:ea typeface="+mj-ea"/>
              </a:rPr>
              <a:t>人工智慧</a:t>
            </a:r>
            <a:r>
              <a:rPr lang="en-US" altLang="zh-TW" sz="4000" dirty="0" smtClean="0">
                <a:latin typeface="+mj-ea"/>
                <a:ea typeface="+mj-ea"/>
              </a:rPr>
              <a:t>)</a:t>
            </a:r>
            <a:endParaRPr lang="zh-TW" altLang="en-US" sz="9600" dirty="0">
              <a:latin typeface="+mj-ea"/>
              <a:ea typeface="+mj-e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705381" y="1052736"/>
            <a:ext cx="65165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9600" dirty="0" smtClean="0"/>
              <a:t>B</a:t>
            </a:r>
            <a:r>
              <a:rPr lang="en-US" altLang="zh-TW" sz="8000" dirty="0" smtClean="0"/>
              <a:t>ig</a:t>
            </a:r>
            <a:r>
              <a:rPr lang="en-US" altLang="zh-TW" sz="9600" dirty="0" smtClean="0"/>
              <a:t> D</a:t>
            </a:r>
            <a:r>
              <a:rPr lang="en-US" altLang="zh-TW" sz="8000" dirty="0" smtClean="0"/>
              <a:t>ata</a:t>
            </a:r>
            <a:r>
              <a:rPr lang="en-US" altLang="zh-TW" sz="4000" dirty="0" smtClean="0">
                <a:latin typeface="+mn-ea"/>
                <a:ea typeface="+mn-ea"/>
              </a:rPr>
              <a:t>(</a:t>
            </a:r>
            <a:r>
              <a:rPr lang="zh-TW" altLang="en-US" sz="4000" dirty="0" smtClean="0">
                <a:latin typeface="+mn-ea"/>
                <a:ea typeface="+mn-ea"/>
              </a:rPr>
              <a:t>大數據</a:t>
            </a:r>
            <a:r>
              <a:rPr lang="en-US" altLang="zh-TW" sz="4000" dirty="0" smtClean="0">
                <a:latin typeface="+mn-ea"/>
                <a:ea typeface="+mn-ea"/>
              </a:rPr>
              <a:t>)</a:t>
            </a:r>
            <a:endParaRPr lang="zh-TW" altLang="en-US" sz="9600" dirty="0">
              <a:latin typeface="+mn-ea"/>
              <a:ea typeface="+mn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705381" y="2420888"/>
            <a:ext cx="56509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9600" dirty="0" smtClean="0"/>
              <a:t>C</a:t>
            </a:r>
            <a:r>
              <a:rPr lang="en-US" altLang="zh-TW" sz="8000" dirty="0" smtClean="0"/>
              <a:t>loud</a:t>
            </a:r>
            <a:r>
              <a:rPr lang="en-US" altLang="zh-TW" sz="4000" dirty="0" smtClean="0">
                <a:latin typeface="+mn-ea"/>
                <a:ea typeface="+mn-ea"/>
              </a:rPr>
              <a:t>(</a:t>
            </a:r>
            <a:r>
              <a:rPr lang="zh-TW" altLang="en-US" sz="4000" dirty="0" smtClean="0">
                <a:latin typeface="+mn-ea"/>
                <a:ea typeface="+mn-ea"/>
              </a:rPr>
              <a:t>雲端服務</a:t>
            </a:r>
            <a:r>
              <a:rPr lang="en-US" altLang="zh-TW" sz="4000" dirty="0" smtClean="0">
                <a:latin typeface="+mn-ea"/>
                <a:ea typeface="+mn-ea"/>
              </a:rPr>
              <a:t>)</a:t>
            </a:r>
            <a:endParaRPr lang="zh-TW" altLang="en-US" sz="9600" dirty="0">
              <a:latin typeface="+mn-ea"/>
              <a:ea typeface="+mn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636157" y="3789040"/>
            <a:ext cx="6639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9600" dirty="0" smtClean="0"/>
              <a:t>I</a:t>
            </a:r>
            <a:endParaRPr lang="zh-TW" altLang="en-US" sz="96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3707059" y="3789040"/>
            <a:ext cx="40671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9600" dirty="0" err="1" smtClean="0"/>
              <a:t>IoT</a:t>
            </a:r>
            <a:r>
              <a:rPr lang="en-US" altLang="zh-TW" sz="4000" dirty="0" smtClean="0">
                <a:latin typeface="+mn-ea"/>
                <a:ea typeface="+mn-ea"/>
              </a:rPr>
              <a:t>(</a:t>
            </a:r>
            <a:r>
              <a:rPr lang="zh-TW" altLang="en-US" sz="4000" dirty="0" smtClean="0">
                <a:latin typeface="+mn-ea"/>
                <a:ea typeface="+mn-ea"/>
              </a:rPr>
              <a:t>物聯網</a:t>
            </a:r>
            <a:r>
              <a:rPr lang="en-US" altLang="zh-TW" sz="4000" dirty="0" smtClean="0">
                <a:latin typeface="+mn-ea"/>
                <a:ea typeface="+mn-ea"/>
              </a:rPr>
              <a:t>)</a:t>
            </a:r>
            <a:endParaRPr lang="zh-TW" altLang="en-US" sz="9600" dirty="0">
              <a:latin typeface="+mn-ea"/>
              <a:ea typeface="+mn-ea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499902" y="5157192"/>
            <a:ext cx="9364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9600" dirty="0" smtClean="0"/>
              <a:t>S</a:t>
            </a:r>
            <a:endParaRPr lang="zh-TW" altLang="en-US" sz="96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665743" y="5157192"/>
            <a:ext cx="74895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9600" dirty="0" smtClean="0"/>
              <a:t>Security</a:t>
            </a:r>
            <a:r>
              <a:rPr lang="en-US" altLang="zh-TW" sz="4000" dirty="0" smtClean="0">
                <a:latin typeface="+mn-ea"/>
                <a:ea typeface="+mn-ea"/>
              </a:rPr>
              <a:t>(</a:t>
            </a:r>
            <a:r>
              <a:rPr lang="zh-TW" altLang="en-US" sz="4000" dirty="0" smtClean="0">
                <a:latin typeface="+mn-ea"/>
                <a:ea typeface="+mn-ea"/>
              </a:rPr>
              <a:t>資訊安全</a:t>
            </a:r>
            <a:r>
              <a:rPr lang="en-US" altLang="zh-TW" sz="4000" dirty="0" smtClean="0">
                <a:latin typeface="+mn-ea"/>
                <a:ea typeface="+mn-ea"/>
              </a:rPr>
              <a:t>)</a:t>
            </a:r>
            <a:endParaRPr lang="zh-TW" altLang="en-US" sz="96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0059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bw.bwnet.com.tw/image/pool/2019/06/6a6792b8c8de93ff9e05f533e3473012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91344" y="376774"/>
            <a:ext cx="46987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大學除了課業外，</a:t>
            </a:r>
            <a:endParaRPr lang="en-US" altLang="zh-TW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還有其他活動嗎？</a:t>
            </a:r>
            <a:endParaRPr lang="zh-TW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5843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0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83627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063931" y="2132856"/>
            <a:ext cx="80634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7200" dirty="0" smtClean="0">
                <a:latin typeface="+mj-ea"/>
                <a:ea typeface="+mj-ea"/>
              </a:rPr>
              <a:t>資訊科系 </a:t>
            </a:r>
            <a:r>
              <a:rPr lang="en-US" altLang="zh-TW" sz="7200" dirty="0" smtClean="0">
                <a:latin typeface="+mj-ea"/>
                <a:ea typeface="+mj-ea"/>
              </a:rPr>
              <a:t>-</a:t>
            </a:r>
            <a:r>
              <a:rPr lang="zh-TW" altLang="en-US" sz="7200" dirty="0" smtClean="0">
                <a:latin typeface="+mj-ea"/>
                <a:ea typeface="+mj-ea"/>
              </a:rPr>
              <a:t> </a:t>
            </a:r>
            <a:r>
              <a:rPr lang="en-US" altLang="zh-TW" sz="7200" dirty="0" smtClean="0">
                <a:latin typeface="+mj-ea"/>
                <a:ea typeface="+mj-ea"/>
              </a:rPr>
              <a:t>APCS</a:t>
            </a:r>
            <a:r>
              <a:rPr lang="zh-TW" altLang="en-US" sz="7200" dirty="0" smtClean="0">
                <a:latin typeface="+mj-ea"/>
                <a:ea typeface="+mj-ea"/>
              </a:rPr>
              <a:t>組</a:t>
            </a:r>
            <a:endParaRPr lang="en-US" altLang="zh-TW" sz="720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8883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6" y="0"/>
            <a:ext cx="12604998" cy="71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1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247" y="304800"/>
            <a:ext cx="12400105" cy="613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1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83627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878783" y="2132856"/>
            <a:ext cx="843372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7200" dirty="0" smtClean="0">
                <a:latin typeface="+mj-ea"/>
                <a:ea typeface="+mj-ea"/>
              </a:rPr>
              <a:t>資訊科系 </a:t>
            </a:r>
            <a:r>
              <a:rPr lang="en-US" altLang="zh-TW" sz="7200" dirty="0" smtClean="0">
                <a:latin typeface="+mj-ea"/>
                <a:ea typeface="+mj-ea"/>
              </a:rPr>
              <a:t>- </a:t>
            </a:r>
            <a:r>
              <a:rPr lang="zh-TW" altLang="en-US" sz="7200" dirty="0" smtClean="0">
                <a:latin typeface="+mj-ea"/>
                <a:ea typeface="+mj-ea"/>
              </a:rPr>
              <a:t>特殊選才</a:t>
            </a:r>
            <a:endParaRPr lang="en-US" altLang="zh-TW" sz="7200" dirty="0" smtClean="0">
              <a:latin typeface="+mj-ea"/>
              <a:ea typeface="+mj-ea"/>
            </a:endParaRPr>
          </a:p>
          <a:p>
            <a:pPr algn="ctr"/>
            <a:endParaRPr lang="en-US" altLang="zh-TW" sz="7200" dirty="0" smtClean="0">
              <a:latin typeface="+mj-ea"/>
              <a:ea typeface="+mj-ea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956803" y="4265712"/>
            <a:ext cx="62776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7200" dirty="0" smtClean="0">
                <a:latin typeface="+mj-ea"/>
                <a:ea typeface="+mj-ea"/>
              </a:rPr>
              <a:t>APCS</a:t>
            </a:r>
            <a:r>
              <a:rPr lang="zh-TW" altLang="en-US" sz="7200" dirty="0" smtClean="0">
                <a:latin typeface="+mj-ea"/>
                <a:ea typeface="+mj-ea"/>
              </a:rPr>
              <a:t>篩選門檻</a:t>
            </a:r>
            <a:endParaRPr lang="en-US" altLang="zh-TW" sz="7200" dirty="0" smtClean="0">
              <a:latin typeface="+mj-ea"/>
              <a:ea typeface="+mj-ea"/>
            </a:endParaRPr>
          </a:p>
          <a:p>
            <a:pPr algn="ctr"/>
            <a:r>
              <a:rPr lang="zh-TW" altLang="en-US" sz="7200" dirty="0">
                <a:latin typeface="+mj-ea"/>
                <a:ea typeface="+mj-ea"/>
              </a:rPr>
              <a:t>資訊安全技能</a:t>
            </a:r>
            <a:endParaRPr lang="en-US" altLang="zh-TW" sz="720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126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83627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58098" y="2132856"/>
            <a:ext cx="108750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7200" dirty="0" smtClean="0">
                <a:latin typeface="+mj-ea"/>
                <a:ea typeface="+mj-ea"/>
              </a:rPr>
              <a:t>APCS</a:t>
            </a:r>
            <a:r>
              <a:rPr lang="zh-TW" altLang="en-US" sz="7200" dirty="0" smtClean="0">
                <a:latin typeface="+mj-ea"/>
                <a:ea typeface="+mj-ea"/>
              </a:rPr>
              <a:t> </a:t>
            </a:r>
            <a:r>
              <a:rPr lang="en-US" altLang="zh-TW" sz="7200" dirty="0">
                <a:latin typeface="+mj-ea"/>
                <a:ea typeface="+mj-ea"/>
              </a:rPr>
              <a:t> </a:t>
            </a:r>
            <a:r>
              <a:rPr lang="zh-TW" altLang="en-US" sz="7200" dirty="0" smtClean="0">
                <a:latin typeface="+mj-ea"/>
                <a:ea typeface="+mj-ea"/>
              </a:rPr>
              <a:t>是個申必備項目嗎</a:t>
            </a:r>
            <a:r>
              <a:rPr lang="en-US" altLang="zh-TW" sz="7200" dirty="0" smtClean="0">
                <a:latin typeface="+mj-ea"/>
                <a:ea typeface="+mj-e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7270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83627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550443" y="2132856"/>
            <a:ext cx="70904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7200" dirty="0" smtClean="0">
                <a:latin typeface="+mj-ea"/>
                <a:ea typeface="+mj-ea"/>
              </a:rPr>
              <a:t>Coding</a:t>
            </a:r>
            <a:r>
              <a:rPr lang="zh-TW" altLang="en-US" sz="7200" dirty="0" smtClean="0">
                <a:latin typeface="+mj-ea"/>
                <a:ea typeface="+mj-ea"/>
              </a:rPr>
              <a:t>能力 </a:t>
            </a:r>
            <a:endParaRPr lang="en-US" altLang="zh-TW" sz="7200" dirty="0">
              <a:latin typeface="+mj-ea"/>
              <a:ea typeface="+mj-ea"/>
            </a:endParaRPr>
          </a:p>
          <a:p>
            <a:pPr algn="ctr"/>
            <a:r>
              <a:rPr lang="zh-TW" altLang="en-US" sz="7200" dirty="0" smtClean="0">
                <a:latin typeface="+mj-ea"/>
                <a:ea typeface="+mj-ea"/>
              </a:rPr>
              <a:t>個申必備項目嗎</a:t>
            </a:r>
            <a:r>
              <a:rPr lang="en-US" altLang="zh-TW" sz="7200" dirty="0" smtClean="0">
                <a:latin typeface="+mj-ea"/>
                <a:ea typeface="+mj-e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7348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83627"/>
          </a:xfrm>
          <a:prstGeom prst="rect">
            <a:avLst/>
          </a:prstGeom>
        </p:spPr>
      </p:pic>
      <p:sp>
        <p:nvSpPr>
          <p:cNvPr id="83970" name="副標題 2"/>
          <p:cNvSpPr>
            <a:spLocks noGrp="1"/>
          </p:cNvSpPr>
          <p:nvPr>
            <p:ph type="subTitle" idx="1"/>
          </p:nvPr>
        </p:nvSpPr>
        <p:spPr>
          <a:xfrm>
            <a:off x="1991544" y="2889586"/>
            <a:ext cx="8784976" cy="1104453"/>
          </a:xfrm>
        </p:spPr>
        <p:txBody>
          <a:bodyPr/>
          <a:lstStyle/>
          <a:p>
            <a:r>
              <a:rPr lang="zh-TW" altLang="en-US" sz="6000" b="1" dirty="0">
                <a:solidFill>
                  <a:schemeClr val="tx1"/>
                </a:solidFill>
              </a:rPr>
              <a:t>謝謝聆聽</a:t>
            </a:r>
          </a:p>
        </p:txBody>
      </p:sp>
      <p:sp>
        <p:nvSpPr>
          <p:cNvPr id="4" name="副標題 2"/>
          <p:cNvSpPr txBox="1">
            <a:spLocks/>
          </p:cNvSpPr>
          <p:nvPr/>
        </p:nvSpPr>
        <p:spPr bwMode="auto">
          <a:xfrm>
            <a:off x="2021632" y="4334379"/>
            <a:ext cx="8784976" cy="110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  <a:defRPr kumimoji="1" sz="28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kumimoji="1" sz="2400">
                <a:solidFill>
                  <a:srgbClr val="0066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n"/>
              <a:defRPr kumimoji="1" sz="2400">
                <a:solidFill>
                  <a:srgbClr val="000099"/>
                </a:solidFill>
                <a:latin typeface="+mn-lt"/>
                <a:ea typeface="標楷體" pitchFamily="65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n"/>
              <a:defRPr kumimoji="1" sz="2000">
                <a:solidFill>
                  <a:srgbClr val="0066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  <a:defRPr kumimoji="1">
                <a:solidFill>
                  <a:srgbClr val="0000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n"/>
              <a:defRPr kumimoji="1" sz="2000">
                <a:solidFill>
                  <a:srgbClr val="0000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n"/>
              <a:defRPr kumimoji="1" sz="2000">
                <a:solidFill>
                  <a:srgbClr val="0000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n"/>
              <a:defRPr kumimoji="1" sz="2000">
                <a:solidFill>
                  <a:srgbClr val="0000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n"/>
              <a:defRPr kumimoji="1" sz="2000">
                <a:solidFill>
                  <a:srgbClr val="000099"/>
                </a:solidFill>
                <a:latin typeface="+mn-lt"/>
                <a:ea typeface="+mn-ea"/>
              </a:defRPr>
            </a:lvl9pPr>
          </a:lstStyle>
          <a:p>
            <a:r>
              <a:rPr lang="en-US" altLang="zh-TW" sz="6000" kern="0" dirty="0" smtClean="0">
                <a:solidFill>
                  <a:schemeClr val="tx1"/>
                </a:solidFill>
              </a:rPr>
              <a:t>Q</a:t>
            </a:r>
            <a:r>
              <a:rPr lang="zh-TW" altLang="en-US" sz="6000" kern="0" dirty="0" smtClean="0">
                <a:solidFill>
                  <a:schemeClr val="tx1"/>
                </a:solidFill>
              </a:rPr>
              <a:t> </a:t>
            </a:r>
            <a:r>
              <a:rPr lang="en-US" altLang="zh-TW" sz="6000" kern="0" dirty="0" smtClean="0">
                <a:solidFill>
                  <a:schemeClr val="tx1"/>
                </a:solidFill>
              </a:rPr>
              <a:t>&amp;</a:t>
            </a:r>
            <a:r>
              <a:rPr lang="zh-TW" altLang="en-US" sz="6000" kern="0" dirty="0" smtClean="0">
                <a:solidFill>
                  <a:schemeClr val="tx1"/>
                </a:solidFill>
              </a:rPr>
              <a:t> </a:t>
            </a:r>
            <a:r>
              <a:rPr lang="en-US" altLang="zh-TW" sz="6000" kern="0" dirty="0" smtClean="0">
                <a:solidFill>
                  <a:schemeClr val="tx1"/>
                </a:solidFill>
              </a:rPr>
              <a:t>A</a:t>
            </a:r>
            <a:endParaRPr lang="zh-TW" altLang="en-US" sz="6000" b="1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8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https://i.imgur.com/ysSGdt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7"/>
          <a:stretch/>
        </p:blipFill>
        <p:spPr bwMode="auto">
          <a:xfrm>
            <a:off x="13522" y="0"/>
            <a:ext cx="12178478" cy="807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05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8362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664852" y="2214587"/>
            <a:ext cx="53431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6000" dirty="0" smtClean="0">
                <a:latin typeface="+mj-ea"/>
                <a:ea typeface="+mj-ea"/>
              </a:rPr>
              <a:t>資訊工程</a:t>
            </a:r>
            <a:r>
              <a:rPr lang="zh-TW" altLang="en-US" sz="6000" dirty="0">
                <a:latin typeface="+mj-ea"/>
                <a:ea typeface="+mj-ea"/>
              </a:rPr>
              <a:t>學</a:t>
            </a:r>
            <a:r>
              <a:rPr lang="zh-TW" altLang="en-US" sz="6000" dirty="0" smtClean="0">
                <a:latin typeface="+mj-ea"/>
                <a:ea typeface="+mj-ea"/>
              </a:rPr>
              <a:t>系</a:t>
            </a:r>
            <a:endParaRPr lang="en-US" altLang="zh-TW" sz="6000" dirty="0" smtClean="0">
              <a:latin typeface="+mj-ea"/>
              <a:ea typeface="+mj-ea"/>
            </a:endParaRPr>
          </a:p>
          <a:p>
            <a:pPr algn="ctr"/>
            <a:r>
              <a:rPr lang="zh-TW" altLang="en-US" sz="6000" dirty="0" smtClean="0">
                <a:latin typeface="+mj-ea"/>
                <a:ea typeface="+mj-ea"/>
              </a:rPr>
              <a:t>你</a:t>
            </a:r>
            <a:r>
              <a:rPr lang="en-US" altLang="zh-TW" sz="6000" dirty="0" smtClean="0">
                <a:latin typeface="+mj-ea"/>
                <a:ea typeface="+mj-ea"/>
              </a:rPr>
              <a:t>(</a:t>
            </a:r>
            <a:r>
              <a:rPr lang="zh-TW" altLang="en-US" sz="6000" dirty="0" smtClean="0">
                <a:latin typeface="+mj-ea"/>
                <a:ea typeface="+mj-ea"/>
              </a:rPr>
              <a:t>妳</a:t>
            </a:r>
            <a:r>
              <a:rPr lang="en-US" altLang="zh-TW" sz="6000" dirty="0" smtClean="0">
                <a:latin typeface="+mj-ea"/>
                <a:ea typeface="+mj-ea"/>
              </a:rPr>
              <a:t>)</a:t>
            </a:r>
            <a:r>
              <a:rPr lang="zh-TW" altLang="en-US" sz="6000" dirty="0" smtClean="0">
                <a:latin typeface="+mj-ea"/>
                <a:ea typeface="+mj-ea"/>
              </a:rPr>
              <a:t>了解嗎</a:t>
            </a:r>
            <a:r>
              <a:rPr lang="zh-TW" altLang="en-US" sz="6000" dirty="0">
                <a:latin typeface="+mj-ea"/>
                <a:ea typeface="+mj-ea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29954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" y="0"/>
            <a:ext cx="12182535" cy="6858000"/>
          </a:xfrm>
          <a:prstGeom prst="rect">
            <a:avLst/>
          </a:prstGeom>
        </p:spPr>
      </p:pic>
      <p:sp>
        <p:nvSpPr>
          <p:cNvPr id="5" name="AutoShape 2" descr="Best Cheap Laptops to Play LoL at Full Resolu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10437" r="11248"/>
          <a:stretch/>
        </p:blipFill>
        <p:spPr>
          <a:xfrm>
            <a:off x="-23395" y="-10750"/>
            <a:ext cx="9667417" cy="6464086"/>
          </a:xfrm>
          <a:prstGeom prst="rect">
            <a:avLst/>
          </a:prstGeom>
        </p:spPr>
      </p:pic>
      <p:pic>
        <p:nvPicPr>
          <p:cNvPr id="3078" name="Picture 6" descr="https://1.bp.blogspot.com/-Vu8pYdtoAYs/Xfzwr-gwzEI/AAAAAAAAAeY/zzwwH_pJM1AcY2XcuXINh86zkutxb1g8gCLcBGAsYHQ/s640/python_data_typ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581" y="980728"/>
            <a:ext cx="8783419" cy="58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80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" t="8000" r="1544" b="8000"/>
          <a:stretch>
            <a:fillRect/>
          </a:stretch>
        </p:blipFill>
        <p:spPr bwMode="auto">
          <a:xfrm>
            <a:off x="28051" y="188640"/>
            <a:ext cx="12159172" cy="611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83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56" y="-171400"/>
            <a:ext cx="12219902" cy="815597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63352" y="269528"/>
            <a:ext cx="27013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Coding </a:t>
            </a:r>
          </a:p>
          <a:p>
            <a:pPr algn="ctr"/>
            <a:r>
              <a:rPr lang="en-US" altLang="zh-TW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&amp; </a:t>
            </a:r>
          </a:p>
          <a:p>
            <a:pPr algn="ctr"/>
            <a:r>
              <a:rPr lang="en-US" altLang="zh-TW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Debugging</a:t>
            </a:r>
            <a:endParaRPr lang="zh-TW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1407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meprod.sgp1.digitaloceanspaces.com/user-wtf/16004301553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880"/>
            <a:ext cx="12192208" cy="696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8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2792" y="-35749"/>
            <a:ext cx="13868601" cy="6893749"/>
          </a:xfrm>
          <a:prstGeom prst="rect">
            <a:avLst/>
          </a:prstGeom>
          <a:ln>
            <a:noFill/>
          </a:ln>
        </p:spPr>
      </p:pic>
      <p:sp>
        <p:nvSpPr>
          <p:cNvPr id="5" name="文字方塊 4"/>
          <p:cNvSpPr txBox="1"/>
          <p:nvPr/>
        </p:nvSpPr>
        <p:spPr>
          <a:xfrm>
            <a:off x="6644530" y="5126392"/>
            <a:ext cx="5581977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altLang="zh-TW" sz="9600" dirty="0" smtClean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AR VR MR</a:t>
            </a:r>
            <a:endParaRPr lang="zh-TW" altLang="en-US" sz="9600" dirty="0">
              <a:solidFill>
                <a:schemeClr val="bg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813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https://www.urad.com.tw/wp-content/uploads/2021/11/Metaverse-855x4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728" y="0"/>
            <a:ext cx="137966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1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NA">
  <a:themeElements>
    <a:clrScheme name="MANA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MANA">
      <a:majorFont>
        <a:latin typeface="Book Antiqua"/>
        <a:ea typeface="微軟正黑體"/>
        <a:cs typeface=""/>
      </a:majorFont>
      <a:minorFont>
        <a:latin typeface="Book Antiqua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MANA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NA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NA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NA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NA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NA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NA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20040623_tommy</Template>
  <TotalTime>11767</TotalTime>
  <Words>94</Words>
  <Application>Microsoft Office PowerPoint</Application>
  <PresentationFormat>寬螢幕</PresentationFormat>
  <Paragraphs>28</Paragraphs>
  <Slides>19</Slides>
  <Notes>1</Notes>
  <HiddenSlides>1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7" baseType="lpstr">
      <vt:lpstr>Adobe 繁黑體 Std B</vt:lpstr>
      <vt:lpstr>微軟正黑體</vt:lpstr>
      <vt:lpstr>新細明體</vt:lpstr>
      <vt:lpstr>標楷體</vt:lpstr>
      <vt:lpstr>Arial</vt:lpstr>
      <vt:lpstr>Book Antiqua</vt:lpstr>
      <vt:lpstr>Wingdings</vt:lpstr>
      <vt:lpstr>MANA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教師社群實務</dc:title>
  <dc:creator>hsujm</dc:creator>
  <cp:lastModifiedBy>A0664</cp:lastModifiedBy>
  <cp:revision>900</cp:revision>
  <cp:lastPrinted>2020-03-01T11:40:53Z</cp:lastPrinted>
  <dcterms:created xsi:type="dcterms:W3CDTF">2004-11-23T10:23:24Z</dcterms:created>
  <dcterms:modified xsi:type="dcterms:W3CDTF">2023-01-16T05:27:07Z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