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  <p:sldMasterId id="2147483677" r:id="rId2"/>
  </p:sldMasterIdLst>
  <p:notesMasterIdLst>
    <p:notesMasterId r:id="rId34"/>
  </p:notesMasterIdLst>
  <p:handoutMasterIdLst>
    <p:handoutMasterId r:id="rId35"/>
  </p:handoutMasterIdLst>
  <p:sldIdLst>
    <p:sldId id="307" r:id="rId3"/>
    <p:sldId id="288" r:id="rId4"/>
    <p:sldId id="289" r:id="rId5"/>
    <p:sldId id="290" r:id="rId6"/>
    <p:sldId id="291" r:id="rId7"/>
    <p:sldId id="292" r:id="rId8"/>
    <p:sldId id="308" r:id="rId9"/>
    <p:sldId id="309" r:id="rId10"/>
    <p:sldId id="310" r:id="rId11"/>
    <p:sldId id="311" r:id="rId12"/>
    <p:sldId id="271" r:id="rId13"/>
    <p:sldId id="315" r:id="rId14"/>
    <p:sldId id="317" r:id="rId15"/>
    <p:sldId id="316" r:id="rId16"/>
    <p:sldId id="318" r:id="rId17"/>
    <p:sldId id="295" r:id="rId18"/>
    <p:sldId id="298" r:id="rId19"/>
    <p:sldId id="299" r:id="rId20"/>
    <p:sldId id="303" r:id="rId21"/>
    <p:sldId id="304" r:id="rId22"/>
    <p:sldId id="301" r:id="rId23"/>
    <p:sldId id="302" r:id="rId24"/>
    <p:sldId id="293" r:id="rId25"/>
    <p:sldId id="294" r:id="rId26"/>
    <p:sldId id="296" r:id="rId27"/>
    <p:sldId id="297" r:id="rId28"/>
    <p:sldId id="300" r:id="rId29"/>
    <p:sldId id="312" r:id="rId30"/>
    <p:sldId id="313" r:id="rId31"/>
    <p:sldId id="314" r:id="rId32"/>
    <p:sldId id="286" r:id="rId33"/>
  </p:sldIdLst>
  <p:sldSz cx="9144000" cy="5718175"/>
  <p:notesSz cx="6858000" cy="9144000"/>
  <p:defaultTextStyle>
    <a:defPPr>
      <a:defRPr lang="en-US"/>
    </a:defPPr>
    <a:lvl1pPr marL="0" algn="l" defTabSz="35666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1pPr>
    <a:lvl2pPr marL="356662" algn="l" defTabSz="35666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2pPr>
    <a:lvl3pPr marL="713323" algn="l" defTabSz="35666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3pPr>
    <a:lvl4pPr marL="1069985" algn="l" defTabSz="35666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4pPr>
    <a:lvl5pPr marL="1426647" algn="l" defTabSz="35666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5pPr>
    <a:lvl6pPr marL="1783309" algn="l" defTabSz="35666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6pPr>
    <a:lvl7pPr marL="2139970" algn="l" defTabSz="35666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7pPr>
    <a:lvl8pPr marL="2496632" algn="l" defTabSz="35666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8pPr>
    <a:lvl9pPr marL="2853294" algn="l" defTabSz="35666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1AC670C6-7FBA-429D-98EA-6857FA2F1D1C}">
          <p14:sldIdLst>
            <p14:sldId id="307"/>
            <p14:sldId id="288"/>
            <p14:sldId id="289"/>
            <p14:sldId id="290"/>
            <p14:sldId id="291"/>
            <p14:sldId id="292"/>
            <p14:sldId id="308"/>
            <p14:sldId id="309"/>
            <p14:sldId id="310"/>
            <p14:sldId id="311"/>
            <p14:sldId id="271"/>
            <p14:sldId id="315"/>
            <p14:sldId id="317"/>
            <p14:sldId id="316"/>
            <p14:sldId id="318"/>
            <p14:sldId id="295"/>
            <p14:sldId id="298"/>
            <p14:sldId id="299"/>
            <p14:sldId id="303"/>
            <p14:sldId id="304"/>
            <p14:sldId id="301"/>
            <p14:sldId id="302"/>
            <p14:sldId id="293"/>
            <p14:sldId id="294"/>
            <p14:sldId id="296"/>
            <p14:sldId id="297"/>
            <p14:sldId id="300"/>
            <p14:sldId id="312"/>
            <p14:sldId id="313"/>
            <p14:sldId id="314"/>
            <p14:sldId id="286"/>
          </p14:sldIdLst>
        </p14:section>
      </p14:sectionLst>
    </p:ext>
    <p:ext uri="{EFAFB233-063F-42B5-8137-9DF3F51BA10A}">
      <p15:sldGuideLst xmlns="" xmlns:p15="http://schemas.microsoft.com/office/powerpoint/2012/main">
        <p15:guide id="2" pos="5284" userDrawn="1">
          <p15:clr>
            <a:srgbClr val="A4A3A4"/>
          </p15:clr>
        </p15:guide>
        <p15:guide id="3" orient="horz" pos="180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30D23"/>
    <a:srgbClr val="7F7F7F"/>
    <a:srgbClr val="F8B62B"/>
    <a:srgbClr val="050505"/>
    <a:srgbClr val="3E5C71"/>
    <a:srgbClr val="E9E9E9"/>
    <a:srgbClr val="999999"/>
    <a:srgbClr val="346492"/>
    <a:srgbClr val="E61874"/>
    <a:srgbClr val="5858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44" autoAdjust="0"/>
    <p:restoredTop sz="94660"/>
  </p:normalViewPr>
  <p:slideViewPr>
    <p:cSldViewPr snapToGrid="0" showGuides="1">
      <p:cViewPr varScale="1">
        <p:scale>
          <a:sx n="131" d="100"/>
          <a:sy n="131" d="100"/>
        </p:scale>
        <p:origin x="-1146" y="-84"/>
      </p:cViewPr>
      <p:guideLst>
        <p:guide orient="horz" pos="1801"/>
        <p:guide pos="528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0" d="100"/>
          <a:sy n="60" d="100"/>
        </p:scale>
        <p:origin x="1651" y="5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defRPr>
          </a:pPr>
          <a:endParaRPr lang="zh-TW"/>
        </a:p>
      </c:txPr>
    </c:title>
    <c:autoTitleDeleted val="0"/>
    <c:plotArea>
      <c:layout>
        <c:manualLayout>
          <c:layoutTarget val="inner"/>
          <c:xMode val="edge"/>
          <c:yMode val="edge"/>
          <c:x val="0.19747637104715821"/>
          <c:y val="0.19217896694127451"/>
          <c:w val="0.61449536720507425"/>
          <c:h val="0.60961850623390723"/>
        </c:manualLayout>
      </c:layout>
      <c:doughnutChart>
        <c:varyColors val="1"/>
        <c:ser>
          <c:idx val="0"/>
          <c:order val="0"/>
          <c:tx>
            <c:strRef>
              <c:f>工作表1!$B$1</c:f>
              <c:strCache>
                <c:ptCount val="1"/>
                <c:pt idx="0">
                  <c:v>第一次吸食毒品的原因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2B1-40CE-99EC-9B9267286531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2B1-40CE-99EC-9B9267286531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12B1-40CE-99EC-9B9267286531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12B1-40CE-99EC-9B926728653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工作表1!$A$2:$A$5</c:f>
              <c:strCache>
                <c:ptCount val="4"/>
                <c:pt idx="0">
                  <c:v>好奇</c:v>
                </c:pt>
                <c:pt idx="1">
                  <c:v>放鬆自己/解除壓力</c:v>
                </c:pt>
                <c:pt idx="2">
                  <c:v>娛樂助興</c:v>
                </c:pt>
                <c:pt idx="3">
                  <c:v>因為朋友有用</c:v>
                </c:pt>
              </c:strCache>
            </c:strRef>
          </c:cat>
          <c:val>
            <c:numRef>
              <c:f>工作表1!$B$2:$B$5</c:f>
              <c:numCache>
                <c:formatCode>General</c:formatCode>
                <c:ptCount val="4"/>
                <c:pt idx="0">
                  <c:v>67.099999999999994</c:v>
                </c:pt>
                <c:pt idx="1">
                  <c:v>16.899999999999999</c:v>
                </c:pt>
                <c:pt idx="2">
                  <c:v>14.7</c:v>
                </c:pt>
                <c:pt idx="3">
                  <c:v>11.6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12B1-40CE-99EC-9B9267286531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70"/>
      </c:doughnutChart>
      <c:spPr>
        <a:noFill/>
        <a:ln>
          <a:noFill/>
        </a:ln>
        <a:effectLst/>
      </c:spPr>
    </c:plotArea>
    <c:legend>
      <c:legendPos val="b"/>
      <c:layout/>
      <c:overlay val="0"/>
      <c:spPr>
        <a:solidFill>
          <a:schemeClr val="lt1">
            <a:alpha val="78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defRPr>
          </a:pPr>
          <a:endParaRPr lang="zh-TW"/>
        </a:p>
      </c:txPr>
    </c:legend>
    <c:plotVisOnly val="1"/>
    <c:dispBlanksAs val="gap"/>
    <c:showDLblsOverMax val="0"/>
  </c:chart>
  <c:spPr>
    <a:pattFill prst="dkDnDiag">
      <a:fgClr>
        <a:schemeClr val="lt1">
          <a:lumMod val="95000"/>
        </a:schemeClr>
      </a:fgClr>
      <a:bgClr>
        <a:schemeClr val="lt1"/>
      </a:bgClr>
    </a:pattFill>
    <a:ln w="28575" cap="flat" cmpd="sng" algn="ctr">
      <a:solidFill>
        <a:srgbClr val="F8F8F8"/>
      </a:solidFill>
      <a:prstDash val="solid"/>
      <a:round/>
    </a:ln>
    <a:effectLst>
      <a:outerShdw blurRad="50800" dist="38100" dir="2700000" algn="tl" rotWithShape="0">
        <a:prstClr val="black">
          <a:alpha val="40000"/>
        </a:prstClr>
      </a:outerShdw>
    </a:effectLst>
  </c:spPr>
  <c:txPr>
    <a:bodyPr/>
    <a:lstStyle/>
    <a:p>
      <a:pPr>
        <a:defRPr/>
      </a:pPr>
      <a:endParaRPr lang="zh-TW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951D20-BF60-48B6-B6FD-8749F41C9E6A}" type="datetimeFigureOut">
              <a:rPr lang="zh-TW" altLang="en-US" smtClean="0"/>
              <a:t>2024/6/14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86BBDA-8EB5-4E3E-B39B-D2D638E6DD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588067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B5B545-3BC5-443B-9873-CADA0CEDC5E7}" type="datetimeFigureOut">
              <a:rPr lang="zh-TW" altLang="en-US" smtClean="0"/>
              <a:t>2024/6/14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62025" y="1143000"/>
            <a:ext cx="49339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BB16E2-090F-433D-B8AC-D18439CD2C3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1297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antidrug.moj.gov.tw/lp-62-2-1-20.html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ib.gov.tw/Drup?Level=%E6%96%B0%E8%88%88%E6%AF%92%E5%93%81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圖片來源：</a:t>
            </a:r>
            <a:endParaRPr lang="en-US" altLang="zh-TW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aseline="0" dirty="0" smtClean="0"/>
              <a:t>set-colored-modern-pixel-banners-headers</a:t>
            </a:r>
            <a:r>
              <a:rPr lang="zh-TW" altLang="en-US" dirty="0" smtClean="0"/>
              <a:t>｜</a:t>
            </a:r>
            <a:r>
              <a:rPr lang="en-US" altLang="zh-TW" dirty="0" smtClean="0"/>
              <a:t>Designed by </a:t>
            </a:r>
            <a:r>
              <a:rPr lang="en-US" altLang="zh-TW" dirty="0" err="1" smtClean="0"/>
              <a:t>Freepik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Premium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aseline="0" dirty="0" smtClean="0"/>
              <a:t>halftone-dots-element-vintage-style-decorate</a:t>
            </a:r>
            <a:r>
              <a:rPr lang="zh-TW" altLang="en-US" dirty="0" smtClean="0"/>
              <a:t>｜</a:t>
            </a:r>
            <a:r>
              <a:rPr lang="en-US" altLang="zh-TW" dirty="0" smtClean="0"/>
              <a:t>Designed by </a:t>
            </a:r>
            <a:r>
              <a:rPr lang="en-US" altLang="zh-TW" dirty="0" err="1" smtClean="0"/>
              <a:t>Freepik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Premium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aseline="0" dirty="0" smtClean="0"/>
              <a:t>vintage-golden-dividers-set</a:t>
            </a:r>
            <a:r>
              <a:rPr lang="zh-TW" altLang="en-US" dirty="0" smtClean="0"/>
              <a:t>｜</a:t>
            </a:r>
            <a:r>
              <a:rPr lang="en-US" altLang="zh-TW" dirty="0" smtClean="0"/>
              <a:t>Designed by </a:t>
            </a:r>
            <a:r>
              <a:rPr lang="en-US" altLang="zh-TW" dirty="0" err="1" smtClean="0"/>
              <a:t>Freepik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Premium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 smtClean="0"/>
              <a:t>pills-capsule-hand-women</a:t>
            </a:r>
            <a:r>
              <a:rPr lang="zh-TW" altLang="en-US" dirty="0" smtClean="0"/>
              <a:t>｜</a:t>
            </a:r>
            <a:r>
              <a:rPr lang="en-US" altLang="zh-TW" dirty="0" smtClean="0"/>
              <a:t>Designed by </a:t>
            </a:r>
            <a:r>
              <a:rPr lang="en-US" altLang="zh-TW" dirty="0" err="1" smtClean="0"/>
              <a:t>Freepik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Premium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aseline="0" dirty="0" smtClean="0"/>
              <a:t>men-depression-treatment-vector-illustration</a:t>
            </a:r>
            <a:r>
              <a:rPr lang="zh-TW" altLang="en-US" dirty="0" smtClean="0"/>
              <a:t>｜</a:t>
            </a:r>
            <a:r>
              <a:rPr lang="en-US" altLang="zh-TW" dirty="0" smtClean="0"/>
              <a:t>Designed by </a:t>
            </a:r>
            <a:r>
              <a:rPr lang="en-US" altLang="zh-TW" dirty="0" err="1" smtClean="0"/>
              <a:t>Freepik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Premium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218154-7734-3F40-80EB-A48166DB1DD3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37887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資料來源：</a:t>
            </a:r>
            <a:endParaRPr lang="en-US" altLang="zh-TW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 smtClean="0"/>
              <a:t>1.</a:t>
            </a:r>
            <a:r>
              <a:rPr lang="zh-TW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劉世怡</a:t>
            </a:r>
            <a:r>
              <a:rPr lang="en-US" altLang="zh-TW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2021/12/16</a:t>
            </a:r>
            <a:r>
              <a:rPr lang="en-US" altLang="zh-TW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zh-TW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可取代毒品先驅原料 毒品審議委員會一併列管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【</a:t>
            </a:r>
            <a:r>
              <a:rPr lang="zh-TW" alt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中央通訊社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】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。取自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https://tw.news.yahoo.com/%E5%8F%AF%E5%8F%96%E4%BB%A3%E6%AF%92%E5%93%81%E5%85%88%E9%A9%85%E5%8E%9F%E6%96%99-%E6%AF%92%E5%93%81%E5%AF%A9%E8%AD%B0%E5%A7%94%E5%93%A1%E6%9C%83-%E4%BD%B5%E5%88%97%E7%AE%A1-124837103.html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</a:t>
            </a:r>
            <a:r>
              <a:rPr lang="zh-TW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吳政峰</a:t>
            </a:r>
            <a:r>
              <a:rPr lang="en-US" altLang="zh-TW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2021/11/24</a:t>
            </a:r>
            <a:r>
              <a:rPr lang="en-US" altLang="zh-TW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zh-TW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明年毒防基金破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億元 新興毒品死亡案件大減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79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人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【</a:t>
            </a:r>
            <a:r>
              <a:rPr lang="zh-TW" alt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自由時報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】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。取自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https://news.ltn.com.tw/news/politics/breakingnews/3746814</a:t>
            </a:r>
            <a:endParaRPr lang="zh-TW" alt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圖片來源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 smtClean="0"/>
              <a:t>packings-pills-capsules-medicines</a:t>
            </a:r>
            <a:r>
              <a:rPr lang="zh-TW" altLang="en-US" dirty="0" smtClean="0"/>
              <a:t>｜</a:t>
            </a:r>
            <a:r>
              <a:rPr lang="en-US" altLang="zh-TW" dirty="0" smtClean="0"/>
              <a:t>Designed by </a:t>
            </a:r>
            <a:r>
              <a:rPr lang="en-US" altLang="zh-TW" smtClean="0"/>
              <a:t>Freepik</a:t>
            </a:r>
            <a:endParaRPr lang="zh-TW" alt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218154-7734-3F40-80EB-A48166DB1DD3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42619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圖片來源：</a:t>
            </a:r>
            <a:endParaRPr lang="en-US" altLang="zh-TW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aseline="0" dirty="0" smtClean="0"/>
              <a:t>set-colored-modern-pixel-banners-headers</a:t>
            </a:r>
            <a:r>
              <a:rPr lang="zh-TW" altLang="en-US" dirty="0" smtClean="0"/>
              <a:t>｜</a:t>
            </a:r>
            <a:r>
              <a:rPr lang="en-US" altLang="zh-TW" dirty="0" smtClean="0"/>
              <a:t>Designed by </a:t>
            </a:r>
            <a:r>
              <a:rPr lang="en-US" altLang="zh-TW" dirty="0" err="1" smtClean="0"/>
              <a:t>Freepik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Premium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aseline="0" dirty="0" smtClean="0"/>
              <a:t>halftone-dots-element-vintage-style-decorate</a:t>
            </a:r>
            <a:r>
              <a:rPr lang="zh-TW" altLang="en-US" dirty="0" smtClean="0"/>
              <a:t>｜</a:t>
            </a:r>
            <a:r>
              <a:rPr lang="en-US" altLang="zh-TW" dirty="0" smtClean="0"/>
              <a:t>Designed by </a:t>
            </a:r>
            <a:r>
              <a:rPr lang="en-US" altLang="zh-TW" dirty="0" err="1" smtClean="0"/>
              <a:t>Freepik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Premium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aseline="0" dirty="0" smtClean="0"/>
              <a:t>vintage-golden-dividers-set</a:t>
            </a:r>
            <a:r>
              <a:rPr lang="zh-TW" altLang="en-US" dirty="0" smtClean="0"/>
              <a:t>｜</a:t>
            </a:r>
            <a:r>
              <a:rPr lang="en-US" altLang="zh-TW" dirty="0" smtClean="0"/>
              <a:t>Designed by </a:t>
            </a:r>
            <a:r>
              <a:rPr lang="en-US" altLang="zh-TW" dirty="0" err="1" smtClean="0"/>
              <a:t>Freepik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Premium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aseline="0" dirty="0" smtClean="0"/>
              <a:t>video-camera</a:t>
            </a:r>
            <a:r>
              <a:rPr lang="zh-TW" altLang="en-US" dirty="0" smtClean="0"/>
              <a:t>｜</a:t>
            </a:r>
            <a:r>
              <a:rPr lang="en-US" altLang="zh-TW" dirty="0" smtClean="0"/>
              <a:t>Designed by </a:t>
            </a:r>
            <a:r>
              <a:rPr lang="en-US" altLang="zh-TW" dirty="0" err="1" smtClean="0"/>
              <a:t>Freepik</a:t>
            </a:r>
            <a:endParaRPr lang="en-US" altLang="zh-TW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 smtClean="0"/>
              <a:t>human-skull-crossbones-drug-addict-concept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｜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Designed by </a:t>
            </a:r>
            <a:r>
              <a:rPr lang="en-US" altLang="zh-TW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Freepik</a:t>
            </a:r>
            <a:endParaRPr lang="en-US" altLang="zh-TW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grave-icon-set-flat-set-grave-vector-icons-collection-isolated</a:t>
            </a:r>
            <a:r>
              <a:rPr lang="zh-TW" altLang="en-US" dirty="0" smtClean="0"/>
              <a:t>｜</a:t>
            </a:r>
            <a:r>
              <a:rPr lang="en-US" altLang="zh-TW" dirty="0" smtClean="0"/>
              <a:t>Designed by </a:t>
            </a:r>
            <a:r>
              <a:rPr lang="en-US" altLang="zh-TW" dirty="0" err="1" smtClean="0"/>
              <a:t>Freepik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Premium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baseline="0" dirty="0" smtClean="0"/>
          </a:p>
          <a:p>
            <a:r>
              <a:rPr lang="zh-TW" altLang="en-US" dirty="0" smtClean="0"/>
              <a:t>影片來源：</a:t>
            </a:r>
            <a:endParaRPr lang="en-US" altLang="zh-TW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/>
              <a:t>林君舫、張仲華、陳鴻宜</a:t>
            </a:r>
            <a:r>
              <a:rPr lang="en-US" altLang="zh-TW" dirty="0" smtClean="0"/>
              <a:t>(2021/5/8)</a:t>
            </a:r>
            <a:r>
              <a:rPr lang="zh-TW" altLang="en-US" dirty="0" smtClean="0"/>
              <a:t>。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新興毒品年奪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143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命 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案女模體內含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種毒</a:t>
            </a:r>
          </a:p>
          <a:p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【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東森新聞 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CH51】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。取自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https://www.youtube.com/watch?v=g0NWty64s8U</a:t>
            </a:r>
            <a:endParaRPr lang="en-US" altLang="zh-TW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baseline="0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218154-7734-3F40-80EB-A48166DB1DD3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0673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圖片來源：</a:t>
            </a:r>
            <a:endParaRPr lang="en-US" altLang="zh-TW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aseline="0" dirty="0" smtClean="0"/>
              <a:t>set-colored-modern-pixel-banners-headers</a:t>
            </a:r>
            <a:r>
              <a:rPr lang="zh-TW" altLang="en-US" dirty="0" smtClean="0"/>
              <a:t>｜</a:t>
            </a:r>
            <a:r>
              <a:rPr lang="en-US" altLang="zh-TW" dirty="0" smtClean="0"/>
              <a:t>Designed by </a:t>
            </a:r>
            <a:r>
              <a:rPr lang="en-US" altLang="zh-TW" dirty="0" err="1" smtClean="0"/>
              <a:t>Freepik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Premium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aseline="0" dirty="0" smtClean="0"/>
              <a:t>halftone-dots-element-vintage-style-decorate</a:t>
            </a:r>
            <a:r>
              <a:rPr lang="zh-TW" altLang="en-US" dirty="0" smtClean="0"/>
              <a:t>｜</a:t>
            </a:r>
            <a:r>
              <a:rPr lang="en-US" altLang="zh-TW" dirty="0" smtClean="0"/>
              <a:t>Designed by </a:t>
            </a:r>
            <a:r>
              <a:rPr lang="en-US" altLang="zh-TW" dirty="0" err="1" smtClean="0"/>
              <a:t>Freepik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Premium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aseline="0" dirty="0" smtClean="0"/>
              <a:t>vintage-golden-dividers-set</a:t>
            </a:r>
            <a:r>
              <a:rPr lang="zh-TW" altLang="en-US" dirty="0" smtClean="0"/>
              <a:t>｜</a:t>
            </a:r>
            <a:r>
              <a:rPr lang="en-US" altLang="zh-TW" dirty="0" smtClean="0"/>
              <a:t>Designed by </a:t>
            </a:r>
            <a:r>
              <a:rPr lang="en-US" altLang="zh-TW" dirty="0" err="1" smtClean="0"/>
              <a:t>Freepik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Premium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aseline="0" dirty="0" smtClean="0"/>
              <a:t>video-camera</a:t>
            </a:r>
            <a:r>
              <a:rPr lang="zh-TW" altLang="en-US" dirty="0" smtClean="0"/>
              <a:t>｜</a:t>
            </a:r>
            <a:r>
              <a:rPr lang="en-US" altLang="zh-TW" dirty="0" smtClean="0"/>
              <a:t>Designed by </a:t>
            </a:r>
            <a:r>
              <a:rPr lang="en-US" altLang="zh-TW" dirty="0" err="1" smtClean="0"/>
              <a:t>Freepik</a:t>
            </a:r>
            <a:endParaRPr lang="en-US" altLang="zh-TW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 smtClean="0"/>
              <a:t>human-skull-crossbones-drug-addict-concept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｜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Designed by </a:t>
            </a:r>
            <a:r>
              <a:rPr lang="en-US" altLang="zh-TW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Freepik</a:t>
            </a:r>
            <a:endParaRPr lang="en-US" altLang="zh-TW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grave-icon-set-flat-set-grave-vector-icons-collection-isolated</a:t>
            </a:r>
            <a:r>
              <a:rPr lang="zh-TW" altLang="en-US" dirty="0" smtClean="0"/>
              <a:t>｜</a:t>
            </a:r>
            <a:r>
              <a:rPr lang="en-US" altLang="zh-TW" dirty="0" smtClean="0"/>
              <a:t>Designed by </a:t>
            </a:r>
            <a:r>
              <a:rPr lang="en-US" altLang="zh-TW" dirty="0" err="1" smtClean="0"/>
              <a:t>Freepik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Premium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baseline="0" dirty="0" smtClean="0"/>
          </a:p>
          <a:p>
            <a:r>
              <a:rPr lang="zh-TW" altLang="en-US" dirty="0" smtClean="0"/>
              <a:t>影片來源：</a:t>
            </a:r>
            <a:endParaRPr lang="en-US" altLang="zh-TW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/>
              <a:t>林君舫、張仲華、陳鴻宜</a:t>
            </a:r>
            <a:r>
              <a:rPr lang="en-US" altLang="zh-TW" dirty="0" smtClean="0"/>
              <a:t>(2021/5/8)</a:t>
            </a:r>
            <a:r>
              <a:rPr lang="zh-TW" altLang="en-US" dirty="0" smtClean="0"/>
              <a:t>。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新興毒品年奪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143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命 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案女模體內含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種毒</a:t>
            </a:r>
          </a:p>
          <a:p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【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東森新聞 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CH51】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。取自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https://www.youtube.com/watch?v=g0NWty64s8U</a:t>
            </a:r>
            <a:endParaRPr lang="en-US" altLang="zh-TW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baseline="0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218154-7734-3F40-80EB-A48166DB1DD3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0673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圖片來源：</a:t>
            </a:r>
            <a:endParaRPr lang="en-US" altLang="zh-TW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aseline="0" dirty="0" smtClean="0"/>
              <a:t>set-colored-modern-pixel-banners-headers</a:t>
            </a:r>
            <a:r>
              <a:rPr lang="zh-TW" altLang="en-US" dirty="0" smtClean="0"/>
              <a:t>｜</a:t>
            </a:r>
            <a:r>
              <a:rPr lang="en-US" altLang="zh-TW" dirty="0" smtClean="0"/>
              <a:t>Designed by </a:t>
            </a:r>
            <a:r>
              <a:rPr lang="en-US" altLang="zh-TW" dirty="0" err="1" smtClean="0"/>
              <a:t>Freepik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Premium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aseline="0" dirty="0" smtClean="0"/>
              <a:t>halftone-dots-element-vintage-style-decorate</a:t>
            </a:r>
            <a:r>
              <a:rPr lang="zh-TW" altLang="en-US" dirty="0" smtClean="0"/>
              <a:t>｜</a:t>
            </a:r>
            <a:r>
              <a:rPr lang="en-US" altLang="zh-TW" dirty="0" smtClean="0"/>
              <a:t>Designed by </a:t>
            </a:r>
            <a:r>
              <a:rPr lang="en-US" altLang="zh-TW" dirty="0" err="1" smtClean="0"/>
              <a:t>Freepik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Premium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aseline="0" dirty="0" smtClean="0"/>
              <a:t>vintage-golden-dividers-set</a:t>
            </a:r>
            <a:r>
              <a:rPr lang="zh-TW" altLang="en-US" dirty="0" smtClean="0"/>
              <a:t>｜</a:t>
            </a:r>
            <a:r>
              <a:rPr lang="en-US" altLang="zh-TW" dirty="0" smtClean="0"/>
              <a:t>Designed by </a:t>
            </a:r>
            <a:r>
              <a:rPr lang="en-US" altLang="zh-TW" dirty="0" err="1" smtClean="0"/>
              <a:t>Freepik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Premium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aseline="0" dirty="0" smtClean="0"/>
              <a:t>video-camera</a:t>
            </a:r>
            <a:r>
              <a:rPr lang="zh-TW" altLang="en-US" dirty="0" smtClean="0"/>
              <a:t>｜</a:t>
            </a:r>
            <a:r>
              <a:rPr lang="en-US" altLang="zh-TW" dirty="0" smtClean="0"/>
              <a:t>Designed by </a:t>
            </a:r>
            <a:r>
              <a:rPr lang="en-US" altLang="zh-TW" dirty="0" err="1" smtClean="0"/>
              <a:t>Freepik</a:t>
            </a:r>
            <a:endParaRPr lang="en-US" altLang="zh-TW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 smtClean="0"/>
              <a:t>human-skull-crossbones-drug-addict-concept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｜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Designed by </a:t>
            </a:r>
            <a:r>
              <a:rPr lang="en-US" altLang="zh-TW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Freepik</a:t>
            </a:r>
            <a:endParaRPr lang="en-US" altLang="zh-TW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grave-icon-set-flat-set-grave-vector-icons-collection-isolated</a:t>
            </a:r>
            <a:r>
              <a:rPr lang="zh-TW" altLang="en-US" dirty="0" smtClean="0"/>
              <a:t>｜</a:t>
            </a:r>
            <a:r>
              <a:rPr lang="en-US" altLang="zh-TW" dirty="0" smtClean="0"/>
              <a:t>Designed by </a:t>
            </a:r>
            <a:r>
              <a:rPr lang="en-US" altLang="zh-TW" dirty="0" err="1" smtClean="0"/>
              <a:t>Freepik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Premium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baseline="0" dirty="0" smtClean="0"/>
          </a:p>
          <a:p>
            <a:r>
              <a:rPr lang="zh-TW" altLang="en-US" dirty="0" smtClean="0"/>
              <a:t>影片來源：</a:t>
            </a:r>
            <a:endParaRPr lang="en-US" altLang="zh-TW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/>
              <a:t>林君舫、張仲華、陳鴻宜</a:t>
            </a:r>
            <a:r>
              <a:rPr lang="en-US" altLang="zh-TW" dirty="0" smtClean="0"/>
              <a:t>(2021/5/8)</a:t>
            </a:r>
            <a:r>
              <a:rPr lang="zh-TW" altLang="en-US" dirty="0" smtClean="0"/>
              <a:t>。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新興毒品年奪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143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命 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案女模體內含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種毒</a:t>
            </a:r>
          </a:p>
          <a:p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【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東森新聞 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CH51】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。取自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https://www.youtube.com/watch?v=g0NWty64s8U</a:t>
            </a:r>
            <a:endParaRPr lang="en-US" altLang="zh-TW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baseline="0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218154-7734-3F40-80EB-A48166DB1DD3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0673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err="1" smtClean="0"/>
              <a:t>figure_kyoubou</a:t>
            </a:r>
            <a:r>
              <a:rPr lang="zh-TW" altLang="en-US" sz="937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｜</a:t>
            </a:r>
            <a:r>
              <a:rPr lang="ja-JP" altLang="en-US" sz="937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いらすとや</a:t>
            </a:r>
            <a:r>
              <a:rPr lang="en-US" altLang="ja-JP" sz="937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(3)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45978-C660-4F31-8C79-637DFC004D1A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745368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自身：對生活感到失去希望、活得較不快樂、無法從現在的環境中獲得成就感、滿足感等</a:t>
            </a:r>
            <a:endParaRPr lang="en-US" altLang="zh-TW" dirty="0"/>
          </a:p>
          <a:p>
            <a:r>
              <a:rPr lang="zh-TW" altLang="en-US" dirty="0"/>
              <a:t>環境：身處易於獲得毒品的環境、身旁同儕吸毒導致自身認為吸毒不嚴重、價值觀錯亂</a:t>
            </a:r>
            <a:r>
              <a:rPr lang="zh-TW" altLang="en-US" dirty="0" smtClean="0"/>
              <a:t>等</a:t>
            </a:r>
            <a:endParaRPr lang="en-US" altLang="zh-TW" dirty="0" smtClean="0"/>
          </a:p>
          <a:p>
            <a:endParaRPr lang="en-US" altLang="zh-TW" dirty="0" smtClean="0"/>
          </a:p>
          <a:p>
            <a:pPr marL="0" marR="0" lvl="0" indent="0" algn="l" defTabSz="7136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937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man with migraines holds her hand by his nose in the bed</a:t>
            </a:r>
            <a:r>
              <a:rPr lang="zh-TW" altLang="en-US" dirty="0" smtClean="0"/>
              <a:t>｜</a:t>
            </a:r>
            <a:r>
              <a:rPr lang="en-US" altLang="zh-TW" dirty="0" smtClean="0"/>
              <a:t>Designed by </a:t>
            </a:r>
            <a:r>
              <a:rPr lang="en-US" altLang="zh-TW" dirty="0" err="1" smtClean="0"/>
              <a:t>jcomp</a:t>
            </a:r>
            <a:r>
              <a:rPr lang="zh-TW" altLang="en-US" dirty="0" smtClean="0"/>
              <a:t>／</a:t>
            </a:r>
            <a:r>
              <a:rPr lang="en-US" altLang="zh-TW" dirty="0" err="1" smtClean="0"/>
              <a:t>Freepik</a:t>
            </a:r>
            <a:endParaRPr lang="en-US" altLang="zh-TW" sz="937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7136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937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49F93D-952B-40FE-81FA-EFABE6F49D0B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409637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7136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937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Pretty student woman in striped t-shirt trying to have some sleep, sitting in bedroom with pillow on her head, closing eyes</a:t>
            </a:r>
            <a:r>
              <a:rPr lang="zh-TW" altLang="en-US" dirty="0" smtClean="0"/>
              <a:t>｜</a:t>
            </a:r>
            <a:r>
              <a:rPr lang="en-US" altLang="zh-TW" dirty="0" smtClean="0"/>
              <a:t>Designed by </a:t>
            </a:r>
            <a:r>
              <a:rPr lang="en-US" altLang="zh-TW" dirty="0" err="1" smtClean="0"/>
              <a:t>karlyukav</a:t>
            </a:r>
            <a:r>
              <a:rPr lang="zh-TW" altLang="en-US" dirty="0" smtClean="0"/>
              <a:t>／</a:t>
            </a:r>
            <a:r>
              <a:rPr lang="en-US" altLang="zh-TW" dirty="0" err="1" smtClean="0"/>
              <a:t>Freepik</a:t>
            </a:r>
            <a:endParaRPr lang="en-US" altLang="zh-TW" sz="937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7136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937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49F93D-952B-40FE-81FA-EFABE6F49D0B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657990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BDB4F-B7E2-C64B-BBEB-8DE52843534A}" type="slidenum">
              <a:rPr kumimoji="1" lang="zh-TW" altLang="en-US" smtClean="0"/>
              <a:t>19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051552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圖片來源：</a:t>
            </a:r>
            <a:endParaRPr lang="en-US" altLang="zh-TW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aseline="0" dirty="0" smtClean="0"/>
              <a:t>set-colored-modern-pixel-banners-headers</a:t>
            </a:r>
            <a:r>
              <a:rPr lang="zh-TW" altLang="en-US" dirty="0" smtClean="0"/>
              <a:t>｜</a:t>
            </a:r>
            <a:r>
              <a:rPr lang="en-US" altLang="zh-TW" dirty="0" smtClean="0"/>
              <a:t>Designed by </a:t>
            </a:r>
            <a:r>
              <a:rPr lang="en-US" altLang="zh-TW" dirty="0" err="1" smtClean="0"/>
              <a:t>Freepik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Premium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aseline="0" dirty="0" smtClean="0"/>
              <a:t>halftone-dots-element-vintage-style-decorate</a:t>
            </a:r>
            <a:r>
              <a:rPr lang="zh-TW" altLang="en-US" dirty="0" smtClean="0"/>
              <a:t>｜</a:t>
            </a:r>
            <a:r>
              <a:rPr lang="en-US" altLang="zh-TW" dirty="0" smtClean="0"/>
              <a:t>Designed by </a:t>
            </a:r>
            <a:r>
              <a:rPr lang="en-US" altLang="zh-TW" dirty="0" err="1" smtClean="0"/>
              <a:t>Freepik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Premium</a:t>
            </a:r>
          </a:p>
          <a:p>
            <a:r>
              <a:rPr lang="en-US" altLang="zh-TW" dirty="0" smtClean="0"/>
              <a:t>buying-drugs-drug-trafficking-sale-young-smiling-woman-buying-paying-drugs-from-drug-dealer-night-club-stop-drug-abuse</a:t>
            </a:r>
            <a:r>
              <a:rPr lang="zh-TW" altLang="en-US" dirty="0" smtClean="0"/>
              <a:t>｜</a:t>
            </a:r>
            <a:r>
              <a:rPr lang="en-US" altLang="zh-TW" dirty="0" smtClean="0"/>
              <a:t>Designed by </a:t>
            </a:r>
            <a:r>
              <a:rPr lang="en-US" altLang="zh-TW" dirty="0" err="1" smtClean="0"/>
              <a:t>Freepik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Premium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aseline="0" dirty="0" smtClean="0"/>
              <a:t>texture-old-navy-blue-paper-background</a:t>
            </a:r>
            <a:r>
              <a:rPr lang="zh-TW" altLang="en-US" dirty="0" smtClean="0"/>
              <a:t>｜</a:t>
            </a:r>
            <a:r>
              <a:rPr lang="en-US" altLang="zh-TW" dirty="0" smtClean="0"/>
              <a:t>Designed by </a:t>
            </a:r>
            <a:r>
              <a:rPr lang="en-US" altLang="zh-TW" dirty="0" err="1" smtClean="0"/>
              <a:t>Freepik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Premium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218154-7734-3F40-80EB-A48166DB1DD3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79967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圖片來源：</a:t>
            </a:r>
            <a:endParaRPr lang="en-US" altLang="zh-TW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aseline="0" dirty="0" smtClean="0"/>
              <a:t>set-colored-modern-pixel-banners-headers</a:t>
            </a:r>
            <a:r>
              <a:rPr lang="zh-TW" altLang="en-US" dirty="0" smtClean="0"/>
              <a:t>｜</a:t>
            </a:r>
            <a:r>
              <a:rPr lang="en-US" altLang="zh-TW" dirty="0" smtClean="0"/>
              <a:t>Designed by </a:t>
            </a:r>
            <a:r>
              <a:rPr lang="en-US" altLang="zh-TW" dirty="0" err="1" smtClean="0"/>
              <a:t>Freepik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Premium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aseline="0" dirty="0" smtClean="0"/>
              <a:t>halftone-dots-element-vintage-style-decorate</a:t>
            </a:r>
            <a:r>
              <a:rPr lang="zh-TW" altLang="en-US" dirty="0" smtClean="0"/>
              <a:t>｜</a:t>
            </a:r>
            <a:r>
              <a:rPr lang="en-US" altLang="zh-TW" dirty="0" smtClean="0"/>
              <a:t>Designed by </a:t>
            </a:r>
            <a:r>
              <a:rPr lang="en-US" altLang="zh-TW" dirty="0" err="1" smtClean="0"/>
              <a:t>Freepik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Premium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aseline="0" dirty="0" smtClean="0"/>
              <a:t>video-camera</a:t>
            </a:r>
            <a:r>
              <a:rPr lang="zh-TW" altLang="en-US" dirty="0" smtClean="0"/>
              <a:t>｜</a:t>
            </a:r>
            <a:r>
              <a:rPr lang="en-US" altLang="zh-TW" dirty="0" smtClean="0"/>
              <a:t>Designed by </a:t>
            </a:r>
            <a:r>
              <a:rPr lang="en-US" altLang="zh-TW" dirty="0" err="1" smtClean="0"/>
              <a:t>Freepik</a:t>
            </a:r>
            <a:endParaRPr lang="en-US" altLang="zh-TW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 smtClean="0"/>
              <a:t>fight-with-drug-addition-drug-addict-holds-hands-her-hand-is-going-crazy-near-drugs-drug-addicted-woman-with-smeared-makeup-screaming-night-club-s-toilet-drug-kill-you-drug-obsession</a:t>
            </a:r>
            <a:r>
              <a:rPr lang="zh-TW" altLang="en-US" dirty="0" smtClean="0"/>
              <a:t>｜</a:t>
            </a:r>
            <a:r>
              <a:rPr lang="en-US" altLang="zh-TW" dirty="0" smtClean="0"/>
              <a:t>Designed by </a:t>
            </a:r>
            <a:r>
              <a:rPr lang="en-US" altLang="zh-TW" dirty="0" err="1" smtClean="0"/>
              <a:t>Freepik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Premium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aseline="0" dirty="0" smtClean="0"/>
              <a:t>texture-old-dark-red-paper-background</a:t>
            </a:r>
            <a:r>
              <a:rPr lang="zh-TW" altLang="en-US" dirty="0" smtClean="0"/>
              <a:t>｜</a:t>
            </a:r>
            <a:r>
              <a:rPr lang="en-US" altLang="zh-TW" dirty="0" smtClean="0"/>
              <a:t>Designed by </a:t>
            </a:r>
            <a:r>
              <a:rPr lang="en-US" altLang="zh-TW" dirty="0" err="1" smtClean="0"/>
              <a:t>Freepik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Premium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218154-7734-3F40-80EB-A48166DB1DD3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6428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資料來源：</a:t>
            </a:r>
            <a:endParaRPr lang="en-US" altLang="zh-TW" dirty="0" smtClean="0"/>
          </a:p>
          <a:p>
            <a:r>
              <a:rPr lang="zh-TW" altLang="en-US" dirty="0" smtClean="0"/>
              <a:t>行政院＞首頁＞政策與計畫＞重要政策＞新世代反毒策略</a:t>
            </a:r>
            <a:r>
              <a:rPr lang="en-US" altLang="zh-TW" dirty="0" smtClean="0"/>
              <a:t>2.0—</a:t>
            </a:r>
            <a:r>
              <a:rPr lang="zh-TW" altLang="en-US" dirty="0" smtClean="0"/>
              <a:t>溯源斷根，毒品零容忍</a:t>
            </a:r>
            <a:endParaRPr lang="en-US" altLang="zh-TW" dirty="0" smtClean="0"/>
          </a:p>
          <a:p>
            <a:r>
              <a:rPr lang="en-US" altLang="zh-TW" dirty="0" smtClean="0"/>
              <a:t>https://www.ey.gov.tw/Page/5A8A0CB5B41DA11E/dd0ee74c-82b9-4b7b-9030-5c2d0869a165</a:t>
            </a:r>
          </a:p>
          <a:p>
            <a:endParaRPr lang="en-US" altLang="zh-TW" dirty="0" smtClean="0"/>
          </a:p>
          <a:p>
            <a:pPr marL="0" marR="0" lvl="0" indent="0" algn="l" defTabSz="7136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937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 so fast. attractive hipster man with beard, shaking finger in disapproval, scolding person for making wrong choice</a:t>
            </a:r>
            <a:r>
              <a:rPr lang="zh-TW" altLang="en-US" dirty="0" smtClean="0"/>
              <a:t>｜</a:t>
            </a:r>
            <a:r>
              <a:rPr lang="en-US" altLang="zh-TW" dirty="0" smtClean="0"/>
              <a:t>Designed by cookie-studio</a:t>
            </a:r>
            <a:r>
              <a:rPr lang="zh-TW" altLang="en-US" dirty="0" smtClean="0"/>
              <a:t>／</a:t>
            </a:r>
            <a:r>
              <a:rPr lang="en-US" altLang="zh-TW" dirty="0" err="1" smtClean="0"/>
              <a:t>Freepik</a:t>
            </a:r>
            <a:endParaRPr lang="en-US" altLang="zh-TW" sz="937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7136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937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TW" altLang="en-US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45978-C660-4F31-8C79-637DFC004D1A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011994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※</a:t>
            </a:r>
            <a:r>
              <a:rPr lang="ja-JP" altLang="en-US" dirty="0" smtClean="0"/>
              <a:t>サイト鑑定中のフリー素材</a:t>
            </a:r>
            <a:endParaRPr lang="en-US" altLang="ja-JP" dirty="0" smtClean="0"/>
          </a:p>
          <a:p>
            <a:r>
              <a:rPr lang="zh-TW" altLang="en-US" dirty="0" smtClean="0"/>
              <a:t>－</a:t>
            </a:r>
            <a:r>
              <a:rPr lang="en-US" altLang="ja-JP" dirty="0" smtClean="0"/>
              <a:t>https://www.pakutaso.com/20200916258post-30806.html</a:t>
            </a:r>
          </a:p>
          <a:p>
            <a:r>
              <a:rPr lang="zh-TW" altLang="en-US" dirty="0" smtClean="0"/>
              <a:t>－</a:t>
            </a:r>
            <a:r>
              <a:rPr lang="en-US" altLang="zh-TW" dirty="0" smtClean="0"/>
              <a:t>ID</a:t>
            </a:r>
            <a:r>
              <a:rPr lang="zh-TW" altLang="en-US" dirty="0" smtClean="0"/>
              <a:t>：</a:t>
            </a:r>
            <a:r>
              <a:rPr lang="en-US" altLang="zh-TW" sz="937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40699</a:t>
            </a:r>
          </a:p>
          <a:p>
            <a:r>
              <a:rPr lang="zh-TW" altLang="en-US" dirty="0" smtClean="0"/>
              <a:t>－</a:t>
            </a:r>
            <a:r>
              <a:rPr lang="ja-JP" altLang="en-US" dirty="0" smtClean="0"/>
              <a:t>モデル</a:t>
            </a:r>
            <a:r>
              <a:rPr lang="zh-TW" altLang="en-US" dirty="0" smtClean="0"/>
              <a:t>：</a:t>
            </a:r>
            <a:r>
              <a:rPr lang="ja-JP" altLang="en-US" dirty="0" smtClean="0"/>
              <a:t>大川竜弥</a:t>
            </a:r>
            <a:endParaRPr lang="en-US" altLang="ja-JP" dirty="0" smtClean="0"/>
          </a:p>
          <a:p>
            <a:r>
              <a:rPr lang="zh-TW" altLang="en-US" dirty="0" smtClean="0"/>
              <a:t>－撮影者：</a:t>
            </a:r>
            <a:r>
              <a:rPr lang="ja-JP" altLang="en-US" dirty="0" smtClean="0"/>
              <a:t>すしぱく</a:t>
            </a:r>
            <a:endParaRPr lang="zh-TW" altLang="en-US" dirty="0" smtClean="0"/>
          </a:p>
          <a:p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45978-C660-4F31-8C79-637DFC004D1A}" type="slidenum">
              <a:rPr lang="zh-TW" altLang="en-US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721574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※</a:t>
            </a:r>
            <a:r>
              <a:rPr lang="ja-JP" altLang="en-US" dirty="0" smtClean="0"/>
              <a:t>「ここを改善したい」と険しい表情でカンファレンスする医師のフリー素材 </a:t>
            </a:r>
            <a:endParaRPr lang="en-US" altLang="ja-JP" dirty="0" smtClean="0"/>
          </a:p>
          <a:p>
            <a:r>
              <a:rPr lang="zh-TW" altLang="en-US" dirty="0" smtClean="0"/>
              <a:t>－</a:t>
            </a:r>
            <a:r>
              <a:rPr lang="en-US" altLang="ja-JP" dirty="0" smtClean="0"/>
              <a:t>https://www.pakutaso.com/20140519134post-4171.html</a:t>
            </a:r>
          </a:p>
          <a:p>
            <a:r>
              <a:rPr lang="zh-TW" altLang="en-US" dirty="0" smtClean="0"/>
              <a:t>－</a:t>
            </a:r>
            <a:r>
              <a:rPr lang="en-US" altLang="zh-TW" dirty="0" smtClean="0"/>
              <a:t>ID</a:t>
            </a:r>
            <a:r>
              <a:rPr lang="zh-TW" altLang="en-US" dirty="0" smtClean="0"/>
              <a:t>：</a:t>
            </a:r>
            <a:r>
              <a:rPr lang="en-US" altLang="zh-TW" sz="937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4635</a:t>
            </a:r>
          </a:p>
          <a:p>
            <a:r>
              <a:rPr lang="zh-TW" altLang="en-US" dirty="0" smtClean="0"/>
              <a:t>－</a:t>
            </a:r>
            <a:r>
              <a:rPr lang="ja-JP" altLang="en-US" dirty="0" smtClean="0"/>
              <a:t>モデル</a:t>
            </a:r>
            <a:r>
              <a:rPr lang="zh-TW" altLang="en-US" dirty="0" smtClean="0"/>
              <a:t>：</a:t>
            </a:r>
            <a:r>
              <a:rPr lang="en-US" altLang="ja-JP" dirty="0" smtClean="0"/>
              <a:t>OZPA</a:t>
            </a:r>
          </a:p>
          <a:p>
            <a:r>
              <a:rPr lang="zh-TW" altLang="en-US" dirty="0" smtClean="0"/>
              <a:t>－撮影者：</a:t>
            </a:r>
            <a:r>
              <a:rPr lang="ja-JP" altLang="en-US" dirty="0" smtClean="0"/>
              <a:t>すしぱく</a:t>
            </a:r>
            <a:endParaRPr lang="zh-TW" altLang="en-US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45978-C660-4F31-8C79-637DFC004D1A}" type="slidenum">
              <a:rPr lang="zh-TW" altLang="en-US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529740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937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資料來源：臺灣臺中地方法院檢察署</a:t>
            </a:r>
            <a:endParaRPr lang="en-US" altLang="zh-TW" sz="937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altLang="zh-TW" sz="937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7136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937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Intense afraid handsome male feeling scared and shocked, biting fingernail and staring with popped eyes</a:t>
            </a:r>
            <a:r>
              <a:rPr lang="zh-TW" altLang="en-US" dirty="0" smtClean="0"/>
              <a:t>｜</a:t>
            </a:r>
            <a:r>
              <a:rPr lang="en-US" altLang="zh-TW" dirty="0" smtClean="0"/>
              <a:t>Designed by cookie-studio</a:t>
            </a:r>
            <a:r>
              <a:rPr lang="zh-TW" altLang="en-US" dirty="0" smtClean="0"/>
              <a:t>／</a:t>
            </a:r>
            <a:r>
              <a:rPr lang="en-US" altLang="zh-TW" dirty="0" err="1" smtClean="0"/>
              <a:t>Freepik</a:t>
            </a:r>
            <a:endParaRPr lang="en-US" altLang="zh-TW" sz="937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7136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937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45978-C660-4F31-8C79-637DFC004D1A}" type="slidenum">
              <a:rPr lang="zh-TW" altLang="en-US" smtClean="0"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137746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937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資料來源：臺灣臺中地方法院檢察署</a:t>
            </a:r>
            <a:endParaRPr lang="en-US" altLang="zh-TW" sz="937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altLang="zh-TW" sz="937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7136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937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 of astonished classmates have scared terrified expressions, find out result of exam, look with bewilderment, hold textbook, stands closely</a:t>
            </a:r>
            <a:r>
              <a:rPr lang="zh-TW" altLang="en-US" dirty="0" smtClean="0"/>
              <a:t>｜</a:t>
            </a:r>
            <a:r>
              <a:rPr lang="en-US" altLang="zh-TW" dirty="0" smtClean="0"/>
              <a:t>Designed by </a:t>
            </a:r>
            <a:r>
              <a:rPr lang="en-US" altLang="zh-TW" dirty="0" err="1" smtClean="0"/>
              <a:t>wayhomestudio</a:t>
            </a:r>
            <a:r>
              <a:rPr lang="zh-TW" altLang="en-US" dirty="0" smtClean="0"/>
              <a:t>／</a:t>
            </a:r>
            <a:r>
              <a:rPr lang="en-US" altLang="zh-TW" dirty="0" err="1" smtClean="0"/>
              <a:t>Freepik</a:t>
            </a:r>
            <a:endParaRPr lang="en-US" altLang="zh-TW" sz="937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7136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937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45978-C660-4F31-8C79-637DFC004D1A}" type="slidenum">
              <a:rPr lang="zh-TW" altLang="en-US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900242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圖片來源：</a:t>
            </a:r>
            <a:endParaRPr lang="en-US" altLang="zh-TW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aseline="0" dirty="0" smtClean="0"/>
              <a:t>set-colored-modern-pixel-banners-headers</a:t>
            </a:r>
            <a:r>
              <a:rPr lang="zh-TW" altLang="en-US" dirty="0" smtClean="0"/>
              <a:t>｜</a:t>
            </a:r>
            <a:r>
              <a:rPr lang="en-US" altLang="zh-TW" dirty="0" smtClean="0"/>
              <a:t>Designed by </a:t>
            </a:r>
            <a:r>
              <a:rPr lang="en-US" altLang="zh-TW" dirty="0" err="1" smtClean="0"/>
              <a:t>Freepik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Premium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aseline="0" dirty="0" smtClean="0"/>
              <a:t>halftone-dots-element-vintage-style-decorate</a:t>
            </a:r>
            <a:r>
              <a:rPr lang="zh-TW" altLang="en-US" dirty="0" smtClean="0"/>
              <a:t>｜</a:t>
            </a:r>
            <a:r>
              <a:rPr lang="en-US" altLang="zh-TW" dirty="0" smtClean="0"/>
              <a:t>Designed by </a:t>
            </a:r>
            <a:r>
              <a:rPr lang="en-US" altLang="zh-TW" dirty="0" err="1" smtClean="0"/>
              <a:t>Freepik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Premium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 smtClean="0">
                <a:hlinkClick r:id="rId3"/>
              </a:rPr>
              <a:t>https://antidrug.moj.gov.tw/lp-62-2-1-20.html</a:t>
            </a:r>
            <a:endParaRPr lang="en-US" altLang="zh-TW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 smtClean="0"/>
              <a:t>hand-pointing-upward</a:t>
            </a:r>
            <a:r>
              <a:rPr lang="zh-TW" altLang="en-US" dirty="0" smtClean="0"/>
              <a:t>｜</a:t>
            </a:r>
            <a:r>
              <a:rPr lang="en-US" altLang="zh-TW" dirty="0" smtClean="0"/>
              <a:t>Designed by </a:t>
            </a:r>
            <a:r>
              <a:rPr lang="en-US" altLang="zh-TW" dirty="0" err="1" smtClean="0"/>
              <a:t>Freepik</a:t>
            </a:r>
            <a:endParaRPr lang="en-US" altLang="zh-TW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 smtClean="0"/>
              <a:t>variety-wooden-signposts</a:t>
            </a:r>
            <a:r>
              <a:rPr lang="zh-TW" altLang="en-US" dirty="0" smtClean="0"/>
              <a:t>｜</a:t>
            </a:r>
            <a:r>
              <a:rPr lang="en-US" altLang="zh-TW" dirty="0" smtClean="0"/>
              <a:t>Designed by </a:t>
            </a:r>
            <a:r>
              <a:rPr lang="en-US" altLang="zh-TW" dirty="0" err="1" smtClean="0"/>
              <a:t>Freepik</a:t>
            </a:r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218154-7734-3F40-80EB-A48166DB1DD3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97439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圖片來源</a:t>
            </a:r>
            <a:r>
              <a:rPr lang="en-US" altLang="zh-TW" dirty="0" smtClean="0"/>
              <a:t>;</a:t>
            </a:r>
            <a:r>
              <a:rPr lang="zh-TW" altLang="en-US" dirty="0" smtClean="0"/>
              <a:t>：</a:t>
            </a:r>
            <a:endParaRPr lang="en-US" altLang="zh-TW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aseline="0" dirty="0" smtClean="0"/>
              <a:t>set-colored-modern-pixel-banners-headers</a:t>
            </a:r>
            <a:r>
              <a:rPr lang="zh-TW" altLang="en-US" dirty="0" smtClean="0"/>
              <a:t>｜</a:t>
            </a:r>
            <a:r>
              <a:rPr lang="en-US" altLang="zh-TW" dirty="0" smtClean="0"/>
              <a:t>Designed by </a:t>
            </a:r>
            <a:r>
              <a:rPr lang="en-US" altLang="zh-TW" dirty="0" err="1" smtClean="0"/>
              <a:t>Freepik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Premium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aseline="0" dirty="0" smtClean="0"/>
              <a:t>halftone-dots-element-vintage-style-decorate</a:t>
            </a:r>
            <a:r>
              <a:rPr lang="zh-TW" altLang="en-US" dirty="0" smtClean="0"/>
              <a:t>｜</a:t>
            </a:r>
            <a:r>
              <a:rPr lang="en-US" altLang="zh-TW" dirty="0" smtClean="0"/>
              <a:t>Designed by </a:t>
            </a:r>
            <a:r>
              <a:rPr lang="en-US" altLang="zh-TW" dirty="0" err="1" smtClean="0"/>
              <a:t>Freepik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Premium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 smtClean="0"/>
              <a:t>healthy-woman-running-with-blurred-background</a:t>
            </a:r>
            <a:r>
              <a:rPr lang="zh-TW" altLang="en-US" dirty="0" smtClean="0"/>
              <a:t>｜</a:t>
            </a:r>
            <a:r>
              <a:rPr lang="en-US" altLang="zh-TW" dirty="0" smtClean="0"/>
              <a:t>Designed by </a:t>
            </a:r>
            <a:r>
              <a:rPr lang="en-US" altLang="zh-TW" dirty="0" err="1" smtClean="0"/>
              <a:t>Freepik</a:t>
            </a:r>
            <a:endParaRPr lang="en-US" altLang="zh-TW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 err="1" smtClean="0"/>
              <a:t>joven-tocando-guitarra-lago</a:t>
            </a:r>
            <a:r>
              <a:rPr lang="zh-TW" altLang="en-US" dirty="0" smtClean="0"/>
              <a:t>｜</a:t>
            </a:r>
            <a:r>
              <a:rPr lang="en-US" altLang="zh-TW" dirty="0" smtClean="0"/>
              <a:t>Designed by </a:t>
            </a:r>
            <a:r>
              <a:rPr lang="en-US" altLang="zh-TW" dirty="0" err="1" smtClean="0"/>
              <a:t>Freepik</a:t>
            </a:r>
            <a:endParaRPr lang="en-US" altLang="zh-TW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 smtClean="0"/>
              <a:t>happy-man-sitting-sofa-talking-his-friend-holding-mobile-hand</a:t>
            </a:r>
            <a:r>
              <a:rPr lang="zh-TW" altLang="en-US" dirty="0" smtClean="0"/>
              <a:t>｜</a:t>
            </a:r>
            <a:r>
              <a:rPr lang="en-US" altLang="zh-TW" dirty="0" smtClean="0"/>
              <a:t>Designed by </a:t>
            </a:r>
            <a:r>
              <a:rPr lang="en-US" altLang="zh-TW" dirty="0" err="1" smtClean="0"/>
              <a:t>Freepik</a:t>
            </a:r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218154-7734-3F40-80EB-A48166DB1DD3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70521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zh-TW" altLang="en-US" dirty="0" smtClean="0"/>
              <a:t>圖片來源：</a:t>
            </a:r>
            <a:endParaRPr lang="en-US" altLang="zh-TW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aseline="0" dirty="0" smtClean="0"/>
              <a:t>set-colored-modern-pixel-banners-headers</a:t>
            </a:r>
            <a:r>
              <a:rPr lang="zh-TW" altLang="en-US" dirty="0" smtClean="0"/>
              <a:t>｜</a:t>
            </a:r>
            <a:r>
              <a:rPr lang="en-US" altLang="zh-TW" dirty="0" smtClean="0"/>
              <a:t>Designed by </a:t>
            </a:r>
            <a:r>
              <a:rPr lang="en-US" altLang="zh-TW" dirty="0" err="1" smtClean="0"/>
              <a:t>Freepik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Premium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aseline="0" dirty="0" smtClean="0"/>
              <a:t>halftone-dots-element-vintage-style-decorate</a:t>
            </a:r>
            <a:r>
              <a:rPr lang="zh-TW" altLang="en-US" dirty="0" smtClean="0"/>
              <a:t>｜</a:t>
            </a:r>
            <a:r>
              <a:rPr lang="en-US" altLang="zh-TW" dirty="0" smtClean="0"/>
              <a:t>Designed by </a:t>
            </a:r>
            <a:r>
              <a:rPr lang="en-US" altLang="zh-TW" dirty="0" err="1" smtClean="0"/>
              <a:t>Freepik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Premium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aseline="0" dirty="0" smtClean="0"/>
              <a:t>vintage-golden-dividers-set</a:t>
            </a:r>
            <a:r>
              <a:rPr lang="zh-TW" altLang="en-US" dirty="0" smtClean="0"/>
              <a:t>｜</a:t>
            </a:r>
            <a:r>
              <a:rPr lang="en-US" altLang="zh-TW" dirty="0" smtClean="0"/>
              <a:t>Designed by </a:t>
            </a:r>
            <a:r>
              <a:rPr lang="en-US" altLang="zh-TW" dirty="0" err="1" smtClean="0"/>
              <a:t>Freepik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Premium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aseline="0" dirty="0" smtClean="0"/>
              <a:t>video-camera</a:t>
            </a:r>
            <a:r>
              <a:rPr lang="zh-TW" altLang="en-US" dirty="0" smtClean="0"/>
              <a:t>｜</a:t>
            </a:r>
            <a:r>
              <a:rPr lang="en-US" altLang="zh-TW" dirty="0" smtClean="0"/>
              <a:t>Designed by </a:t>
            </a:r>
            <a:r>
              <a:rPr lang="en-US" altLang="zh-TW" dirty="0" err="1" smtClean="0"/>
              <a:t>Freepik</a:t>
            </a:r>
            <a:endParaRPr lang="en-US" altLang="zh-TW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 smtClean="0"/>
              <a:t>it-can-be-healed</a:t>
            </a:r>
            <a:r>
              <a:rPr lang="zh-TW" altLang="en-US" dirty="0" smtClean="0"/>
              <a:t>｜</a:t>
            </a:r>
            <a:r>
              <a:rPr lang="en-US" altLang="zh-TW" dirty="0" smtClean="0"/>
              <a:t>Designed by </a:t>
            </a:r>
            <a:r>
              <a:rPr lang="en-US" altLang="zh-TW" dirty="0" err="1" smtClean="0"/>
              <a:t>Freepik</a:t>
            </a:r>
            <a:endParaRPr lang="en-US" altLang="zh-TW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 smtClean="0"/>
              <a:t>gynecological-doctor-patient-hospital-healthcare-medical-lab-people-character</a:t>
            </a:r>
            <a:r>
              <a:rPr lang="zh-TW" altLang="en-US" dirty="0" smtClean="0"/>
              <a:t>｜</a:t>
            </a:r>
            <a:r>
              <a:rPr lang="en-US" altLang="zh-TW" dirty="0" smtClean="0"/>
              <a:t>Designed by </a:t>
            </a:r>
            <a:r>
              <a:rPr lang="en-US" altLang="zh-TW" dirty="0" err="1" smtClean="0"/>
              <a:t>Freepik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Premium</a:t>
            </a:r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218154-7734-3F40-80EB-A48166DB1DD3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038903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zh-TW" altLang="en-US" dirty="0" smtClean="0"/>
              <a:t>補充說明：</a:t>
            </a:r>
            <a:endParaRPr lang="en-US" altLang="zh-TW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毒防中心諮詢專線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0800-770-885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（請請你，幫幫我）已於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107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月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日改由</a:t>
            </a:r>
            <a:r>
              <a:rPr lang="zh-TW" altLang="en-US" sz="1200" b="1" i="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衛生福利部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設置，並補助各毒防中心設置專人接聽，夜間及假日則由桃園市毒防中心提供服務，此外，亦設有網路諮詢信箱，提供民眾便利、即時、專業的諮詢服務。記者會也推出毒防中心互動裝置，以諮詢專線為主軸，透過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大面向設計互動問答，模擬民眾面對藥癮相關問題時如何尋求協助，並由行政院羅秉成政務委員、衛福部陳時中部長等親自體驗。</a:t>
            </a:r>
            <a:endParaRPr lang="en-US" altLang="zh-TW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圖片來源：</a:t>
            </a:r>
            <a:endParaRPr lang="en-US" altLang="zh-TW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aseline="0" dirty="0" smtClean="0"/>
              <a:t>set-colored-modern-pixel-banners-headers</a:t>
            </a:r>
            <a:r>
              <a:rPr lang="zh-TW" altLang="en-US" dirty="0" smtClean="0"/>
              <a:t>｜</a:t>
            </a:r>
            <a:r>
              <a:rPr lang="en-US" altLang="zh-TW" dirty="0" smtClean="0"/>
              <a:t>Designed by </a:t>
            </a:r>
            <a:r>
              <a:rPr lang="en-US" altLang="zh-TW" dirty="0" err="1" smtClean="0"/>
              <a:t>Freepik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Premium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aseline="0" dirty="0" smtClean="0"/>
              <a:t>halftone-dots-element-vintage-style-decorate</a:t>
            </a:r>
            <a:r>
              <a:rPr lang="zh-TW" altLang="en-US" dirty="0" smtClean="0"/>
              <a:t>｜</a:t>
            </a:r>
            <a:r>
              <a:rPr lang="en-US" altLang="zh-TW" dirty="0" smtClean="0"/>
              <a:t>Designed by </a:t>
            </a:r>
            <a:r>
              <a:rPr lang="en-US" altLang="zh-TW" dirty="0" err="1" smtClean="0"/>
              <a:t>Freepik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Premium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aseline="0" dirty="0" smtClean="0"/>
              <a:t>right-arrow</a:t>
            </a:r>
            <a:r>
              <a:rPr lang="zh-TW" altLang="en-US" dirty="0" smtClean="0"/>
              <a:t>｜</a:t>
            </a:r>
            <a:r>
              <a:rPr lang="en-US" altLang="zh-TW" dirty="0" smtClean="0"/>
              <a:t>Designed by </a:t>
            </a:r>
            <a:r>
              <a:rPr lang="en-US" altLang="zh-TW" dirty="0" err="1" smtClean="0"/>
              <a:t>Freepik</a:t>
            </a:r>
            <a:endParaRPr lang="en-US" altLang="zh-TW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 smtClean="0"/>
              <a:t>homme-</a:t>
            </a:r>
            <a:r>
              <a:rPr lang="en-US" altLang="zh-TW" dirty="0" err="1" smtClean="0"/>
              <a:t>composant</a:t>
            </a:r>
            <a:r>
              <a:rPr lang="en-US" altLang="zh-TW" dirty="0" smtClean="0"/>
              <a:t>-</a:t>
            </a:r>
            <a:r>
              <a:rPr lang="en-US" altLang="zh-TW" dirty="0" err="1" smtClean="0"/>
              <a:t>numero</a:t>
            </a:r>
            <a:r>
              <a:rPr lang="en-US" altLang="zh-TW" dirty="0" smtClean="0"/>
              <a:t>-telephone</a:t>
            </a:r>
            <a:r>
              <a:rPr lang="zh-TW" altLang="en-US" dirty="0" smtClean="0"/>
              <a:t>｜</a:t>
            </a:r>
            <a:r>
              <a:rPr lang="en-US" altLang="zh-TW" dirty="0" smtClean="0"/>
              <a:t>Designed by </a:t>
            </a:r>
            <a:r>
              <a:rPr lang="en-US" altLang="zh-TW" dirty="0" err="1" smtClean="0"/>
              <a:t>Freepik</a:t>
            </a:r>
            <a:endParaRPr lang="en-US" altLang="zh-TW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 smtClean="0"/>
              <a:t>long-hospital-corridor</a:t>
            </a:r>
            <a:r>
              <a:rPr lang="zh-TW" altLang="en-US" dirty="0" smtClean="0"/>
              <a:t>｜</a:t>
            </a:r>
            <a:r>
              <a:rPr lang="en-US" altLang="zh-TW" dirty="0" smtClean="0"/>
              <a:t>Designed by </a:t>
            </a:r>
            <a:r>
              <a:rPr lang="en-US" altLang="zh-TW" dirty="0" err="1" smtClean="0"/>
              <a:t>Freepik</a:t>
            </a:r>
            <a:r>
              <a:rPr lang="en-US" altLang="zh-TW" dirty="0" smtClean="0"/>
              <a:t> </a:t>
            </a:r>
            <a:r>
              <a:rPr lang="en-US" altLang="zh-TW" baseline="0" dirty="0" smtClean="0"/>
              <a:t>Premium</a:t>
            </a:r>
            <a:endParaRPr lang="en-US" altLang="zh-TW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 smtClean="0"/>
              <a:t>doctor-</a:t>
            </a:r>
            <a:r>
              <a:rPr lang="en-US" altLang="zh-TW" dirty="0" err="1" smtClean="0"/>
              <a:t>paciente</a:t>
            </a:r>
            <a:r>
              <a:rPr lang="zh-TW" altLang="en-US" dirty="0" smtClean="0"/>
              <a:t>｜</a:t>
            </a:r>
            <a:r>
              <a:rPr lang="en-US" altLang="zh-TW" dirty="0" smtClean="0"/>
              <a:t>Designed by </a:t>
            </a:r>
            <a:r>
              <a:rPr lang="en-US" altLang="zh-TW" dirty="0" err="1" smtClean="0"/>
              <a:t>Freepik</a:t>
            </a:r>
            <a:endParaRPr lang="en-US" altLang="zh-TW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218154-7734-3F40-80EB-A48166DB1DD3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60392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資料來源：</a:t>
            </a:r>
            <a:endParaRPr lang="en-US" altLang="zh-TW" dirty="0" smtClean="0"/>
          </a:p>
          <a:p>
            <a:r>
              <a:rPr lang="zh-TW" altLang="en-US" dirty="0" smtClean="0"/>
              <a:t>行政院＞首頁＞政策與計畫＞重要政策＞新世代反毒策略</a:t>
            </a:r>
            <a:r>
              <a:rPr lang="en-US" altLang="zh-TW" dirty="0" smtClean="0"/>
              <a:t>2.0—</a:t>
            </a:r>
            <a:r>
              <a:rPr lang="zh-TW" altLang="en-US" dirty="0" smtClean="0"/>
              <a:t>溯源斷根，毒品零容忍</a:t>
            </a:r>
            <a:endParaRPr lang="en-US" altLang="zh-TW" dirty="0" smtClean="0"/>
          </a:p>
          <a:p>
            <a:r>
              <a:rPr lang="en-US" altLang="zh-TW" dirty="0" smtClean="0"/>
              <a:t>https://www.ey.gov.tw/Page/5A8A0CB5B41DA11E/dd0ee74c-82b9-4b7b-9030-5c2d0869a165</a:t>
            </a:r>
            <a:endParaRPr lang="zh-TW" altLang="en-US" dirty="0" smtClean="0"/>
          </a:p>
          <a:p>
            <a:endParaRPr lang="en-US" altLang="zh-TW" dirty="0" smtClean="0"/>
          </a:p>
          <a:p>
            <a:r>
              <a:rPr lang="en-US" altLang="zh-TW" dirty="0" smtClean="0"/>
              <a:t>※</a:t>
            </a:r>
            <a:r>
              <a:rPr lang="ja-JP" altLang="en-US" dirty="0" smtClean="0"/>
              <a:t>「犯人はお前か？」と「犯人はお前だ」のフリー</a:t>
            </a:r>
            <a:endParaRPr lang="en-US" altLang="ja-JP" dirty="0" smtClean="0"/>
          </a:p>
          <a:p>
            <a:r>
              <a:rPr lang="zh-TW" altLang="en-US" dirty="0" smtClean="0"/>
              <a:t>－</a:t>
            </a:r>
            <a:r>
              <a:rPr lang="ja-JP" altLang="en-US" dirty="0" smtClean="0"/>
              <a:t>素材 </a:t>
            </a:r>
            <a:r>
              <a:rPr lang="en-US" altLang="ja-JP" dirty="0" smtClean="0"/>
              <a:t>https://www.pakutaso.com/20190806218post-22453.html</a:t>
            </a:r>
          </a:p>
          <a:p>
            <a:r>
              <a:rPr lang="zh-TW" altLang="en-US" dirty="0" smtClean="0"/>
              <a:t>－</a:t>
            </a:r>
            <a:r>
              <a:rPr lang="en-US" altLang="zh-TW" dirty="0" smtClean="0"/>
              <a:t>ID</a:t>
            </a:r>
            <a:r>
              <a:rPr lang="zh-TW" altLang="en-US" dirty="0" smtClean="0"/>
              <a:t>：</a:t>
            </a:r>
            <a:r>
              <a:rPr lang="en-US" altLang="zh-TW" sz="937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31411</a:t>
            </a:r>
          </a:p>
          <a:p>
            <a:r>
              <a:rPr lang="zh-TW" altLang="en-US" smtClean="0"/>
              <a:t>－</a:t>
            </a:r>
            <a:r>
              <a:rPr lang="ja-JP" altLang="en-US" dirty="0" smtClean="0"/>
              <a:t>モデル</a:t>
            </a:r>
            <a:r>
              <a:rPr lang="zh-TW" altLang="en-US" dirty="0" smtClean="0"/>
              <a:t>：</a:t>
            </a:r>
            <a:r>
              <a:rPr lang="ja-JP" altLang="en-US" dirty="0" smtClean="0"/>
              <a:t>ゆうせい</a:t>
            </a:r>
            <a:endParaRPr lang="en-US" altLang="ja-JP" dirty="0" smtClean="0"/>
          </a:p>
          <a:p>
            <a:r>
              <a:rPr lang="zh-TW" altLang="en-US" dirty="0" smtClean="0"/>
              <a:t>－撮影者：</a:t>
            </a:r>
            <a:r>
              <a:rPr lang="ja-JP" altLang="en-US" dirty="0" smtClean="0"/>
              <a:t>すしぱく</a:t>
            </a:r>
            <a:endParaRPr lang="zh-TW" altLang="en-US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45978-C660-4F31-8C79-637DFC004D1A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331656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資料來源：</a:t>
            </a:r>
            <a:endParaRPr lang="en-US" altLang="zh-TW" dirty="0" smtClean="0"/>
          </a:p>
          <a:p>
            <a:r>
              <a:rPr lang="zh-TW" altLang="en-US" dirty="0" smtClean="0"/>
              <a:t>行政院＞首頁＞政策與計畫＞重要政策＞新世代反毒策略</a:t>
            </a:r>
            <a:r>
              <a:rPr lang="en-US" altLang="zh-TW" dirty="0" smtClean="0"/>
              <a:t>2.0—</a:t>
            </a:r>
            <a:r>
              <a:rPr lang="zh-TW" altLang="en-US" dirty="0" smtClean="0"/>
              <a:t>溯源斷根，毒品零容忍</a:t>
            </a:r>
            <a:endParaRPr lang="en-US" altLang="zh-TW" dirty="0" smtClean="0"/>
          </a:p>
          <a:p>
            <a:r>
              <a:rPr lang="en-US" altLang="zh-TW" dirty="0" smtClean="0"/>
              <a:t>https://www.ey.gov.tw/Page/5A8A0CB5B41DA11E/dd0ee74c-82b9-4b7b-9030-5c2d0869a165</a:t>
            </a:r>
          </a:p>
          <a:p>
            <a:endParaRPr lang="en-US" altLang="zh-TW" dirty="0" smtClean="0"/>
          </a:p>
          <a:p>
            <a:pPr marL="0" marR="0" lvl="0" indent="0" algn="l" defTabSz="7136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937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Horizontal shot of cheerful young woman with long hair, points with both fore fingers at empty space, wears casual checkered shirt</a:t>
            </a:r>
            <a:r>
              <a:rPr lang="zh-TW" altLang="en-US" dirty="0" smtClean="0"/>
              <a:t>｜</a:t>
            </a:r>
            <a:r>
              <a:rPr lang="en-US" altLang="zh-TW" dirty="0" smtClean="0"/>
              <a:t>Designed by user18526052</a:t>
            </a:r>
            <a:r>
              <a:rPr lang="zh-TW" altLang="en-US" dirty="0" smtClean="0"/>
              <a:t>／</a:t>
            </a:r>
            <a:r>
              <a:rPr lang="en-US" altLang="zh-TW" dirty="0" err="1" smtClean="0"/>
              <a:t>Freepik</a:t>
            </a:r>
            <a:endParaRPr lang="en-US" altLang="zh-TW" sz="937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7136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937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TW" altLang="en-US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45978-C660-4F31-8C79-637DFC004D1A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437223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資料來源：</a:t>
            </a:r>
            <a:endParaRPr lang="en-US" altLang="zh-TW" dirty="0" smtClean="0"/>
          </a:p>
          <a:p>
            <a:r>
              <a:rPr lang="zh-TW" altLang="en-US" dirty="0" smtClean="0"/>
              <a:t>行政院＞首頁＞政策與計畫＞重要政策＞新世代反毒策略</a:t>
            </a:r>
            <a:r>
              <a:rPr lang="en-US" altLang="zh-TW" dirty="0" smtClean="0"/>
              <a:t>2.0—</a:t>
            </a:r>
            <a:r>
              <a:rPr lang="zh-TW" altLang="en-US" dirty="0" smtClean="0"/>
              <a:t>溯源斷根，毒品零容忍</a:t>
            </a:r>
            <a:endParaRPr lang="en-US" altLang="zh-TW" dirty="0" smtClean="0"/>
          </a:p>
          <a:p>
            <a:r>
              <a:rPr lang="en-US" altLang="zh-TW" dirty="0" smtClean="0"/>
              <a:t>https://www.ey.gov.tw/Page/5A8A0CB5B41DA11E/dd0ee74c-82b9-4b7b-9030-5c2d0869a165</a:t>
            </a:r>
          </a:p>
          <a:p>
            <a:endParaRPr lang="en-US" altLang="zh-TW" dirty="0" smtClean="0"/>
          </a:p>
          <a:p>
            <a:pPr marL="0" marR="0" lvl="0" indent="0" algn="l" defTabSz="7136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937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※ High angle shot of a gavel and a scale on a wooden surface</a:t>
            </a:r>
            <a:r>
              <a:rPr lang="zh-TW" altLang="en-US" dirty="0" smtClean="0"/>
              <a:t>｜</a:t>
            </a:r>
            <a:r>
              <a:rPr lang="en-US" altLang="zh-TW" dirty="0" smtClean="0"/>
              <a:t>Designed by </a:t>
            </a:r>
            <a:r>
              <a:rPr lang="en-US" altLang="zh-TW" dirty="0" err="1" smtClean="0"/>
              <a:t>wirestock</a:t>
            </a:r>
            <a:r>
              <a:rPr lang="zh-TW" altLang="en-US" dirty="0" smtClean="0"/>
              <a:t>／</a:t>
            </a:r>
            <a:r>
              <a:rPr lang="en-US" altLang="zh-TW" dirty="0" err="1" smtClean="0"/>
              <a:t>Freepik</a:t>
            </a:r>
            <a:endParaRPr lang="en-US" altLang="zh-TW" sz="937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7136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937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※</a:t>
            </a:r>
            <a:r>
              <a:rPr lang="zh-TW" altLang="en-US" sz="937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TW" sz="937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saibanchou</a:t>
            </a:r>
            <a:r>
              <a:rPr lang="zh-TW" altLang="en-US" sz="937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｜</a:t>
            </a:r>
            <a:r>
              <a:rPr lang="ja-JP" altLang="en-US" sz="937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いらすとや</a:t>
            </a:r>
            <a:r>
              <a:rPr lang="en-US" altLang="ja-JP" sz="937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(1)</a:t>
            </a:r>
            <a:endParaRPr lang="en-US" altLang="zh-TW" sz="937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7136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937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45978-C660-4F31-8C79-637DFC004D1A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903818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7136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000" dirty="0" smtClean="0"/>
              <a:t>新興影響精神物質</a:t>
            </a:r>
            <a:r>
              <a:rPr lang="en-US" altLang="zh-TW" sz="1000" dirty="0" smtClean="0"/>
              <a:t>(NPS)=New Psychoactive Substances</a:t>
            </a:r>
          </a:p>
          <a:p>
            <a:pPr marL="0" marR="0" lvl="0" indent="0" algn="l" defTabSz="7136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1000" dirty="0" smtClean="0"/>
          </a:p>
          <a:p>
            <a:pPr marL="0" marR="0" lvl="0" indent="0" algn="l" defTabSz="7136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937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Excited smart and creative </a:t>
            </a:r>
            <a:r>
              <a:rPr lang="en-US" altLang="zh-TW" sz="937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asian</a:t>
            </a:r>
            <a:r>
              <a:rPr lang="en-US" altLang="zh-TW" sz="937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man in shirt having idea. guy making suggestion, think-up great plan, raising index finger in eureka gesture, saying his opinion, standing white background</a:t>
            </a:r>
            <a:r>
              <a:rPr lang="zh-TW" altLang="en-US" dirty="0" smtClean="0"/>
              <a:t>｜</a:t>
            </a:r>
            <a:r>
              <a:rPr lang="en-US" altLang="zh-TW" dirty="0" smtClean="0"/>
              <a:t>Designed by master1305</a:t>
            </a:r>
            <a:r>
              <a:rPr lang="zh-TW" altLang="en-US" dirty="0" smtClean="0"/>
              <a:t>／</a:t>
            </a:r>
            <a:r>
              <a:rPr lang="en-US" altLang="zh-TW" dirty="0" err="1" smtClean="0"/>
              <a:t>Freepik</a:t>
            </a:r>
            <a:endParaRPr lang="en-US" altLang="zh-TW" sz="937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7136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937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7136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45978-C660-4F31-8C79-637DFC004D1A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026401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圖片來源：</a:t>
            </a:r>
            <a:endParaRPr lang="en-US" altLang="zh-TW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aseline="0" dirty="0" smtClean="0"/>
              <a:t>set-colored-modern-pixel-banners-headers</a:t>
            </a:r>
            <a:r>
              <a:rPr lang="zh-TW" altLang="en-US" dirty="0" smtClean="0"/>
              <a:t>｜</a:t>
            </a:r>
            <a:r>
              <a:rPr lang="en-US" altLang="zh-TW" dirty="0" smtClean="0"/>
              <a:t>Designed by </a:t>
            </a:r>
            <a:r>
              <a:rPr lang="en-US" altLang="zh-TW" dirty="0" err="1" smtClean="0"/>
              <a:t>Freepik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Premium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aseline="0" dirty="0" smtClean="0"/>
              <a:t>halftone-dots-element-vintage-style-decorate</a:t>
            </a:r>
            <a:r>
              <a:rPr lang="zh-TW" altLang="en-US" dirty="0" smtClean="0"/>
              <a:t>｜</a:t>
            </a:r>
            <a:r>
              <a:rPr lang="en-US" altLang="zh-TW" dirty="0" smtClean="0"/>
              <a:t>Designed by </a:t>
            </a:r>
            <a:r>
              <a:rPr lang="en-US" altLang="zh-TW" dirty="0" err="1" smtClean="0"/>
              <a:t>Freepik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Premium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aseline="0" dirty="0" smtClean="0"/>
              <a:t>vintage-golden-dividers-set</a:t>
            </a:r>
            <a:r>
              <a:rPr lang="zh-TW" altLang="en-US" dirty="0" smtClean="0"/>
              <a:t>｜</a:t>
            </a:r>
            <a:r>
              <a:rPr lang="en-US" altLang="zh-TW" dirty="0" smtClean="0"/>
              <a:t>Designed by </a:t>
            </a:r>
            <a:r>
              <a:rPr lang="en-US" altLang="zh-TW" dirty="0" err="1" smtClean="0"/>
              <a:t>Freepik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Premium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aseline="0" dirty="0" smtClean="0"/>
              <a:t>video-camera</a:t>
            </a:r>
            <a:r>
              <a:rPr lang="zh-TW" altLang="en-US" dirty="0" smtClean="0"/>
              <a:t>｜</a:t>
            </a:r>
            <a:r>
              <a:rPr lang="en-US" altLang="zh-TW" dirty="0" smtClean="0"/>
              <a:t>Designed by </a:t>
            </a:r>
            <a:r>
              <a:rPr lang="en-US" altLang="zh-TW" dirty="0" err="1" smtClean="0"/>
              <a:t>Freepik</a:t>
            </a:r>
            <a:endParaRPr lang="en-US" altLang="zh-TW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 smtClean="0">
                <a:hlinkClick r:id="rId3"/>
              </a:rPr>
              <a:t>https://www.cib.gov.tw/Drup?Level=%E6%96%B0%E8%88%88%E6%AF%92%E5%93%81</a:t>
            </a:r>
            <a:endParaRPr lang="en-US" altLang="zh-TW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dirty="0" smtClean="0"/>
          </a:p>
          <a:p>
            <a:r>
              <a:rPr lang="zh-TW" altLang="en-US" dirty="0" smtClean="0"/>
              <a:t>影片來源：</a:t>
            </a:r>
            <a:endParaRPr lang="en-US" altLang="zh-TW" dirty="0" smtClean="0"/>
          </a:p>
          <a:p>
            <a:r>
              <a:rPr lang="en-US" altLang="zh-TW" dirty="0" smtClean="0"/>
              <a:t>(2021/2/6)</a:t>
            </a:r>
            <a:r>
              <a:rPr lang="zh-TW" altLang="en-US" dirty="0" smtClean="0"/>
              <a:t>。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好扯！咖啡、奶茶、巧克力都可以做成毒品！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蔡阿嘎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中信反毒教育基金會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)【</a:t>
            </a:r>
            <a:r>
              <a:rPr lang="zh-TW" altLang="en-US" dirty="0" smtClean="0">
                <a:effectLst/>
              </a:rPr>
              <a:t>蔡阿嘎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】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。取自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https://www.youtube.com/watch?v=P0Ft8nxvGok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218154-7734-3F40-80EB-A48166DB1DD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76267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圖片來源：</a:t>
            </a:r>
            <a:endParaRPr lang="en-US" altLang="zh-TW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aseline="0" dirty="0" smtClean="0"/>
              <a:t>set-colored-modern-pixel-banners-headers</a:t>
            </a:r>
            <a:r>
              <a:rPr lang="zh-TW" altLang="en-US" dirty="0" smtClean="0"/>
              <a:t>｜</a:t>
            </a:r>
            <a:r>
              <a:rPr lang="en-US" altLang="zh-TW" dirty="0" smtClean="0"/>
              <a:t>Designed by </a:t>
            </a:r>
            <a:r>
              <a:rPr lang="en-US" altLang="zh-TW" dirty="0" err="1" smtClean="0"/>
              <a:t>Freepik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Premium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aseline="0" dirty="0" smtClean="0"/>
              <a:t>halftone-dots-element-vintage-style-decorate</a:t>
            </a:r>
            <a:r>
              <a:rPr lang="zh-TW" altLang="en-US" dirty="0" smtClean="0"/>
              <a:t>｜</a:t>
            </a:r>
            <a:r>
              <a:rPr lang="en-US" altLang="zh-TW" dirty="0" smtClean="0"/>
              <a:t>Designed by </a:t>
            </a:r>
            <a:r>
              <a:rPr lang="en-US" altLang="zh-TW" dirty="0" err="1" smtClean="0"/>
              <a:t>Freepik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Premium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aseline="0" dirty="0" smtClean="0"/>
              <a:t>vintage-golden-dividers-set</a:t>
            </a:r>
            <a:r>
              <a:rPr lang="zh-TW" altLang="en-US" dirty="0" smtClean="0"/>
              <a:t>｜</a:t>
            </a:r>
            <a:r>
              <a:rPr lang="en-US" altLang="zh-TW" dirty="0" smtClean="0"/>
              <a:t>Designed by </a:t>
            </a:r>
            <a:r>
              <a:rPr lang="en-US" altLang="zh-TW" dirty="0" err="1" smtClean="0"/>
              <a:t>Freepik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Premium</a:t>
            </a:r>
            <a:endParaRPr lang="en-US" altLang="zh-TW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 smtClean="0"/>
              <a:t>young-teenager-pink-hoodie-takes-drug-pills-tongue-guy-with-lsd-wheel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｜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Designed by </a:t>
            </a:r>
            <a:r>
              <a:rPr lang="en-US" altLang="zh-TW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Freepik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Premium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ludzie-swietuja-razem</a:t>
            </a:r>
            <a:r>
              <a:rPr lang="zh-TW" altLang="en-US" dirty="0" smtClean="0"/>
              <a:t>｜</a:t>
            </a:r>
            <a:r>
              <a:rPr lang="en-US" altLang="zh-TW" dirty="0" smtClean="0"/>
              <a:t>Designed by </a:t>
            </a:r>
            <a:r>
              <a:rPr lang="en-US" altLang="zh-TW" dirty="0" err="1" smtClean="0"/>
              <a:t>Freepik</a:t>
            </a:r>
            <a:endParaRPr lang="en-US" altLang="zh-TW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smoke-styles-pack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｜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Designed by </a:t>
            </a:r>
            <a:r>
              <a:rPr lang="en-US" altLang="zh-TW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Freepik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Premium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death-background-no-tobacco-day</a:t>
            </a:r>
            <a:r>
              <a:rPr lang="zh-TW" altLang="en-US" dirty="0" smtClean="0"/>
              <a:t>｜</a:t>
            </a:r>
            <a:r>
              <a:rPr lang="en-US" altLang="zh-TW" dirty="0" smtClean="0"/>
              <a:t>Designed by </a:t>
            </a:r>
            <a:r>
              <a:rPr lang="en-US" altLang="zh-TW" dirty="0" err="1" smtClean="0"/>
              <a:t>Freepik</a:t>
            </a:r>
            <a:endParaRPr lang="en-US" altLang="zh-TW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218154-7734-3F40-80EB-A48166DB1DD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97448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圖片來源：</a:t>
            </a:r>
            <a:endParaRPr lang="en-US" altLang="zh-TW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aseline="0" dirty="0" smtClean="0"/>
              <a:t>set-colored-modern-pixel-banners-headers</a:t>
            </a:r>
            <a:r>
              <a:rPr lang="zh-TW" altLang="en-US" dirty="0" smtClean="0"/>
              <a:t>｜</a:t>
            </a:r>
            <a:r>
              <a:rPr lang="en-US" altLang="zh-TW" dirty="0" smtClean="0"/>
              <a:t>Designed by </a:t>
            </a:r>
            <a:r>
              <a:rPr lang="en-US" altLang="zh-TW" dirty="0" err="1" smtClean="0"/>
              <a:t>Freepik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Premium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aseline="0" dirty="0" smtClean="0"/>
              <a:t>halftone-dots-element-vintage-style-decorate</a:t>
            </a:r>
            <a:r>
              <a:rPr lang="zh-TW" altLang="en-US" dirty="0" smtClean="0"/>
              <a:t>｜</a:t>
            </a:r>
            <a:r>
              <a:rPr lang="en-US" altLang="zh-TW" dirty="0" smtClean="0"/>
              <a:t>Designed by </a:t>
            </a:r>
            <a:r>
              <a:rPr lang="en-US" altLang="zh-TW" dirty="0" err="1" smtClean="0"/>
              <a:t>Freepik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Premium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aseline="0" dirty="0" smtClean="0"/>
              <a:t>vintage-golden-dividers-set</a:t>
            </a:r>
            <a:r>
              <a:rPr lang="zh-TW" altLang="en-US" dirty="0" smtClean="0"/>
              <a:t>｜</a:t>
            </a:r>
            <a:r>
              <a:rPr lang="en-US" altLang="zh-TW" dirty="0" smtClean="0"/>
              <a:t>Designed by </a:t>
            </a:r>
            <a:r>
              <a:rPr lang="en-US" altLang="zh-TW" dirty="0" err="1" smtClean="0"/>
              <a:t>Freepik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Premium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aseline="0" dirty="0" smtClean="0"/>
              <a:t>video-camera</a:t>
            </a:r>
            <a:r>
              <a:rPr lang="zh-TW" altLang="en-US" dirty="0" smtClean="0"/>
              <a:t>｜</a:t>
            </a:r>
            <a:r>
              <a:rPr lang="en-US" altLang="zh-TW" dirty="0" smtClean="0"/>
              <a:t>Designed by </a:t>
            </a:r>
            <a:r>
              <a:rPr lang="en-US" altLang="zh-TW" dirty="0" err="1" smtClean="0"/>
              <a:t>Freepik</a:t>
            </a:r>
            <a:endParaRPr lang="en-US" altLang="zh-TW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 smtClean="0"/>
              <a:t>human-skull-crossbones-drug-addict-concept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｜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Designed by </a:t>
            </a:r>
            <a:r>
              <a:rPr lang="en-US" altLang="zh-TW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Freepik</a:t>
            </a:r>
            <a:endParaRPr lang="en-US" altLang="zh-TW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grave-icon-set-flat-set-grave-vector-icons-collection-isolated</a:t>
            </a:r>
            <a:r>
              <a:rPr lang="zh-TW" altLang="en-US" dirty="0" smtClean="0"/>
              <a:t>｜</a:t>
            </a:r>
            <a:r>
              <a:rPr lang="en-US" altLang="zh-TW" dirty="0" smtClean="0"/>
              <a:t>Designed by </a:t>
            </a:r>
            <a:r>
              <a:rPr lang="en-US" altLang="zh-TW" dirty="0" err="1" smtClean="0"/>
              <a:t>Freepik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Premium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baseline="0" dirty="0" smtClean="0"/>
          </a:p>
          <a:p>
            <a:r>
              <a:rPr lang="zh-TW" altLang="en-US" dirty="0" smtClean="0"/>
              <a:t>影片來源：</a:t>
            </a:r>
            <a:endParaRPr lang="en-US" altLang="zh-TW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/>
              <a:t>林君舫、張仲華、陳鴻宜</a:t>
            </a:r>
            <a:r>
              <a:rPr lang="en-US" altLang="zh-TW" dirty="0" smtClean="0"/>
              <a:t>(2021/5/8)</a:t>
            </a:r>
            <a:r>
              <a:rPr lang="zh-TW" altLang="en-US" dirty="0" smtClean="0"/>
              <a:t>。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新興毒品年奪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143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命 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案女模體內含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種毒</a:t>
            </a:r>
          </a:p>
          <a:p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【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東森新聞 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CH51】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。取自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https://www.youtube.com/watch?v=g0NWty64s8U</a:t>
            </a:r>
            <a:endParaRPr lang="en-US" altLang="zh-TW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baseline="0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218154-7734-3F40-80EB-A48166DB1DD3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067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8175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1907" y="1"/>
            <a:ext cx="8762858" cy="5493154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3570531"/>
            <a:ext cx="8496943" cy="1691643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1" y="1"/>
            <a:ext cx="6539684" cy="380942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21350" y="244567"/>
            <a:ext cx="8525337" cy="4795833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668401" y="552520"/>
            <a:ext cx="7316390" cy="2306721"/>
          </a:xfrm>
        </p:spPr>
        <p:txBody>
          <a:bodyPr anchor="b">
            <a:normAutofit/>
          </a:bodyPr>
          <a:lstStyle>
            <a:lvl1pPr algn="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737297" y="2922631"/>
            <a:ext cx="7316390" cy="458866"/>
          </a:xfrm>
        </p:spPr>
        <p:txBody>
          <a:bodyPr anchor="t">
            <a:noAutofit/>
          </a:bodyPr>
          <a:lstStyle>
            <a:lvl1pPr marL="0" indent="0" algn="r">
              <a:buNone/>
              <a:defRPr sz="210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3711406" y="3817506"/>
            <a:ext cx="4607740" cy="969798"/>
          </a:xfrm>
        </p:spPr>
        <p:txBody>
          <a:bodyPr/>
          <a:lstStyle>
            <a:lvl1pPr algn="ctr">
              <a:defRPr sz="405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DB78A697-9D75-4DE8-8C28-1296A6CF43C1}" type="datetimeFigureOut">
              <a:rPr lang="en-US" smtClean="0"/>
              <a:t>6/14/2024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6858" y="4212937"/>
            <a:ext cx="3038094" cy="715581"/>
          </a:xfrm>
          <a:noFill/>
        </p:spPr>
        <p:txBody>
          <a:bodyPr wrap="square" rtlCol="0">
            <a:spAutoFit/>
          </a:bodyPr>
          <a:lstStyle>
            <a:lvl1pPr>
              <a:defRPr lang="en-US" sz="4050" dirty="0"/>
            </a:lvl1pPr>
          </a:lstStyle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7388818" y="3195648"/>
            <a:ext cx="680390" cy="415622"/>
          </a:xfrm>
        </p:spPr>
        <p:txBody>
          <a:bodyPr/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3166039" y="4261830"/>
            <a:ext cx="386540" cy="429727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370389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">
            <a:extLst>
              <a:ext uri="{FF2B5EF4-FFF2-40B4-BE49-F238E27FC236}">
                <a16:creationId xmlns:a16="http://schemas.microsoft.com/office/drawing/2014/main" xmlns="" id="{9715F6EF-1A47-4C05-9362-511A0E547A48}"/>
              </a:ext>
            </a:extLst>
          </p:cNvPr>
          <p:cNvSpPr/>
          <p:nvPr userDrawn="1"/>
        </p:nvSpPr>
        <p:spPr>
          <a:xfrm>
            <a:off x="3840870" y="-649769"/>
            <a:ext cx="7767855" cy="70174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96" h="19515" extrusionOk="0">
                <a:moveTo>
                  <a:pt x="0" y="9758"/>
                </a:moveTo>
                <a:lnTo>
                  <a:pt x="0" y="4185"/>
                </a:lnTo>
                <a:cubicBezTo>
                  <a:pt x="0" y="969"/>
                  <a:pt x="4021" y="-1042"/>
                  <a:pt x="7238" y="566"/>
                </a:cubicBezTo>
                <a:lnTo>
                  <a:pt x="12810" y="3353"/>
                </a:lnTo>
                <a:lnTo>
                  <a:pt x="18383" y="6139"/>
                </a:lnTo>
                <a:cubicBezTo>
                  <a:pt x="21600" y="7747"/>
                  <a:pt x="21600" y="11769"/>
                  <a:pt x="18383" y="13377"/>
                </a:cubicBezTo>
                <a:lnTo>
                  <a:pt x="12810" y="16163"/>
                </a:lnTo>
                <a:lnTo>
                  <a:pt x="7238" y="18950"/>
                </a:lnTo>
                <a:cubicBezTo>
                  <a:pt x="4021" y="20558"/>
                  <a:pt x="0" y="18547"/>
                  <a:pt x="0" y="15331"/>
                </a:cubicBezTo>
                <a:lnTo>
                  <a:pt x="0" y="9758"/>
                </a:lnTo>
                <a:close/>
              </a:path>
            </a:pathLst>
          </a:custGeom>
          <a:noFill/>
          <a:ln w="25400">
            <a:solidFill>
              <a:schemeClr val="bg1"/>
            </a:solidFill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hape">
            <a:extLst>
              <a:ext uri="{FF2B5EF4-FFF2-40B4-BE49-F238E27FC236}">
                <a16:creationId xmlns:a16="http://schemas.microsoft.com/office/drawing/2014/main" xmlns="" id="{2F9AEE67-C9BB-4C8A-8037-4F00CD64CC66}"/>
              </a:ext>
            </a:extLst>
          </p:cNvPr>
          <p:cNvSpPr/>
          <p:nvPr userDrawn="1"/>
        </p:nvSpPr>
        <p:spPr>
          <a:xfrm>
            <a:off x="3840870" y="-649770"/>
            <a:ext cx="7767855" cy="70174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96" h="19515" extrusionOk="0">
                <a:moveTo>
                  <a:pt x="0" y="9758"/>
                </a:moveTo>
                <a:lnTo>
                  <a:pt x="0" y="4185"/>
                </a:lnTo>
                <a:cubicBezTo>
                  <a:pt x="0" y="969"/>
                  <a:pt x="4021" y="-1042"/>
                  <a:pt x="7238" y="566"/>
                </a:cubicBezTo>
                <a:lnTo>
                  <a:pt x="12810" y="3353"/>
                </a:lnTo>
                <a:lnTo>
                  <a:pt x="18383" y="6139"/>
                </a:lnTo>
                <a:cubicBezTo>
                  <a:pt x="21600" y="7747"/>
                  <a:pt x="21600" y="11769"/>
                  <a:pt x="18383" y="13377"/>
                </a:cubicBezTo>
                <a:lnTo>
                  <a:pt x="12810" y="16163"/>
                </a:lnTo>
                <a:lnTo>
                  <a:pt x="7238" y="18950"/>
                </a:lnTo>
                <a:cubicBezTo>
                  <a:pt x="4021" y="20558"/>
                  <a:pt x="0" y="18547"/>
                  <a:pt x="0" y="15331"/>
                </a:cubicBezTo>
                <a:lnTo>
                  <a:pt x="0" y="9758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 w="25400">
            <a:noFill/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5683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1">
            <a:extLst>
              <a:ext uri="{FF2B5EF4-FFF2-40B4-BE49-F238E27FC236}">
                <a16:creationId xmlns:a16="http://schemas.microsoft.com/office/drawing/2014/main" xmlns="" id="{BBCCA83A-F094-4C90-B741-BEDA75745FA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1662" y="2088310"/>
            <a:ext cx="2130149" cy="1639216"/>
          </a:xfrm>
          <a:custGeom>
            <a:avLst/>
            <a:gdLst>
              <a:gd name="connsiteX0" fmla="*/ 1065075 w 2130149"/>
              <a:gd name="connsiteY0" fmla="*/ 0 h 1965966"/>
              <a:gd name="connsiteX1" fmla="*/ 1460093 w 2130149"/>
              <a:gd name="connsiteY1" fmla="*/ 228094 h 1965966"/>
              <a:gd name="connsiteX2" fmla="*/ 1764188 w 2130149"/>
              <a:gd name="connsiteY2" fmla="*/ 754948 h 1965966"/>
              <a:gd name="connsiteX3" fmla="*/ 2068393 w 2130149"/>
              <a:gd name="connsiteY3" fmla="*/ 1281708 h 1965966"/>
              <a:gd name="connsiteX4" fmla="*/ 1673375 w 2130149"/>
              <a:gd name="connsiteY4" fmla="*/ 1965966 h 1965966"/>
              <a:gd name="connsiteX5" fmla="*/ 1065075 w 2130149"/>
              <a:gd name="connsiteY5" fmla="*/ 1965966 h 1965966"/>
              <a:gd name="connsiteX6" fmla="*/ 456776 w 2130149"/>
              <a:gd name="connsiteY6" fmla="*/ 1965966 h 1965966"/>
              <a:gd name="connsiteX7" fmla="*/ 61758 w 2130149"/>
              <a:gd name="connsiteY7" fmla="*/ 1281708 h 1965966"/>
              <a:gd name="connsiteX8" fmla="*/ 365962 w 2130149"/>
              <a:gd name="connsiteY8" fmla="*/ 754948 h 1965966"/>
              <a:gd name="connsiteX9" fmla="*/ 670057 w 2130149"/>
              <a:gd name="connsiteY9" fmla="*/ 228094 h 1965966"/>
              <a:gd name="connsiteX10" fmla="*/ 1065075 w 2130149"/>
              <a:gd name="connsiteY10" fmla="*/ 0 h 196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30149" h="1965966">
                <a:moveTo>
                  <a:pt x="1065075" y="0"/>
                </a:moveTo>
                <a:cubicBezTo>
                  <a:pt x="1218706" y="0"/>
                  <a:pt x="1372336" y="76031"/>
                  <a:pt x="1460093" y="228094"/>
                </a:cubicBezTo>
                <a:lnTo>
                  <a:pt x="1764188" y="754948"/>
                </a:lnTo>
                <a:lnTo>
                  <a:pt x="2068393" y="1281708"/>
                </a:lnTo>
                <a:cubicBezTo>
                  <a:pt x="2243908" y="1585833"/>
                  <a:pt x="2024405" y="1965966"/>
                  <a:pt x="1673375" y="1965966"/>
                </a:cubicBezTo>
                <a:lnTo>
                  <a:pt x="1065075" y="1965966"/>
                </a:lnTo>
                <a:lnTo>
                  <a:pt x="456776" y="1965966"/>
                </a:lnTo>
                <a:cubicBezTo>
                  <a:pt x="105746" y="1965966"/>
                  <a:pt x="-113758" y="1585833"/>
                  <a:pt x="61758" y="1281708"/>
                </a:cubicBezTo>
                <a:lnTo>
                  <a:pt x="365962" y="754948"/>
                </a:lnTo>
                <a:lnTo>
                  <a:pt x="670057" y="228094"/>
                </a:lnTo>
                <a:cubicBezTo>
                  <a:pt x="757815" y="76031"/>
                  <a:pt x="911445" y="0"/>
                  <a:pt x="1065075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9" name="Picture Placeholder 21">
            <a:extLst>
              <a:ext uri="{FF2B5EF4-FFF2-40B4-BE49-F238E27FC236}">
                <a16:creationId xmlns:a16="http://schemas.microsoft.com/office/drawing/2014/main" xmlns="" id="{BBCCA83A-F094-4C90-B741-BEDA75745FA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506099" y="2084081"/>
            <a:ext cx="2130149" cy="1639216"/>
          </a:xfrm>
          <a:custGeom>
            <a:avLst/>
            <a:gdLst>
              <a:gd name="connsiteX0" fmla="*/ 1065075 w 2130149"/>
              <a:gd name="connsiteY0" fmla="*/ 0 h 1965966"/>
              <a:gd name="connsiteX1" fmla="*/ 1460093 w 2130149"/>
              <a:gd name="connsiteY1" fmla="*/ 228094 h 1965966"/>
              <a:gd name="connsiteX2" fmla="*/ 1764188 w 2130149"/>
              <a:gd name="connsiteY2" fmla="*/ 754948 h 1965966"/>
              <a:gd name="connsiteX3" fmla="*/ 2068393 w 2130149"/>
              <a:gd name="connsiteY3" fmla="*/ 1281708 h 1965966"/>
              <a:gd name="connsiteX4" fmla="*/ 1673375 w 2130149"/>
              <a:gd name="connsiteY4" fmla="*/ 1965966 h 1965966"/>
              <a:gd name="connsiteX5" fmla="*/ 1065075 w 2130149"/>
              <a:gd name="connsiteY5" fmla="*/ 1965966 h 1965966"/>
              <a:gd name="connsiteX6" fmla="*/ 456776 w 2130149"/>
              <a:gd name="connsiteY6" fmla="*/ 1965966 h 1965966"/>
              <a:gd name="connsiteX7" fmla="*/ 61758 w 2130149"/>
              <a:gd name="connsiteY7" fmla="*/ 1281708 h 1965966"/>
              <a:gd name="connsiteX8" fmla="*/ 365962 w 2130149"/>
              <a:gd name="connsiteY8" fmla="*/ 754948 h 1965966"/>
              <a:gd name="connsiteX9" fmla="*/ 670057 w 2130149"/>
              <a:gd name="connsiteY9" fmla="*/ 228094 h 1965966"/>
              <a:gd name="connsiteX10" fmla="*/ 1065075 w 2130149"/>
              <a:gd name="connsiteY10" fmla="*/ 0 h 196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30149" h="1965966">
                <a:moveTo>
                  <a:pt x="1065075" y="0"/>
                </a:moveTo>
                <a:cubicBezTo>
                  <a:pt x="1218706" y="0"/>
                  <a:pt x="1372336" y="76031"/>
                  <a:pt x="1460093" y="228094"/>
                </a:cubicBezTo>
                <a:lnTo>
                  <a:pt x="1764188" y="754948"/>
                </a:lnTo>
                <a:lnTo>
                  <a:pt x="2068393" y="1281708"/>
                </a:lnTo>
                <a:cubicBezTo>
                  <a:pt x="2243908" y="1585833"/>
                  <a:pt x="2024405" y="1965966"/>
                  <a:pt x="1673375" y="1965966"/>
                </a:cubicBezTo>
                <a:lnTo>
                  <a:pt x="1065075" y="1965966"/>
                </a:lnTo>
                <a:lnTo>
                  <a:pt x="456776" y="1965966"/>
                </a:lnTo>
                <a:cubicBezTo>
                  <a:pt x="105746" y="1965966"/>
                  <a:pt x="-113758" y="1585833"/>
                  <a:pt x="61758" y="1281708"/>
                </a:cubicBezTo>
                <a:lnTo>
                  <a:pt x="365962" y="754948"/>
                </a:lnTo>
                <a:lnTo>
                  <a:pt x="670057" y="228094"/>
                </a:lnTo>
                <a:cubicBezTo>
                  <a:pt x="757815" y="76031"/>
                  <a:pt x="911445" y="0"/>
                  <a:pt x="1065075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11" name="Picture Placeholder 21">
            <a:extLst>
              <a:ext uri="{FF2B5EF4-FFF2-40B4-BE49-F238E27FC236}">
                <a16:creationId xmlns:a16="http://schemas.microsoft.com/office/drawing/2014/main" xmlns="" id="{BBCCA83A-F094-4C90-B741-BEDA75745FA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592195" y="2086023"/>
            <a:ext cx="2130149" cy="1639216"/>
          </a:xfrm>
          <a:custGeom>
            <a:avLst/>
            <a:gdLst>
              <a:gd name="connsiteX0" fmla="*/ 1065075 w 2130149"/>
              <a:gd name="connsiteY0" fmla="*/ 0 h 1965966"/>
              <a:gd name="connsiteX1" fmla="*/ 1460093 w 2130149"/>
              <a:gd name="connsiteY1" fmla="*/ 228094 h 1965966"/>
              <a:gd name="connsiteX2" fmla="*/ 1764188 w 2130149"/>
              <a:gd name="connsiteY2" fmla="*/ 754948 h 1965966"/>
              <a:gd name="connsiteX3" fmla="*/ 2068393 w 2130149"/>
              <a:gd name="connsiteY3" fmla="*/ 1281708 h 1965966"/>
              <a:gd name="connsiteX4" fmla="*/ 1673375 w 2130149"/>
              <a:gd name="connsiteY4" fmla="*/ 1965966 h 1965966"/>
              <a:gd name="connsiteX5" fmla="*/ 1065075 w 2130149"/>
              <a:gd name="connsiteY5" fmla="*/ 1965966 h 1965966"/>
              <a:gd name="connsiteX6" fmla="*/ 456776 w 2130149"/>
              <a:gd name="connsiteY6" fmla="*/ 1965966 h 1965966"/>
              <a:gd name="connsiteX7" fmla="*/ 61758 w 2130149"/>
              <a:gd name="connsiteY7" fmla="*/ 1281708 h 1965966"/>
              <a:gd name="connsiteX8" fmla="*/ 365962 w 2130149"/>
              <a:gd name="connsiteY8" fmla="*/ 754948 h 1965966"/>
              <a:gd name="connsiteX9" fmla="*/ 670057 w 2130149"/>
              <a:gd name="connsiteY9" fmla="*/ 228094 h 1965966"/>
              <a:gd name="connsiteX10" fmla="*/ 1065075 w 2130149"/>
              <a:gd name="connsiteY10" fmla="*/ 0 h 196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30149" h="1965966">
                <a:moveTo>
                  <a:pt x="1065075" y="0"/>
                </a:moveTo>
                <a:cubicBezTo>
                  <a:pt x="1218706" y="0"/>
                  <a:pt x="1372336" y="76031"/>
                  <a:pt x="1460093" y="228094"/>
                </a:cubicBezTo>
                <a:lnTo>
                  <a:pt x="1764188" y="754948"/>
                </a:lnTo>
                <a:lnTo>
                  <a:pt x="2068393" y="1281708"/>
                </a:lnTo>
                <a:cubicBezTo>
                  <a:pt x="2243908" y="1585833"/>
                  <a:pt x="2024405" y="1965966"/>
                  <a:pt x="1673375" y="1965966"/>
                </a:cubicBezTo>
                <a:lnTo>
                  <a:pt x="1065075" y="1965966"/>
                </a:lnTo>
                <a:lnTo>
                  <a:pt x="456776" y="1965966"/>
                </a:lnTo>
                <a:cubicBezTo>
                  <a:pt x="105746" y="1965966"/>
                  <a:pt x="-113758" y="1585833"/>
                  <a:pt x="61758" y="1281708"/>
                </a:cubicBezTo>
                <a:lnTo>
                  <a:pt x="365962" y="754948"/>
                </a:lnTo>
                <a:lnTo>
                  <a:pt x="670057" y="228094"/>
                </a:lnTo>
                <a:cubicBezTo>
                  <a:pt x="757815" y="76031"/>
                  <a:pt x="911445" y="0"/>
                  <a:pt x="1065075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9483003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0769" y="4639456"/>
            <a:ext cx="2267909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2050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79113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8159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4687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96163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385888" y="1699569"/>
            <a:ext cx="5915025" cy="2890855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按一下圖示以新增圖片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18358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89"/>
          <p:cNvSpPr>
            <a:spLocks noEditPoints="1"/>
          </p:cNvSpPr>
          <p:nvPr userDrawn="1"/>
        </p:nvSpPr>
        <p:spPr bwMode="auto">
          <a:xfrm rot="21287823">
            <a:off x="-1868762" y="-2491909"/>
            <a:ext cx="7711724" cy="6603965"/>
          </a:xfrm>
          <a:custGeom>
            <a:avLst/>
            <a:gdLst>
              <a:gd name="T0" fmla="*/ 627 w 4483"/>
              <a:gd name="T1" fmla="*/ 2894 h 3452"/>
              <a:gd name="T2" fmla="*/ 648 w 4483"/>
              <a:gd name="T3" fmla="*/ 2821 h 3452"/>
              <a:gd name="T4" fmla="*/ 1427 w 4483"/>
              <a:gd name="T5" fmla="*/ 2541 h 3452"/>
              <a:gd name="T6" fmla="*/ 1421 w 4483"/>
              <a:gd name="T7" fmla="*/ 2539 h 3452"/>
              <a:gd name="T8" fmla="*/ 1128 w 4483"/>
              <a:gd name="T9" fmla="*/ 2310 h 3452"/>
              <a:gd name="T10" fmla="*/ 1090 w 4483"/>
              <a:gd name="T11" fmla="*/ 2308 h 3452"/>
              <a:gd name="T12" fmla="*/ 811 w 4483"/>
              <a:gd name="T13" fmla="*/ 2269 h 3452"/>
              <a:gd name="T14" fmla="*/ 1090 w 4483"/>
              <a:gd name="T15" fmla="*/ 2303 h 3452"/>
              <a:gd name="T16" fmla="*/ 2425 w 4483"/>
              <a:gd name="T17" fmla="*/ 2079 h 3452"/>
              <a:gd name="T18" fmla="*/ 439 w 4483"/>
              <a:gd name="T19" fmla="*/ 2323 h 3452"/>
              <a:gd name="T20" fmla="*/ 777 w 4483"/>
              <a:gd name="T21" fmla="*/ 2241 h 3452"/>
              <a:gd name="T22" fmla="*/ 1362 w 4483"/>
              <a:gd name="T23" fmla="*/ 2145 h 3452"/>
              <a:gd name="T24" fmla="*/ 1378 w 4483"/>
              <a:gd name="T25" fmla="*/ 2110 h 3452"/>
              <a:gd name="T26" fmla="*/ 1383 w 4483"/>
              <a:gd name="T27" fmla="*/ 2009 h 3452"/>
              <a:gd name="T28" fmla="*/ 1057 w 4483"/>
              <a:gd name="T29" fmla="*/ 2077 h 3452"/>
              <a:gd name="T30" fmla="*/ 1114 w 4483"/>
              <a:gd name="T31" fmla="*/ 2038 h 3452"/>
              <a:gd name="T32" fmla="*/ 696 w 4483"/>
              <a:gd name="T33" fmla="*/ 2034 h 3452"/>
              <a:gd name="T34" fmla="*/ 1035 w 4483"/>
              <a:gd name="T35" fmla="*/ 2009 h 3452"/>
              <a:gd name="T36" fmla="*/ 2420 w 4483"/>
              <a:gd name="T37" fmla="*/ 2077 h 3452"/>
              <a:gd name="T38" fmla="*/ 806 w 4483"/>
              <a:gd name="T39" fmla="*/ 1888 h 3452"/>
              <a:gd name="T40" fmla="*/ 1175 w 4483"/>
              <a:gd name="T41" fmla="*/ 1986 h 3452"/>
              <a:gd name="T42" fmla="*/ 2498 w 4483"/>
              <a:gd name="T43" fmla="*/ 1653 h 3452"/>
              <a:gd name="T44" fmla="*/ 2027 w 4483"/>
              <a:gd name="T45" fmla="*/ 1747 h 3452"/>
              <a:gd name="T46" fmla="*/ 2480 w 4483"/>
              <a:gd name="T47" fmla="*/ 1594 h 3452"/>
              <a:gd name="T48" fmla="*/ 2014 w 4483"/>
              <a:gd name="T49" fmla="*/ 1848 h 3452"/>
              <a:gd name="T50" fmla="*/ 2023 w 4483"/>
              <a:gd name="T51" fmla="*/ 1744 h 3452"/>
              <a:gd name="T52" fmla="*/ 1546 w 4483"/>
              <a:gd name="T53" fmla="*/ 1543 h 3452"/>
              <a:gd name="T54" fmla="*/ 3818 w 4483"/>
              <a:gd name="T55" fmla="*/ 1426 h 3452"/>
              <a:gd name="T56" fmla="*/ 3138 w 4483"/>
              <a:gd name="T57" fmla="*/ 1257 h 3452"/>
              <a:gd name="T58" fmla="*/ 3133 w 4483"/>
              <a:gd name="T59" fmla="*/ 1254 h 3452"/>
              <a:gd name="T60" fmla="*/ 2958 w 4483"/>
              <a:gd name="T61" fmla="*/ 1184 h 3452"/>
              <a:gd name="T62" fmla="*/ 3363 w 4483"/>
              <a:gd name="T63" fmla="*/ 1142 h 3452"/>
              <a:gd name="T64" fmla="*/ 2483 w 4483"/>
              <a:gd name="T65" fmla="*/ 1049 h 3452"/>
              <a:gd name="T66" fmla="*/ 3844 w 4483"/>
              <a:gd name="T67" fmla="*/ 1298 h 3452"/>
              <a:gd name="T68" fmla="*/ 3849 w 4483"/>
              <a:gd name="T69" fmla="*/ 1300 h 3452"/>
              <a:gd name="T70" fmla="*/ 2094 w 4483"/>
              <a:gd name="T71" fmla="*/ 1376 h 3452"/>
              <a:gd name="T72" fmla="*/ 3134 w 4483"/>
              <a:gd name="T73" fmla="*/ 971 h 3452"/>
              <a:gd name="T74" fmla="*/ 3631 w 4483"/>
              <a:gd name="T75" fmla="*/ 1218 h 3452"/>
              <a:gd name="T76" fmla="*/ 3108 w 4483"/>
              <a:gd name="T77" fmla="*/ 1233 h 3452"/>
              <a:gd name="T78" fmla="*/ 3151 w 4483"/>
              <a:gd name="T79" fmla="*/ 926 h 3452"/>
              <a:gd name="T80" fmla="*/ 3085 w 4483"/>
              <a:gd name="T81" fmla="*/ 1182 h 3452"/>
              <a:gd name="T82" fmla="*/ 3095 w 4483"/>
              <a:gd name="T83" fmla="*/ 1007 h 3452"/>
              <a:gd name="T84" fmla="*/ 3151 w 4483"/>
              <a:gd name="T85" fmla="*/ 926 h 3452"/>
              <a:gd name="T86" fmla="*/ 2707 w 4483"/>
              <a:gd name="T87" fmla="*/ 633 h 3452"/>
              <a:gd name="T88" fmla="*/ 3259 w 4483"/>
              <a:gd name="T89" fmla="*/ 661 h 3452"/>
              <a:gd name="T90" fmla="*/ 3494 w 4483"/>
              <a:gd name="T91" fmla="*/ 814 h 3452"/>
              <a:gd name="T92" fmla="*/ 3750 w 4483"/>
              <a:gd name="T93" fmla="*/ 596 h 3452"/>
              <a:gd name="T94" fmla="*/ 2533 w 4483"/>
              <a:gd name="T95" fmla="*/ 949 h 3452"/>
              <a:gd name="T96" fmla="*/ 1442 w 4483"/>
              <a:gd name="T97" fmla="*/ 1526 h 3452"/>
              <a:gd name="T98" fmla="*/ 774 w 4483"/>
              <a:gd name="T99" fmla="*/ 1874 h 3452"/>
              <a:gd name="T100" fmla="*/ 689 w 4483"/>
              <a:gd name="T101" fmla="*/ 2034 h 3452"/>
              <a:gd name="T102" fmla="*/ 408 w 4483"/>
              <a:gd name="T103" fmla="*/ 2374 h 3452"/>
              <a:gd name="T104" fmla="*/ 783 w 4483"/>
              <a:gd name="T105" fmla="*/ 2256 h 3452"/>
              <a:gd name="T106" fmla="*/ 684 w 4483"/>
              <a:gd name="T107" fmla="*/ 2649 h 3452"/>
              <a:gd name="T108" fmla="*/ 463 w 4483"/>
              <a:gd name="T109" fmla="*/ 2817 h 3452"/>
              <a:gd name="T110" fmla="*/ 1010 w 4483"/>
              <a:gd name="T111" fmla="*/ 2821 h 3452"/>
              <a:gd name="T112" fmla="*/ 3261 w 4483"/>
              <a:gd name="T113" fmla="*/ 1895 h 3452"/>
              <a:gd name="T114" fmla="*/ 4265 w 4483"/>
              <a:gd name="T115" fmla="*/ 1101 h 3452"/>
              <a:gd name="T116" fmla="*/ 3942 w 4483"/>
              <a:gd name="T117" fmla="*/ 975 h 3452"/>
              <a:gd name="T118" fmla="*/ 4053 w 4483"/>
              <a:gd name="T119" fmla="*/ 699 h 3452"/>
              <a:gd name="T120" fmla="*/ 3817 w 4483"/>
              <a:gd name="T121" fmla="*/ 610 h 3452"/>
              <a:gd name="T122" fmla="*/ 3889 w 4483"/>
              <a:gd name="T123" fmla="*/ 385 h 3452"/>
              <a:gd name="T124" fmla="*/ 3549 w 4483"/>
              <a:gd name="T125" fmla="*/ 177 h 3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483" h="3452">
                <a:moveTo>
                  <a:pt x="579" y="2405"/>
                </a:moveTo>
                <a:cubicBezTo>
                  <a:pt x="365" y="2630"/>
                  <a:pt x="365" y="2630"/>
                  <a:pt x="365" y="2630"/>
                </a:cubicBezTo>
                <a:cubicBezTo>
                  <a:pt x="367" y="2635"/>
                  <a:pt x="367" y="2635"/>
                  <a:pt x="367" y="2635"/>
                </a:cubicBezTo>
                <a:cubicBezTo>
                  <a:pt x="586" y="2406"/>
                  <a:pt x="586" y="2406"/>
                  <a:pt x="586" y="2406"/>
                </a:cubicBezTo>
                <a:cubicBezTo>
                  <a:pt x="585" y="2406"/>
                  <a:pt x="584" y="2406"/>
                  <a:pt x="583" y="2406"/>
                </a:cubicBezTo>
                <a:cubicBezTo>
                  <a:pt x="582" y="2406"/>
                  <a:pt x="580" y="2406"/>
                  <a:pt x="579" y="2405"/>
                </a:cubicBezTo>
                <a:moveTo>
                  <a:pt x="627" y="2894"/>
                </a:moveTo>
                <a:cubicBezTo>
                  <a:pt x="647" y="2827"/>
                  <a:pt x="647" y="2827"/>
                  <a:pt x="647" y="2827"/>
                </a:cubicBezTo>
                <a:cubicBezTo>
                  <a:pt x="969" y="2844"/>
                  <a:pt x="969" y="2844"/>
                  <a:pt x="969" y="2844"/>
                </a:cubicBezTo>
                <a:cubicBezTo>
                  <a:pt x="627" y="2894"/>
                  <a:pt x="627" y="2894"/>
                  <a:pt x="627" y="2894"/>
                </a:cubicBezTo>
                <a:moveTo>
                  <a:pt x="976" y="2839"/>
                </a:moveTo>
                <a:cubicBezTo>
                  <a:pt x="983" y="2810"/>
                  <a:pt x="983" y="2810"/>
                  <a:pt x="983" y="2810"/>
                </a:cubicBezTo>
                <a:cubicBezTo>
                  <a:pt x="1005" y="2819"/>
                  <a:pt x="1005" y="2819"/>
                  <a:pt x="1005" y="2819"/>
                </a:cubicBezTo>
                <a:cubicBezTo>
                  <a:pt x="976" y="2839"/>
                  <a:pt x="976" y="2839"/>
                  <a:pt x="976" y="2839"/>
                </a:cubicBezTo>
                <a:moveTo>
                  <a:pt x="684" y="2718"/>
                </a:moveTo>
                <a:cubicBezTo>
                  <a:pt x="689" y="2718"/>
                  <a:pt x="695" y="2717"/>
                  <a:pt x="700" y="2714"/>
                </a:cubicBezTo>
                <a:cubicBezTo>
                  <a:pt x="708" y="2710"/>
                  <a:pt x="713" y="2704"/>
                  <a:pt x="716" y="2696"/>
                </a:cubicBezTo>
                <a:cubicBezTo>
                  <a:pt x="979" y="2808"/>
                  <a:pt x="979" y="2808"/>
                  <a:pt x="979" y="2808"/>
                </a:cubicBezTo>
                <a:cubicBezTo>
                  <a:pt x="971" y="2839"/>
                  <a:pt x="971" y="2839"/>
                  <a:pt x="971" y="2839"/>
                </a:cubicBezTo>
                <a:cubicBezTo>
                  <a:pt x="648" y="2821"/>
                  <a:pt x="648" y="2821"/>
                  <a:pt x="648" y="2821"/>
                </a:cubicBezTo>
                <a:cubicBezTo>
                  <a:pt x="679" y="2718"/>
                  <a:pt x="679" y="2718"/>
                  <a:pt x="679" y="2718"/>
                </a:cubicBezTo>
                <a:cubicBezTo>
                  <a:pt x="680" y="2718"/>
                  <a:pt x="682" y="2718"/>
                  <a:pt x="684" y="2718"/>
                </a:cubicBezTo>
                <a:moveTo>
                  <a:pt x="980" y="2803"/>
                </a:moveTo>
                <a:cubicBezTo>
                  <a:pt x="717" y="2691"/>
                  <a:pt x="717" y="2691"/>
                  <a:pt x="717" y="2691"/>
                </a:cubicBezTo>
                <a:cubicBezTo>
                  <a:pt x="719" y="2686"/>
                  <a:pt x="718" y="2681"/>
                  <a:pt x="717" y="2676"/>
                </a:cubicBezTo>
                <a:cubicBezTo>
                  <a:pt x="1033" y="2588"/>
                  <a:pt x="1033" y="2588"/>
                  <a:pt x="1033" y="2588"/>
                </a:cubicBezTo>
                <a:cubicBezTo>
                  <a:pt x="980" y="2803"/>
                  <a:pt x="980" y="2803"/>
                  <a:pt x="980" y="2803"/>
                </a:cubicBezTo>
                <a:moveTo>
                  <a:pt x="1099" y="2854"/>
                </a:moveTo>
                <a:cubicBezTo>
                  <a:pt x="1015" y="2818"/>
                  <a:pt x="1015" y="2818"/>
                  <a:pt x="1015" y="2818"/>
                </a:cubicBezTo>
                <a:cubicBezTo>
                  <a:pt x="1427" y="2541"/>
                  <a:pt x="1427" y="2541"/>
                  <a:pt x="1427" y="2541"/>
                </a:cubicBezTo>
                <a:cubicBezTo>
                  <a:pt x="1792" y="2658"/>
                  <a:pt x="1792" y="2658"/>
                  <a:pt x="1792" y="2658"/>
                </a:cubicBezTo>
                <a:cubicBezTo>
                  <a:pt x="1100" y="2853"/>
                  <a:pt x="1100" y="2853"/>
                  <a:pt x="1100" y="2853"/>
                </a:cubicBezTo>
                <a:cubicBezTo>
                  <a:pt x="1100" y="2854"/>
                  <a:pt x="1100" y="2854"/>
                  <a:pt x="1100" y="2854"/>
                </a:cubicBezTo>
                <a:cubicBezTo>
                  <a:pt x="1099" y="2854"/>
                  <a:pt x="1099" y="2854"/>
                  <a:pt x="1099" y="2854"/>
                </a:cubicBezTo>
                <a:moveTo>
                  <a:pt x="1010" y="2816"/>
                </a:moveTo>
                <a:cubicBezTo>
                  <a:pt x="984" y="2805"/>
                  <a:pt x="984" y="2805"/>
                  <a:pt x="984" y="2805"/>
                </a:cubicBezTo>
                <a:cubicBezTo>
                  <a:pt x="1039" y="2586"/>
                  <a:pt x="1039" y="2586"/>
                  <a:pt x="1039" y="2586"/>
                </a:cubicBezTo>
                <a:cubicBezTo>
                  <a:pt x="1323" y="2507"/>
                  <a:pt x="1323" y="2507"/>
                  <a:pt x="1323" y="2507"/>
                </a:cubicBezTo>
                <a:cubicBezTo>
                  <a:pt x="1323" y="2508"/>
                  <a:pt x="1323" y="2508"/>
                  <a:pt x="1323" y="2508"/>
                </a:cubicBezTo>
                <a:cubicBezTo>
                  <a:pt x="1421" y="2539"/>
                  <a:pt x="1421" y="2539"/>
                  <a:pt x="1421" y="2539"/>
                </a:cubicBezTo>
                <a:cubicBezTo>
                  <a:pt x="1010" y="2816"/>
                  <a:pt x="1010" y="2816"/>
                  <a:pt x="1010" y="2816"/>
                </a:cubicBezTo>
                <a:moveTo>
                  <a:pt x="1324" y="2506"/>
                </a:moveTo>
                <a:cubicBezTo>
                  <a:pt x="1333" y="2376"/>
                  <a:pt x="1333" y="2376"/>
                  <a:pt x="1333" y="2376"/>
                </a:cubicBezTo>
                <a:cubicBezTo>
                  <a:pt x="1557" y="2448"/>
                  <a:pt x="1557" y="2448"/>
                  <a:pt x="1557" y="2448"/>
                </a:cubicBezTo>
                <a:cubicBezTo>
                  <a:pt x="1427" y="2536"/>
                  <a:pt x="1427" y="2536"/>
                  <a:pt x="1427" y="2536"/>
                </a:cubicBezTo>
                <a:cubicBezTo>
                  <a:pt x="1325" y="2503"/>
                  <a:pt x="1325" y="2503"/>
                  <a:pt x="1325" y="2503"/>
                </a:cubicBezTo>
                <a:cubicBezTo>
                  <a:pt x="1324" y="2506"/>
                  <a:pt x="1324" y="2506"/>
                  <a:pt x="1324" y="2506"/>
                </a:cubicBezTo>
                <a:moveTo>
                  <a:pt x="1109" y="2324"/>
                </a:moveTo>
                <a:cubicBezTo>
                  <a:pt x="1113" y="2324"/>
                  <a:pt x="1116" y="2323"/>
                  <a:pt x="1118" y="2321"/>
                </a:cubicBezTo>
                <a:cubicBezTo>
                  <a:pt x="1123" y="2319"/>
                  <a:pt x="1126" y="2315"/>
                  <a:pt x="1128" y="2310"/>
                </a:cubicBezTo>
                <a:cubicBezTo>
                  <a:pt x="1328" y="2375"/>
                  <a:pt x="1328" y="2375"/>
                  <a:pt x="1328" y="2375"/>
                </a:cubicBezTo>
                <a:cubicBezTo>
                  <a:pt x="1319" y="2503"/>
                  <a:pt x="1319" y="2503"/>
                  <a:pt x="1319" y="2503"/>
                </a:cubicBezTo>
                <a:cubicBezTo>
                  <a:pt x="1040" y="2581"/>
                  <a:pt x="1040" y="2581"/>
                  <a:pt x="1040" y="2581"/>
                </a:cubicBezTo>
                <a:cubicBezTo>
                  <a:pt x="1104" y="2323"/>
                  <a:pt x="1104" y="2323"/>
                  <a:pt x="1104" y="2323"/>
                </a:cubicBezTo>
                <a:cubicBezTo>
                  <a:pt x="1106" y="2323"/>
                  <a:pt x="1108" y="2324"/>
                  <a:pt x="1109" y="2324"/>
                </a:cubicBezTo>
                <a:moveTo>
                  <a:pt x="716" y="2671"/>
                </a:moveTo>
                <a:cubicBezTo>
                  <a:pt x="715" y="2670"/>
                  <a:pt x="715" y="2669"/>
                  <a:pt x="714" y="2668"/>
                </a:cubicBezTo>
                <a:cubicBezTo>
                  <a:pt x="710" y="2660"/>
                  <a:pt x="703" y="2654"/>
                  <a:pt x="695" y="2651"/>
                </a:cubicBezTo>
                <a:cubicBezTo>
                  <a:pt x="777" y="2354"/>
                  <a:pt x="777" y="2354"/>
                  <a:pt x="777" y="2354"/>
                </a:cubicBezTo>
                <a:cubicBezTo>
                  <a:pt x="1090" y="2308"/>
                  <a:pt x="1090" y="2308"/>
                  <a:pt x="1090" y="2308"/>
                </a:cubicBezTo>
                <a:cubicBezTo>
                  <a:pt x="1091" y="2309"/>
                  <a:pt x="1091" y="2311"/>
                  <a:pt x="1092" y="2313"/>
                </a:cubicBezTo>
                <a:cubicBezTo>
                  <a:pt x="1094" y="2317"/>
                  <a:pt x="1097" y="2319"/>
                  <a:pt x="1100" y="2321"/>
                </a:cubicBezTo>
                <a:cubicBezTo>
                  <a:pt x="1035" y="2582"/>
                  <a:pt x="1035" y="2582"/>
                  <a:pt x="1035" y="2582"/>
                </a:cubicBezTo>
                <a:cubicBezTo>
                  <a:pt x="716" y="2671"/>
                  <a:pt x="716" y="2671"/>
                  <a:pt x="716" y="2671"/>
                </a:cubicBezTo>
                <a:moveTo>
                  <a:pt x="1329" y="2370"/>
                </a:moveTo>
                <a:cubicBezTo>
                  <a:pt x="1129" y="2306"/>
                  <a:pt x="1129" y="2306"/>
                  <a:pt x="1129" y="2306"/>
                </a:cubicBezTo>
                <a:cubicBezTo>
                  <a:pt x="1129" y="2302"/>
                  <a:pt x="1128" y="2299"/>
                  <a:pt x="1127" y="2296"/>
                </a:cubicBezTo>
                <a:cubicBezTo>
                  <a:pt x="1341" y="2200"/>
                  <a:pt x="1341" y="2200"/>
                  <a:pt x="1341" y="2200"/>
                </a:cubicBezTo>
                <a:cubicBezTo>
                  <a:pt x="1329" y="2370"/>
                  <a:pt x="1329" y="2370"/>
                  <a:pt x="1329" y="2370"/>
                </a:cubicBezTo>
                <a:moveTo>
                  <a:pt x="811" y="2269"/>
                </a:moveTo>
                <a:cubicBezTo>
                  <a:pt x="816" y="2269"/>
                  <a:pt x="822" y="2268"/>
                  <a:pt x="827" y="2265"/>
                </a:cubicBezTo>
                <a:cubicBezTo>
                  <a:pt x="841" y="2258"/>
                  <a:pt x="848" y="2241"/>
                  <a:pt x="844" y="2226"/>
                </a:cubicBezTo>
                <a:cubicBezTo>
                  <a:pt x="1319" y="2131"/>
                  <a:pt x="1319" y="2131"/>
                  <a:pt x="1319" y="2131"/>
                </a:cubicBezTo>
                <a:cubicBezTo>
                  <a:pt x="1319" y="2131"/>
                  <a:pt x="1319" y="2131"/>
                  <a:pt x="1319" y="2131"/>
                </a:cubicBezTo>
                <a:cubicBezTo>
                  <a:pt x="1325" y="2141"/>
                  <a:pt x="1335" y="2147"/>
                  <a:pt x="1345" y="2148"/>
                </a:cubicBezTo>
                <a:cubicBezTo>
                  <a:pt x="1342" y="2195"/>
                  <a:pt x="1342" y="2195"/>
                  <a:pt x="1342" y="2195"/>
                </a:cubicBezTo>
                <a:cubicBezTo>
                  <a:pt x="1125" y="2292"/>
                  <a:pt x="1125" y="2292"/>
                  <a:pt x="1125" y="2292"/>
                </a:cubicBezTo>
                <a:cubicBezTo>
                  <a:pt x="1121" y="2287"/>
                  <a:pt x="1115" y="2284"/>
                  <a:pt x="1109" y="2284"/>
                </a:cubicBezTo>
                <a:cubicBezTo>
                  <a:pt x="1106" y="2284"/>
                  <a:pt x="1103" y="2285"/>
                  <a:pt x="1100" y="2287"/>
                </a:cubicBezTo>
                <a:cubicBezTo>
                  <a:pt x="1094" y="2290"/>
                  <a:pt x="1090" y="2296"/>
                  <a:pt x="1090" y="2303"/>
                </a:cubicBezTo>
                <a:cubicBezTo>
                  <a:pt x="778" y="2348"/>
                  <a:pt x="778" y="2348"/>
                  <a:pt x="778" y="2348"/>
                </a:cubicBezTo>
                <a:cubicBezTo>
                  <a:pt x="800" y="2268"/>
                  <a:pt x="800" y="2268"/>
                  <a:pt x="800" y="2268"/>
                </a:cubicBezTo>
                <a:cubicBezTo>
                  <a:pt x="804" y="2269"/>
                  <a:pt x="807" y="2269"/>
                  <a:pt x="811" y="2269"/>
                </a:cubicBezTo>
                <a:moveTo>
                  <a:pt x="1801" y="2656"/>
                </a:moveTo>
                <a:cubicBezTo>
                  <a:pt x="1433" y="2538"/>
                  <a:pt x="1433" y="2538"/>
                  <a:pt x="1433" y="2538"/>
                </a:cubicBezTo>
                <a:cubicBezTo>
                  <a:pt x="1562" y="2451"/>
                  <a:pt x="1562" y="2451"/>
                  <a:pt x="1562" y="2451"/>
                </a:cubicBezTo>
                <a:cubicBezTo>
                  <a:pt x="1561" y="2449"/>
                  <a:pt x="1561" y="2449"/>
                  <a:pt x="1561" y="2449"/>
                </a:cubicBezTo>
                <a:cubicBezTo>
                  <a:pt x="2418" y="2086"/>
                  <a:pt x="2418" y="2086"/>
                  <a:pt x="2418" y="2086"/>
                </a:cubicBezTo>
                <a:cubicBezTo>
                  <a:pt x="1801" y="2656"/>
                  <a:pt x="1801" y="2656"/>
                  <a:pt x="1801" y="2656"/>
                </a:cubicBezTo>
                <a:moveTo>
                  <a:pt x="2425" y="2079"/>
                </a:moveTo>
                <a:cubicBezTo>
                  <a:pt x="2425" y="2076"/>
                  <a:pt x="2425" y="2076"/>
                  <a:pt x="2425" y="2076"/>
                </a:cubicBezTo>
                <a:cubicBezTo>
                  <a:pt x="2428" y="2077"/>
                  <a:pt x="2428" y="2077"/>
                  <a:pt x="2428" y="2077"/>
                </a:cubicBezTo>
                <a:cubicBezTo>
                  <a:pt x="2427" y="2079"/>
                  <a:pt x="2427" y="2079"/>
                  <a:pt x="2427" y="2079"/>
                </a:cubicBezTo>
                <a:cubicBezTo>
                  <a:pt x="2425" y="2079"/>
                  <a:pt x="2425" y="2079"/>
                  <a:pt x="2425" y="2079"/>
                </a:cubicBezTo>
                <a:moveTo>
                  <a:pt x="406" y="2347"/>
                </a:moveTo>
                <a:cubicBezTo>
                  <a:pt x="363" y="2341"/>
                  <a:pt x="363" y="2341"/>
                  <a:pt x="363" y="2341"/>
                </a:cubicBezTo>
                <a:cubicBezTo>
                  <a:pt x="594" y="2046"/>
                  <a:pt x="594" y="2046"/>
                  <a:pt x="594" y="2046"/>
                </a:cubicBezTo>
                <a:cubicBezTo>
                  <a:pt x="685" y="2040"/>
                  <a:pt x="685" y="2040"/>
                  <a:pt x="685" y="2040"/>
                </a:cubicBezTo>
                <a:cubicBezTo>
                  <a:pt x="455" y="2327"/>
                  <a:pt x="455" y="2327"/>
                  <a:pt x="455" y="2327"/>
                </a:cubicBezTo>
                <a:cubicBezTo>
                  <a:pt x="450" y="2324"/>
                  <a:pt x="444" y="2323"/>
                  <a:pt x="439" y="2323"/>
                </a:cubicBezTo>
                <a:cubicBezTo>
                  <a:pt x="433" y="2323"/>
                  <a:pt x="428" y="2324"/>
                  <a:pt x="423" y="2327"/>
                </a:cubicBezTo>
                <a:cubicBezTo>
                  <a:pt x="414" y="2331"/>
                  <a:pt x="408" y="2339"/>
                  <a:pt x="406" y="2347"/>
                </a:cubicBezTo>
                <a:moveTo>
                  <a:pt x="470" y="2342"/>
                </a:moveTo>
                <a:cubicBezTo>
                  <a:pt x="469" y="2341"/>
                  <a:pt x="469" y="2341"/>
                  <a:pt x="469" y="2341"/>
                </a:cubicBezTo>
                <a:cubicBezTo>
                  <a:pt x="467" y="2337"/>
                  <a:pt x="463" y="2333"/>
                  <a:pt x="459" y="2330"/>
                </a:cubicBezTo>
                <a:cubicBezTo>
                  <a:pt x="692" y="2039"/>
                  <a:pt x="692" y="2039"/>
                  <a:pt x="692" y="2039"/>
                </a:cubicBezTo>
                <a:cubicBezTo>
                  <a:pt x="792" y="2032"/>
                  <a:pt x="792" y="2032"/>
                  <a:pt x="792" y="2032"/>
                </a:cubicBezTo>
                <a:cubicBezTo>
                  <a:pt x="805" y="2201"/>
                  <a:pt x="805" y="2201"/>
                  <a:pt x="805" y="2201"/>
                </a:cubicBezTo>
                <a:cubicBezTo>
                  <a:pt x="801" y="2201"/>
                  <a:pt x="798" y="2202"/>
                  <a:pt x="795" y="2204"/>
                </a:cubicBezTo>
                <a:cubicBezTo>
                  <a:pt x="781" y="2211"/>
                  <a:pt x="774" y="2226"/>
                  <a:pt x="777" y="2241"/>
                </a:cubicBezTo>
                <a:cubicBezTo>
                  <a:pt x="470" y="2342"/>
                  <a:pt x="470" y="2342"/>
                  <a:pt x="470" y="2342"/>
                </a:cubicBezTo>
                <a:moveTo>
                  <a:pt x="1560" y="2444"/>
                </a:moveTo>
                <a:cubicBezTo>
                  <a:pt x="1334" y="2371"/>
                  <a:pt x="1334" y="2371"/>
                  <a:pt x="1334" y="2371"/>
                </a:cubicBezTo>
                <a:cubicBezTo>
                  <a:pt x="1346" y="2198"/>
                  <a:pt x="1346" y="2198"/>
                  <a:pt x="1346" y="2198"/>
                </a:cubicBezTo>
                <a:cubicBezTo>
                  <a:pt x="1751" y="2017"/>
                  <a:pt x="1751" y="2017"/>
                  <a:pt x="1751" y="2017"/>
                </a:cubicBezTo>
                <a:cubicBezTo>
                  <a:pt x="2417" y="2082"/>
                  <a:pt x="2417" y="2082"/>
                  <a:pt x="2417" y="2082"/>
                </a:cubicBezTo>
                <a:cubicBezTo>
                  <a:pt x="1560" y="2444"/>
                  <a:pt x="1560" y="2444"/>
                  <a:pt x="1560" y="2444"/>
                </a:cubicBezTo>
                <a:moveTo>
                  <a:pt x="1347" y="2192"/>
                </a:moveTo>
                <a:cubicBezTo>
                  <a:pt x="1350" y="2148"/>
                  <a:pt x="1350" y="2148"/>
                  <a:pt x="1350" y="2148"/>
                </a:cubicBezTo>
                <a:cubicBezTo>
                  <a:pt x="1354" y="2148"/>
                  <a:pt x="1358" y="2147"/>
                  <a:pt x="1362" y="2145"/>
                </a:cubicBezTo>
                <a:cubicBezTo>
                  <a:pt x="1373" y="2139"/>
                  <a:pt x="1379" y="2127"/>
                  <a:pt x="1378" y="2115"/>
                </a:cubicBezTo>
                <a:cubicBezTo>
                  <a:pt x="1655" y="2013"/>
                  <a:pt x="1655" y="2013"/>
                  <a:pt x="1655" y="2013"/>
                </a:cubicBezTo>
                <a:cubicBezTo>
                  <a:pt x="1744" y="2014"/>
                  <a:pt x="1744" y="2014"/>
                  <a:pt x="1744" y="2014"/>
                </a:cubicBezTo>
                <a:cubicBezTo>
                  <a:pt x="1347" y="2192"/>
                  <a:pt x="1347" y="2192"/>
                  <a:pt x="1347" y="2192"/>
                </a:cubicBezTo>
                <a:moveTo>
                  <a:pt x="1378" y="2110"/>
                </a:moveTo>
                <a:cubicBezTo>
                  <a:pt x="1377" y="2107"/>
                  <a:pt x="1376" y="2105"/>
                  <a:pt x="1375" y="2102"/>
                </a:cubicBezTo>
                <a:cubicBezTo>
                  <a:pt x="1372" y="2096"/>
                  <a:pt x="1367" y="2092"/>
                  <a:pt x="1361" y="2089"/>
                </a:cubicBezTo>
                <a:cubicBezTo>
                  <a:pt x="1388" y="2009"/>
                  <a:pt x="1388" y="2009"/>
                  <a:pt x="1388" y="2009"/>
                </a:cubicBezTo>
                <a:cubicBezTo>
                  <a:pt x="1641" y="2013"/>
                  <a:pt x="1641" y="2013"/>
                  <a:pt x="1641" y="2013"/>
                </a:cubicBezTo>
                <a:cubicBezTo>
                  <a:pt x="1378" y="2110"/>
                  <a:pt x="1378" y="2110"/>
                  <a:pt x="1378" y="2110"/>
                </a:cubicBezTo>
                <a:moveTo>
                  <a:pt x="1114" y="2033"/>
                </a:moveTo>
                <a:cubicBezTo>
                  <a:pt x="1058" y="2012"/>
                  <a:pt x="1058" y="2012"/>
                  <a:pt x="1058" y="2012"/>
                </a:cubicBezTo>
                <a:cubicBezTo>
                  <a:pt x="1138" y="2006"/>
                  <a:pt x="1138" y="2006"/>
                  <a:pt x="1138" y="2006"/>
                </a:cubicBezTo>
                <a:cubicBezTo>
                  <a:pt x="1139" y="2007"/>
                  <a:pt x="1139" y="2008"/>
                  <a:pt x="1140" y="2010"/>
                </a:cubicBezTo>
                <a:cubicBezTo>
                  <a:pt x="1141" y="2011"/>
                  <a:pt x="1141" y="2012"/>
                  <a:pt x="1142" y="2013"/>
                </a:cubicBezTo>
                <a:cubicBezTo>
                  <a:pt x="1114" y="2033"/>
                  <a:pt x="1114" y="2033"/>
                  <a:pt x="1114" y="2033"/>
                </a:cubicBezTo>
                <a:moveTo>
                  <a:pt x="1159" y="2021"/>
                </a:moveTo>
                <a:cubicBezTo>
                  <a:pt x="1162" y="2021"/>
                  <a:pt x="1166" y="2020"/>
                  <a:pt x="1169" y="2019"/>
                </a:cubicBezTo>
                <a:cubicBezTo>
                  <a:pt x="1174" y="2016"/>
                  <a:pt x="1178" y="2011"/>
                  <a:pt x="1180" y="2006"/>
                </a:cubicBezTo>
                <a:cubicBezTo>
                  <a:pt x="1383" y="2009"/>
                  <a:pt x="1383" y="2009"/>
                  <a:pt x="1383" y="2009"/>
                </a:cubicBezTo>
                <a:cubicBezTo>
                  <a:pt x="1357" y="2087"/>
                  <a:pt x="1357" y="2087"/>
                  <a:pt x="1357" y="2087"/>
                </a:cubicBezTo>
                <a:cubicBezTo>
                  <a:pt x="1354" y="2086"/>
                  <a:pt x="1350" y="2086"/>
                  <a:pt x="1347" y="2086"/>
                </a:cubicBezTo>
                <a:cubicBezTo>
                  <a:pt x="1342" y="2086"/>
                  <a:pt x="1337" y="2087"/>
                  <a:pt x="1333" y="2089"/>
                </a:cubicBezTo>
                <a:cubicBezTo>
                  <a:pt x="1325" y="2093"/>
                  <a:pt x="1320" y="2100"/>
                  <a:pt x="1317" y="2108"/>
                </a:cubicBezTo>
                <a:cubicBezTo>
                  <a:pt x="1313" y="2106"/>
                  <a:pt x="1313" y="2106"/>
                  <a:pt x="1313" y="2106"/>
                </a:cubicBezTo>
                <a:cubicBezTo>
                  <a:pt x="1313" y="2108"/>
                  <a:pt x="1312" y="2109"/>
                  <a:pt x="1312" y="2111"/>
                </a:cubicBezTo>
                <a:cubicBezTo>
                  <a:pt x="1316" y="2113"/>
                  <a:pt x="1316" y="2113"/>
                  <a:pt x="1316" y="2113"/>
                </a:cubicBezTo>
                <a:cubicBezTo>
                  <a:pt x="1315" y="2117"/>
                  <a:pt x="1316" y="2122"/>
                  <a:pt x="1317" y="2127"/>
                </a:cubicBezTo>
                <a:cubicBezTo>
                  <a:pt x="843" y="2221"/>
                  <a:pt x="843" y="2221"/>
                  <a:pt x="843" y="2221"/>
                </a:cubicBezTo>
                <a:cubicBezTo>
                  <a:pt x="1057" y="2077"/>
                  <a:pt x="1057" y="2077"/>
                  <a:pt x="1057" y="2077"/>
                </a:cubicBezTo>
                <a:cubicBezTo>
                  <a:pt x="1055" y="2076"/>
                  <a:pt x="1053" y="2076"/>
                  <a:pt x="1051" y="2075"/>
                </a:cubicBezTo>
                <a:cubicBezTo>
                  <a:pt x="840" y="2217"/>
                  <a:pt x="840" y="2217"/>
                  <a:pt x="840" y="2217"/>
                </a:cubicBezTo>
                <a:cubicBezTo>
                  <a:pt x="834" y="2206"/>
                  <a:pt x="822" y="2200"/>
                  <a:pt x="811" y="2200"/>
                </a:cubicBezTo>
                <a:cubicBezTo>
                  <a:pt x="810" y="2200"/>
                  <a:pt x="810" y="2200"/>
                  <a:pt x="810" y="2200"/>
                </a:cubicBezTo>
                <a:cubicBezTo>
                  <a:pt x="797" y="2031"/>
                  <a:pt x="797" y="2031"/>
                  <a:pt x="797" y="2031"/>
                </a:cubicBezTo>
                <a:cubicBezTo>
                  <a:pt x="1046" y="2013"/>
                  <a:pt x="1046" y="2013"/>
                  <a:pt x="1046" y="2013"/>
                </a:cubicBezTo>
                <a:cubicBezTo>
                  <a:pt x="1109" y="2036"/>
                  <a:pt x="1109" y="2036"/>
                  <a:pt x="1109" y="2036"/>
                </a:cubicBezTo>
                <a:cubicBezTo>
                  <a:pt x="1088" y="2050"/>
                  <a:pt x="1088" y="2050"/>
                  <a:pt x="1088" y="2050"/>
                </a:cubicBezTo>
                <a:cubicBezTo>
                  <a:pt x="1088" y="2052"/>
                  <a:pt x="1087" y="2055"/>
                  <a:pt x="1087" y="2057"/>
                </a:cubicBezTo>
                <a:cubicBezTo>
                  <a:pt x="1114" y="2038"/>
                  <a:pt x="1114" y="2038"/>
                  <a:pt x="1114" y="2038"/>
                </a:cubicBezTo>
                <a:cubicBezTo>
                  <a:pt x="1283" y="2100"/>
                  <a:pt x="1283" y="2100"/>
                  <a:pt x="1283" y="2100"/>
                </a:cubicBezTo>
                <a:cubicBezTo>
                  <a:pt x="1283" y="2099"/>
                  <a:pt x="1284" y="2097"/>
                  <a:pt x="1285" y="2096"/>
                </a:cubicBezTo>
                <a:cubicBezTo>
                  <a:pt x="1119" y="2035"/>
                  <a:pt x="1119" y="2035"/>
                  <a:pt x="1119" y="2035"/>
                </a:cubicBezTo>
                <a:cubicBezTo>
                  <a:pt x="1146" y="2017"/>
                  <a:pt x="1146" y="2017"/>
                  <a:pt x="1146" y="2017"/>
                </a:cubicBezTo>
                <a:cubicBezTo>
                  <a:pt x="1150" y="2020"/>
                  <a:pt x="1154" y="2021"/>
                  <a:pt x="1159" y="2021"/>
                </a:cubicBezTo>
                <a:moveTo>
                  <a:pt x="1748" y="2009"/>
                </a:moveTo>
                <a:cubicBezTo>
                  <a:pt x="1668" y="2008"/>
                  <a:pt x="1668" y="2008"/>
                  <a:pt x="1668" y="2008"/>
                </a:cubicBezTo>
                <a:cubicBezTo>
                  <a:pt x="1768" y="1971"/>
                  <a:pt x="1768" y="1971"/>
                  <a:pt x="1768" y="1971"/>
                </a:cubicBezTo>
                <a:cubicBezTo>
                  <a:pt x="1748" y="2009"/>
                  <a:pt x="1748" y="2009"/>
                  <a:pt x="1748" y="2009"/>
                </a:cubicBezTo>
                <a:moveTo>
                  <a:pt x="696" y="2034"/>
                </a:moveTo>
                <a:cubicBezTo>
                  <a:pt x="756" y="1960"/>
                  <a:pt x="756" y="1960"/>
                  <a:pt x="756" y="1960"/>
                </a:cubicBezTo>
                <a:cubicBezTo>
                  <a:pt x="761" y="1962"/>
                  <a:pt x="768" y="1963"/>
                  <a:pt x="774" y="1963"/>
                </a:cubicBezTo>
                <a:cubicBezTo>
                  <a:pt x="778" y="1963"/>
                  <a:pt x="783" y="1963"/>
                  <a:pt x="787" y="1962"/>
                </a:cubicBezTo>
                <a:cubicBezTo>
                  <a:pt x="792" y="2027"/>
                  <a:pt x="792" y="2027"/>
                  <a:pt x="792" y="2027"/>
                </a:cubicBezTo>
                <a:cubicBezTo>
                  <a:pt x="696" y="2034"/>
                  <a:pt x="696" y="2034"/>
                  <a:pt x="696" y="2034"/>
                </a:cubicBezTo>
                <a:moveTo>
                  <a:pt x="797" y="2026"/>
                </a:moveTo>
                <a:cubicBezTo>
                  <a:pt x="792" y="1960"/>
                  <a:pt x="792" y="1960"/>
                  <a:pt x="792" y="1960"/>
                </a:cubicBezTo>
                <a:cubicBezTo>
                  <a:pt x="793" y="1959"/>
                  <a:pt x="794" y="1959"/>
                  <a:pt x="795" y="1958"/>
                </a:cubicBezTo>
                <a:cubicBezTo>
                  <a:pt x="807" y="1952"/>
                  <a:pt x="815" y="1941"/>
                  <a:pt x="817" y="1928"/>
                </a:cubicBezTo>
                <a:cubicBezTo>
                  <a:pt x="1035" y="2009"/>
                  <a:pt x="1035" y="2009"/>
                  <a:pt x="1035" y="2009"/>
                </a:cubicBezTo>
                <a:cubicBezTo>
                  <a:pt x="797" y="2026"/>
                  <a:pt x="797" y="2026"/>
                  <a:pt x="797" y="2026"/>
                </a:cubicBezTo>
                <a:moveTo>
                  <a:pt x="2420" y="2077"/>
                </a:moveTo>
                <a:cubicBezTo>
                  <a:pt x="1752" y="2012"/>
                  <a:pt x="1752" y="2012"/>
                  <a:pt x="1752" y="2012"/>
                </a:cubicBezTo>
                <a:cubicBezTo>
                  <a:pt x="1775" y="1968"/>
                  <a:pt x="1775" y="1968"/>
                  <a:pt x="1775" y="1968"/>
                </a:cubicBezTo>
                <a:cubicBezTo>
                  <a:pt x="1978" y="1894"/>
                  <a:pt x="1978" y="1894"/>
                  <a:pt x="1978" y="1894"/>
                </a:cubicBezTo>
                <a:cubicBezTo>
                  <a:pt x="1984" y="1904"/>
                  <a:pt x="1994" y="1910"/>
                  <a:pt x="2005" y="1910"/>
                </a:cubicBezTo>
                <a:cubicBezTo>
                  <a:pt x="2010" y="1910"/>
                  <a:pt x="2015" y="1909"/>
                  <a:pt x="2020" y="1906"/>
                </a:cubicBezTo>
                <a:cubicBezTo>
                  <a:pt x="2025" y="1903"/>
                  <a:pt x="2030" y="1899"/>
                  <a:pt x="2032" y="1894"/>
                </a:cubicBezTo>
                <a:cubicBezTo>
                  <a:pt x="2420" y="2073"/>
                  <a:pt x="2420" y="2073"/>
                  <a:pt x="2420" y="2073"/>
                </a:cubicBezTo>
                <a:cubicBezTo>
                  <a:pt x="2420" y="2077"/>
                  <a:pt x="2420" y="2077"/>
                  <a:pt x="2420" y="2077"/>
                </a:cubicBezTo>
                <a:moveTo>
                  <a:pt x="3224" y="1578"/>
                </a:moveTo>
                <a:cubicBezTo>
                  <a:pt x="3369" y="1521"/>
                  <a:pt x="3369" y="1521"/>
                  <a:pt x="3369" y="1521"/>
                </a:cubicBezTo>
                <a:cubicBezTo>
                  <a:pt x="3257" y="1891"/>
                  <a:pt x="3257" y="1891"/>
                  <a:pt x="3257" y="1891"/>
                </a:cubicBezTo>
                <a:cubicBezTo>
                  <a:pt x="2438" y="2076"/>
                  <a:pt x="2438" y="2076"/>
                  <a:pt x="2438" y="2076"/>
                </a:cubicBezTo>
                <a:cubicBezTo>
                  <a:pt x="3223" y="1576"/>
                  <a:pt x="3223" y="1576"/>
                  <a:pt x="3223" y="1576"/>
                </a:cubicBezTo>
                <a:cubicBezTo>
                  <a:pt x="3224" y="1578"/>
                  <a:pt x="3224" y="1578"/>
                  <a:pt x="3224" y="1578"/>
                </a:cubicBezTo>
                <a:moveTo>
                  <a:pt x="1046" y="2008"/>
                </a:moveTo>
                <a:cubicBezTo>
                  <a:pt x="818" y="1924"/>
                  <a:pt x="818" y="1924"/>
                  <a:pt x="818" y="1924"/>
                </a:cubicBezTo>
                <a:cubicBezTo>
                  <a:pt x="819" y="1915"/>
                  <a:pt x="817" y="1906"/>
                  <a:pt x="813" y="1898"/>
                </a:cubicBezTo>
                <a:cubicBezTo>
                  <a:pt x="811" y="1895"/>
                  <a:pt x="809" y="1891"/>
                  <a:pt x="806" y="1888"/>
                </a:cubicBezTo>
                <a:cubicBezTo>
                  <a:pt x="1077" y="1489"/>
                  <a:pt x="1077" y="1489"/>
                  <a:pt x="1077" y="1489"/>
                </a:cubicBezTo>
                <a:cubicBezTo>
                  <a:pt x="1434" y="1530"/>
                  <a:pt x="1434" y="1530"/>
                  <a:pt x="1434" y="1530"/>
                </a:cubicBezTo>
                <a:cubicBezTo>
                  <a:pt x="1363" y="1652"/>
                  <a:pt x="1363" y="1652"/>
                  <a:pt x="1363" y="1652"/>
                </a:cubicBezTo>
                <a:cubicBezTo>
                  <a:pt x="1365" y="1652"/>
                  <a:pt x="1367" y="1651"/>
                  <a:pt x="1370" y="1651"/>
                </a:cubicBezTo>
                <a:cubicBezTo>
                  <a:pt x="1439" y="1531"/>
                  <a:pt x="1439" y="1531"/>
                  <a:pt x="1439" y="1531"/>
                </a:cubicBezTo>
                <a:cubicBezTo>
                  <a:pt x="1541" y="1542"/>
                  <a:pt x="1541" y="1542"/>
                  <a:pt x="1541" y="1542"/>
                </a:cubicBezTo>
                <a:cubicBezTo>
                  <a:pt x="1385" y="2004"/>
                  <a:pt x="1385" y="2004"/>
                  <a:pt x="1385" y="2004"/>
                </a:cubicBezTo>
                <a:cubicBezTo>
                  <a:pt x="1180" y="2001"/>
                  <a:pt x="1180" y="2001"/>
                  <a:pt x="1180" y="2001"/>
                </a:cubicBezTo>
                <a:cubicBezTo>
                  <a:pt x="1180" y="1997"/>
                  <a:pt x="1180" y="1993"/>
                  <a:pt x="1178" y="1990"/>
                </a:cubicBezTo>
                <a:cubicBezTo>
                  <a:pt x="1177" y="1988"/>
                  <a:pt x="1176" y="1987"/>
                  <a:pt x="1175" y="1986"/>
                </a:cubicBezTo>
                <a:cubicBezTo>
                  <a:pt x="1340" y="1701"/>
                  <a:pt x="1340" y="1701"/>
                  <a:pt x="1340" y="1701"/>
                </a:cubicBezTo>
                <a:cubicBezTo>
                  <a:pt x="1339" y="1699"/>
                  <a:pt x="1339" y="1697"/>
                  <a:pt x="1338" y="1695"/>
                </a:cubicBezTo>
                <a:cubicBezTo>
                  <a:pt x="1171" y="1982"/>
                  <a:pt x="1171" y="1982"/>
                  <a:pt x="1171" y="1982"/>
                </a:cubicBezTo>
                <a:cubicBezTo>
                  <a:pt x="1168" y="1980"/>
                  <a:pt x="1163" y="1978"/>
                  <a:pt x="1159" y="1978"/>
                </a:cubicBezTo>
                <a:cubicBezTo>
                  <a:pt x="1155" y="1978"/>
                  <a:pt x="1152" y="1979"/>
                  <a:pt x="1149" y="1981"/>
                </a:cubicBezTo>
                <a:cubicBezTo>
                  <a:pt x="1141" y="1985"/>
                  <a:pt x="1137" y="1993"/>
                  <a:pt x="1138" y="2001"/>
                </a:cubicBezTo>
                <a:cubicBezTo>
                  <a:pt x="1046" y="2008"/>
                  <a:pt x="1046" y="2008"/>
                  <a:pt x="1046" y="2008"/>
                </a:cubicBezTo>
                <a:moveTo>
                  <a:pt x="2429" y="2072"/>
                </a:moveTo>
                <a:cubicBezTo>
                  <a:pt x="2426" y="2071"/>
                  <a:pt x="2426" y="2071"/>
                  <a:pt x="2426" y="2071"/>
                </a:cubicBezTo>
                <a:cubicBezTo>
                  <a:pt x="2498" y="1653"/>
                  <a:pt x="2498" y="1653"/>
                  <a:pt x="2498" y="1653"/>
                </a:cubicBezTo>
                <a:cubicBezTo>
                  <a:pt x="2501" y="1652"/>
                  <a:pt x="2505" y="1651"/>
                  <a:pt x="2509" y="1649"/>
                </a:cubicBezTo>
                <a:cubicBezTo>
                  <a:pt x="2523" y="1642"/>
                  <a:pt x="2529" y="1624"/>
                  <a:pt x="2523" y="1609"/>
                </a:cubicBezTo>
                <a:cubicBezTo>
                  <a:pt x="2705" y="1480"/>
                  <a:pt x="2705" y="1480"/>
                  <a:pt x="2705" y="1480"/>
                </a:cubicBezTo>
                <a:cubicBezTo>
                  <a:pt x="2755" y="1486"/>
                  <a:pt x="2755" y="1486"/>
                  <a:pt x="2755" y="1486"/>
                </a:cubicBezTo>
                <a:cubicBezTo>
                  <a:pt x="2429" y="2072"/>
                  <a:pt x="2429" y="2072"/>
                  <a:pt x="2429" y="2072"/>
                </a:cubicBezTo>
                <a:moveTo>
                  <a:pt x="2755" y="1481"/>
                </a:moveTo>
                <a:cubicBezTo>
                  <a:pt x="2712" y="1476"/>
                  <a:pt x="2712" y="1476"/>
                  <a:pt x="2712" y="1476"/>
                </a:cubicBezTo>
                <a:cubicBezTo>
                  <a:pt x="2799" y="1414"/>
                  <a:pt x="2799" y="1414"/>
                  <a:pt x="2799" y="1414"/>
                </a:cubicBezTo>
                <a:cubicBezTo>
                  <a:pt x="2755" y="1481"/>
                  <a:pt x="2755" y="1481"/>
                  <a:pt x="2755" y="1481"/>
                </a:cubicBezTo>
                <a:moveTo>
                  <a:pt x="2027" y="1747"/>
                </a:moveTo>
                <a:cubicBezTo>
                  <a:pt x="2072" y="1410"/>
                  <a:pt x="2072" y="1410"/>
                  <a:pt x="2072" y="1410"/>
                </a:cubicBezTo>
                <a:cubicBezTo>
                  <a:pt x="2074" y="1407"/>
                  <a:pt x="2074" y="1407"/>
                  <a:pt x="2074" y="1407"/>
                </a:cubicBezTo>
                <a:cubicBezTo>
                  <a:pt x="2077" y="1407"/>
                  <a:pt x="2077" y="1407"/>
                  <a:pt x="2077" y="1407"/>
                </a:cubicBezTo>
                <a:cubicBezTo>
                  <a:pt x="2375" y="1559"/>
                  <a:pt x="2375" y="1559"/>
                  <a:pt x="2375" y="1559"/>
                </a:cubicBezTo>
                <a:cubicBezTo>
                  <a:pt x="2375" y="1557"/>
                  <a:pt x="2375" y="1556"/>
                  <a:pt x="2376" y="1554"/>
                </a:cubicBezTo>
                <a:cubicBezTo>
                  <a:pt x="2091" y="1409"/>
                  <a:pt x="2091" y="1409"/>
                  <a:pt x="2091" y="1409"/>
                </a:cubicBezTo>
                <a:cubicBezTo>
                  <a:pt x="2698" y="1479"/>
                  <a:pt x="2698" y="1479"/>
                  <a:pt x="2698" y="1479"/>
                </a:cubicBezTo>
                <a:cubicBezTo>
                  <a:pt x="2520" y="1604"/>
                  <a:pt x="2520" y="1604"/>
                  <a:pt x="2520" y="1604"/>
                </a:cubicBezTo>
                <a:cubicBezTo>
                  <a:pt x="2514" y="1595"/>
                  <a:pt x="2504" y="1590"/>
                  <a:pt x="2494" y="1590"/>
                </a:cubicBezTo>
                <a:cubicBezTo>
                  <a:pt x="2489" y="1590"/>
                  <a:pt x="2484" y="1591"/>
                  <a:pt x="2480" y="1594"/>
                </a:cubicBezTo>
                <a:cubicBezTo>
                  <a:pt x="2476" y="1596"/>
                  <a:pt x="2472" y="1599"/>
                  <a:pt x="2470" y="1602"/>
                </a:cubicBezTo>
                <a:cubicBezTo>
                  <a:pt x="2419" y="1576"/>
                  <a:pt x="2419" y="1576"/>
                  <a:pt x="2419" y="1576"/>
                </a:cubicBezTo>
                <a:cubicBezTo>
                  <a:pt x="2418" y="1578"/>
                  <a:pt x="2417" y="1579"/>
                  <a:pt x="2416" y="1580"/>
                </a:cubicBezTo>
                <a:cubicBezTo>
                  <a:pt x="2467" y="1606"/>
                  <a:pt x="2467" y="1606"/>
                  <a:pt x="2467" y="1606"/>
                </a:cubicBezTo>
                <a:cubicBezTo>
                  <a:pt x="2462" y="1615"/>
                  <a:pt x="2461" y="1626"/>
                  <a:pt x="2466" y="1636"/>
                </a:cubicBezTo>
                <a:cubicBezTo>
                  <a:pt x="2472" y="1646"/>
                  <a:pt x="2482" y="1652"/>
                  <a:pt x="2492" y="1653"/>
                </a:cubicBezTo>
                <a:cubicBezTo>
                  <a:pt x="2421" y="2068"/>
                  <a:pt x="2421" y="2068"/>
                  <a:pt x="2421" y="2068"/>
                </a:cubicBezTo>
                <a:cubicBezTo>
                  <a:pt x="2034" y="1889"/>
                  <a:pt x="2034" y="1889"/>
                  <a:pt x="2034" y="1889"/>
                </a:cubicBezTo>
                <a:cubicBezTo>
                  <a:pt x="2037" y="1881"/>
                  <a:pt x="2037" y="1872"/>
                  <a:pt x="2033" y="1864"/>
                </a:cubicBezTo>
                <a:cubicBezTo>
                  <a:pt x="2029" y="1856"/>
                  <a:pt x="2022" y="1851"/>
                  <a:pt x="2014" y="1848"/>
                </a:cubicBezTo>
                <a:cubicBezTo>
                  <a:pt x="2022" y="1788"/>
                  <a:pt x="2022" y="1788"/>
                  <a:pt x="2022" y="1788"/>
                </a:cubicBezTo>
                <a:cubicBezTo>
                  <a:pt x="2022" y="1788"/>
                  <a:pt x="2022" y="1788"/>
                  <a:pt x="2022" y="1788"/>
                </a:cubicBezTo>
                <a:cubicBezTo>
                  <a:pt x="2020" y="1789"/>
                  <a:pt x="2019" y="1789"/>
                  <a:pt x="2017" y="1790"/>
                </a:cubicBezTo>
                <a:cubicBezTo>
                  <a:pt x="2009" y="1847"/>
                  <a:pt x="2009" y="1847"/>
                  <a:pt x="2009" y="1847"/>
                </a:cubicBezTo>
                <a:cubicBezTo>
                  <a:pt x="2008" y="1847"/>
                  <a:pt x="2006" y="1847"/>
                  <a:pt x="2005" y="1847"/>
                </a:cubicBezTo>
                <a:cubicBezTo>
                  <a:pt x="2000" y="1847"/>
                  <a:pt x="1995" y="1848"/>
                  <a:pt x="1991" y="1851"/>
                </a:cubicBezTo>
                <a:cubicBezTo>
                  <a:pt x="1976" y="1858"/>
                  <a:pt x="1970" y="1875"/>
                  <a:pt x="1976" y="1889"/>
                </a:cubicBezTo>
                <a:cubicBezTo>
                  <a:pt x="1779" y="1962"/>
                  <a:pt x="1779" y="1962"/>
                  <a:pt x="1779" y="1962"/>
                </a:cubicBezTo>
                <a:cubicBezTo>
                  <a:pt x="2065" y="1422"/>
                  <a:pt x="2065" y="1422"/>
                  <a:pt x="2065" y="1422"/>
                </a:cubicBezTo>
                <a:cubicBezTo>
                  <a:pt x="2023" y="1744"/>
                  <a:pt x="2023" y="1744"/>
                  <a:pt x="2023" y="1744"/>
                </a:cubicBezTo>
                <a:cubicBezTo>
                  <a:pt x="2025" y="1745"/>
                  <a:pt x="2026" y="1746"/>
                  <a:pt x="2027" y="1747"/>
                </a:cubicBezTo>
                <a:moveTo>
                  <a:pt x="1546" y="1543"/>
                </a:moveTo>
                <a:cubicBezTo>
                  <a:pt x="1547" y="1541"/>
                  <a:pt x="1547" y="1541"/>
                  <a:pt x="1547" y="1541"/>
                </a:cubicBezTo>
                <a:cubicBezTo>
                  <a:pt x="2068" y="1403"/>
                  <a:pt x="2068" y="1403"/>
                  <a:pt x="2068" y="1403"/>
                </a:cubicBezTo>
                <a:cubicBezTo>
                  <a:pt x="2067" y="1408"/>
                  <a:pt x="2067" y="1408"/>
                  <a:pt x="2067" y="1408"/>
                </a:cubicBezTo>
                <a:cubicBezTo>
                  <a:pt x="1772" y="1964"/>
                  <a:pt x="1772" y="1964"/>
                  <a:pt x="1772" y="1964"/>
                </a:cubicBezTo>
                <a:cubicBezTo>
                  <a:pt x="1654" y="2008"/>
                  <a:pt x="1654" y="2008"/>
                  <a:pt x="1654" y="2008"/>
                </a:cubicBezTo>
                <a:cubicBezTo>
                  <a:pt x="1390" y="2004"/>
                  <a:pt x="1390" y="2004"/>
                  <a:pt x="1390" y="2004"/>
                </a:cubicBezTo>
                <a:cubicBezTo>
                  <a:pt x="1546" y="1543"/>
                  <a:pt x="1546" y="1543"/>
                  <a:pt x="1546" y="1543"/>
                </a:cubicBezTo>
                <a:cubicBezTo>
                  <a:pt x="1546" y="1543"/>
                  <a:pt x="1546" y="1543"/>
                  <a:pt x="1546" y="1543"/>
                </a:cubicBezTo>
                <a:moveTo>
                  <a:pt x="3224" y="1573"/>
                </a:moveTo>
                <a:cubicBezTo>
                  <a:pt x="3292" y="1347"/>
                  <a:pt x="3292" y="1347"/>
                  <a:pt x="3292" y="1347"/>
                </a:cubicBezTo>
                <a:cubicBezTo>
                  <a:pt x="3404" y="1413"/>
                  <a:pt x="3404" y="1413"/>
                  <a:pt x="3404" y="1413"/>
                </a:cubicBezTo>
                <a:cubicBezTo>
                  <a:pt x="3402" y="1412"/>
                  <a:pt x="3402" y="1412"/>
                  <a:pt x="3402" y="1412"/>
                </a:cubicBezTo>
                <a:cubicBezTo>
                  <a:pt x="3371" y="1515"/>
                  <a:pt x="3371" y="1515"/>
                  <a:pt x="3371" y="1515"/>
                </a:cubicBezTo>
                <a:cubicBezTo>
                  <a:pt x="3224" y="1573"/>
                  <a:pt x="3224" y="1573"/>
                  <a:pt x="3224" y="1573"/>
                </a:cubicBezTo>
                <a:moveTo>
                  <a:pt x="3264" y="1885"/>
                </a:moveTo>
                <a:cubicBezTo>
                  <a:pt x="3375" y="1518"/>
                  <a:pt x="3375" y="1518"/>
                  <a:pt x="3375" y="1518"/>
                </a:cubicBezTo>
                <a:cubicBezTo>
                  <a:pt x="3837" y="1336"/>
                  <a:pt x="3837" y="1336"/>
                  <a:pt x="3837" y="1336"/>
                </a:cubicBezTo>
                <a:cubicBezTo>
                  <a:pt x="3818" y="1426"/>
                  <a:pt x="3818" y="1426"/>
                  <a:pt x="3818" y="1426"/>
                </a:cubicBezTo>
                <a:cubicBezTo>
                  <a:pt x="3818" y="1426"/>
                  <a:pt x="3818" y="1426"/>
                  <a:pt x="3818" y="1426"/>
                </a:cubicBezTo>
                <a:cubicBezTo>
                  <a:pt x="3817" y="1426"/>
                  <a:pt x="3817" y="1426"/>
                  <a:pt x="3817" y="1426"/>
                </a:cubicBezTo>
                <a:cubicBezTo>
                  <a:pt x="3264" y="1885"/>
                  <a:pt x="3264" y="1885"/>
                  <a:pt x="3264" y="1885"/>
                </a:cubicBezTo>
                <a:moveTo>
                  <a:pt x="3843" y="1328"/>
                </a:moveTo>
                <a:cubicBezTo>
                  <a:pt x="3848" y="1305"/>
                  <a:pt x="3848" y="1305"/>
                  <a:pt x="3848" y="1305"/>
                </a:cubicBezTo>
                <a:cubicBezTo>
                  <a:pt x="3876" y="1315"/>
                  <a:pt x="3876" y="1315"/>
                  <a:pt x="3876" y="1315"/>
                </a:cubicBezTo>
                <a:cubicBezTo>
                  <a:pt x="3843" y="1328"/>
                  <a:pt x="3843" y="1328"/>
                  <a:pt x="3843" y="1328"/>
                </a:cubicBezTo>
                <a:moveTo>
                  <a:pt x="2435" y="2072"/>
                </a:moveTo>
                <a:cubicBezTo>
                  <a:pt x="2759" y="1488"/>
                  <a:pt x="2759" y="1488"/>
                  <a:pt x="2759" y="1488"/>
                </a:cubicBezTo>
                <a:cubicBezTo>
                  <a:pt x="3138" y="1257"/>
                  <a:pt x="3138" y="1257"/>
                  <a:pt x="3138" y="1257"/>
                </a:cubicBezTo>
                <a:cubicBezTo>
                  <a:pt x="3288" y="1345"/>
                  <a:pt x="3288" y="1345"/>
                  <a:pt x="3288" y="1345"/>
                </a:cubicBezTo>
                <a:cubicBezTo>
                  <a:pt x="3219" y="1573"/>
                  <a:pt x="3219" y="1573"/>
                  <a:pt x="3219" y="1573"/>
                </a:cubicBezTo>
                <a:cubicBezTo>
                  <a:pt x="2435" y="2072"/>
                  <a:pt x="2435" y="2072"/>
                  <a:pt x="2435" y="2072"/>
                </a:cubicBezTo>
                <a:moveTo>
                  <a:pt x="2761" y="1480"/>
                </a:moveTo>
                <a:cubicBezTo>
                  <a:pt x="2811" y="1406"/>
                  <a:pt x="2811" y="1406"/>
                  <a:pt x="2811" y="1406"/>
                </a:cubicBezTo>
                <a:cubicBezTo>
                  <a:pt x="3058" y="1231"/>
                  <a:pt x="3058" y="1231"/>
                  <a:pt x="3058" y="1231"/>
                </a:cubicBezTo>
                <a:cubicBezTo>
                  <a:pt x="3064" y="1240"/>
                  <a:pt x="3074" y="1245"/>
                  <a:pt x="3084" y="1245"/>
                </a:cubicBezTo>
                <a:cubicBezTo>
                  <a:pt x="3089" y="1245"/>
                  <a:pt x="3094" y="1243"/>
                  <a:pt x="3098" y="1241"/>
                </a:cubicBezTo>
                <a:cubicBezTo>
                  <a:pt x="3100" y="1240"/>
                  <a:pt x="3102" y="1238"/>
                  <a:pt x="3104" y="1237"/>
                </a:cubicBezTo>
                <a:cubicBezTo>
                  <a:pt x="3133" y="1254"/>
                  <a:pt x="3133" y="1254"/>
                  <a:pt x="3133" y="1254"/>
                </a:cubicBezTo>
                <a:cubicBezTo>
                  <a:pt x="2761" y="1480"/>
                  <a:pt x="2761" y="1480"/>
                  <a:pt x="2761" y="1480"/>
                </a:cubicBezTo>
                <a:moveTo>
                  <a:pt x="3377" y="1512"/>
                </a:moveTo>
                <a:cubicBezTo>
                  <a:pt x="3406" y="1414"/>
                  <a:pt x="3406" y="1414"/>
                  <a:pt x="3406" y="1414"/>
                </a:cubicBezTo>
                <a:cubicBezTo>
                  <a:pt x="3406" y="1413"/>
                  <a:pt x="3406" y="1413"/>
                  <a:pt x="3406" y="1413"/>
                </a:cubicBezTo>
                <a:cubicBezTo>
                  <a:pt x="3632" y="1224"/>
                  <a:pt x="3632" y="1224"/>
                  <a:pt x="3632" y="1224"/>
                </a:cubicBezTo>
                <a:cubicBezTo>
                  <a:pt x="3843" y="1303"/>
                  <a:pt x="3843" y="1303"/>
                  <a:pt x="3843" y="1303"/>
                </a:cubicBezTo>
                <a:cubicBezTo>
                  <a:pt x="3838" y="1331"/>
                  <a:pt x="3838" y="1331"/>
                  <a:pt x="3838" y="1331"/>
                </a:cubicBezTo>
                <a:cubicBezTo>
                  <a:pt x="3377" y="1512"/>
                  <a:pt x="3377" y="1512"/>
                  <a:pt x="3377" y="1512"/>
                </a:cubicBezTo>
                <a:moveTo>
                  <a:pt x="2818" y="1394"/>
                </a:moveTo>
                <a:cubicBezTo>
                  <a:pt x="2958" y="1184"/>
                  <a:pt x="2958" y="1184"/>
                  <a:pt x="2958" y="1184"/>
                </a:cubicBezTo>
                <a:cubicBezTo>
                  <a:pt x="3052" y="1211"/>
                  <a:pt x="3052" y="1211"/>
                  <a:pt x="3052" y="1211"/>
                </a:cubicBezTo>
                <a:cubicBezTo>
                  <a:pt x="3052" y="1216"/>
                  <a:pt x="3053" y="1222"/>
                  <a:pt x="3056" y="1227"/>
                </a:cubicBezTo>
                <a:cubicBezTo>
                  <a:pt x="2818" y="1394"/>
                  <a:pt x="2818" y="1394"/>
                  <a:pt x="2818" y="1394"/>
                </a:cubicBezTo>
                <a:moveTo>
                  <a:pt x="3289" y="1340"/>
                </a:moveTo>
                <a:cubicBezTo>
                  <a:pt x="3143" y="1254"/>
                  <a:pt x="3143" y="1254"/>
                  <a:pt x="3143" y="1254"/>
                </a:cubicBezTo>
                <a:cubicBezTo>
                  <a:pt x="3338" y="1135"/>
                  <a:pt x="3338" y="1135"/>
                  <a:pt x="3338" y="1135"/>
                </a:cubicBezTo>
                <a:cubicBezTo>
                  <a:pt x="3340" y="1139"/>
                  <a:pt x="3344" y="1142"/>
                  <a:pt x="3348" y="1143"/>
                </a:cubicBezTo>
                <a:cubicBezTo>
                  <a:pt x="3289" y="1340"/>
                  <a:pt x="3289" y="1340"/>
                  <a:pt x="3289" y="1340"/>
                </a:cubicBezTo>
                <a:moveTo>
                  <a:pt x="3354" y="1144"/>
                </a:moveTo>
                <a:cubicBezTo>
                  <a:pt x="3357" y="1144"/>
                  <a:pt x="3360" y="1144"/>
                  <a:pt x="3363" y="1142"/>
                </a:cubicBezTo>
                <a:cubicBezTo>
                  <a:pt x="3369" y="1139"/>
                  <a:pt x="3373" y="1133"/>
                  <a:pt x="3374" y="1127"/>
                </a:cubicBezTo>
                <a:cubicBezTo>
                  <a:pt x="3627" y="1222"/>
                  <a:pt x="3627" y="1222"/>
                  <a:pt x="3627" y="1222"/>
                </a:cubicBezTo>
                <a:cubicBezTo>
                  <a:pt x="3405" y="1408"/>
                  <a:pt x="3405" y="1408"/>
                  <a:pt x="3405" y="1408"/>
                </a:cubicBezTo>
                <a:cubicBezTo>
                  <a:pt x="3294" y="1342"/>
                  <a:pt x="3294" y="1342"/>
                  <a:pt x="3294" y="1342"/>
                </a:cubicBezTo>
                <a:cubicBezTo>
                  <a:pt x="3353" y="1144"/>
                  <a:pt x="3353" y="1144"/>
                  <a:pt x="3353" y="1144"/>
                </a:cubicBezTo>
                <a:cubicBezTo>
                  <a:pt x="3354" y="1144"/>
                  <a:pt x="3354" y="1144"/>
                  <a:pt x="3354" y="1144"/>
                </a:cubicBezTo>
                <a:moveTo>
                  <a:pt x="2704" y="1475"/>
                </a:moveTo>
                <a:cubicBezTo>
                  <a:pt x="2079" y="1402"/>
                  <a:pt x="2079" y="1402"/>
                  <a:pt x="2079" y="1402"/>
                </a:cubicBezTo>
                <a:cubicBezTo>
                  <a:pt x="2074" y="1400"/>
                  <a:pt x="2074" y="1400"/>
                  <a:pt x="2074" y="1400"/>
                </a:cubicBezTo>
                <a:cubicBezTo>
                  <a:pt x="2483" y="1049"/>
                  <a:pt x="2483" y="1049"/>
                  <a:pt x="2483" y="1049"/>
                </a:cubicBezTo>
                <a:cubicBezTo>
                  <a:pt x="2485" y="1050"/>
                  <a:pt x="2485" y="1050"/>
                  <a:pt x="2485" y="1050"/>
                </a:cubicBezTo>
                <a:cubicBezTo>
                  <a:pt x="2485" y="1049"/>
                  <a:pt x="2485" y="1049"/>
                  <a:pt x="2485" y="1049"/>
                </a:cubicBezTo>
                <a:cubicBezTo>
                  <a:pt x="2953" y="1183"/>
                  <a:pt x="2953" y="1183"/>
                  <a:pt x="2953" y="1183"/>
                </a:cubicBezTo>
                <a:cubicBezTo>
                  <a:pt x="2807" y="1402"/>
                  <a:pt x="2807" y="1402"/>
                  <a:pt x="2807" y="1402"/>
                </a:cubicBezTo>
                <a:cubicBezTo>
                  <a:pt x="2704" y="1475"/>
                  <a:pt x="2704" y="1475"/>
                  <a:pt x="2704" y="1475"/>
                </a:cubicBezTo>
                <a:moveTo>
                  <a:pt x="3884" y="1312"/>
                </a:moveTo>
                <a:cubicBezTo>
                  <a:pt x="4052" y="1038"/>
                  <a:pt x="4052" y="1038"/>
                  <a:pt x="4052" y="1038"/>
                </a:cubicBezTo>
                <a:cubicBezTo>
                  <a:pt x="4119" y="1059"/>
                  <a:pt x="4119" y="1059"/>
                  <a:pt x="4119" y="1059"/>
                </a:cubicBezTo>
                <a:cubicBezTo>
                  <a:pt x="3884" y="1312"/>
                  <a:pt x="3884" y="1312"/>
                  <a:pt x="3884" y="1312"/>
                </a:cubicBezTo>
                <a:moveTo>
                  <a:pt x="3844" y="1298"/>
                </a:moveTo>
                <a:cubicBezTo>
                  <a:pt x="3637" y="1220"/>
                  <a:pt x="3637" y="1220"/>
                  <a:pt x="3637" y="1220"/>
                </a:cubicBezTo>
                <a:cubicBezTo>
                  <a:pt x="3885" y="1013"/>
                  <a:pt x="3885" y="1013"/>
                  <a:pt x="3885" y="1013"/>
                </a:cubicBezTo>
                <a:cubicBezTo>
                  <a:pt x="3889" y="1018"/>
                  <a:pt x="3894" y="1022"/>
                  <a:pt x="3900" y="1024"/>
                </a:cubicBezTo>
                <a:cubicBezTo>
                  <a:pt x="3844" y="1298"/>
                  <a:pt x="3844" y="1298"/>
                  <a:pt x="3844" y="1298"/>
                </a:cubicBezTo>
                <a:moveTo>
                  <a:pt x="3912" y="1026"/>
                </a:moveTo>
                <a:cubicBezTo>
                  <a:pt x="3917" y="1026"/>
                  <a:pt x="3922" y="1024"/>
                  <a:pt x="3928" y="1022"/>
                </a:cubicBezTo>
                <a:cubicBezTo>
                  <a:pt x="3936" y="1017"/>
                  <a:pt x="3942" y="1010"/>
                  <a:pt x="3944" y="1002"/>
                </a:cubicBezTo>
                <a:cubicBezTo>
                  <a:pt x="4047" y="1036"/>
                  <a:pt x="4047" y="1036"/>
                  <a:pt x="4047" y="1036"/>
                </a:cubicBezTo>
                <a:cubicBezTo>
                  <a:pt x="3879" y="1311"/>
                  <a:pt x="3879" y="1311"/>
                  <a:pt x="3879" y="1311"/>
                </a:cubicBezTo>
                <a:cubicBezTo>
                  <a:pt x="3849" y="1300"/>
                  <a:pt x="3849" y="1300"/>
                  <a:pt x="3849" y="1300"/>
                </a:cubicBezTo>
                <a:cubicBezTo>
                  <a:pt x="3905" y="1025"/>
                  <a:pt x="3905" y="1025"/>
                  <a:pt x="3905" y="1025"/>
                </a:cubicBezTo>
                <a:cubicBezTo>
                  <a:pt x="3907" y="1026"/>
                  <a:pt x="3909" y="1026"/>
                  <a:pt x="3912" y="1026"/>
                </a:cubicBezTo>
                <a:moveTo>
                  <a:pt x="2956" y="1178"/>
                </a:moveTo>
                <a:cubicBezTo>
                  <a:pt x="2488" y="1045"/>
                  <a:pt x="2488" y="1045"/>
                  <a:pt x="2488" y="1045"/>
                </a:cubicBezTo>
                <a:cubicBezTo>
                  <a:pt x="2536" y="955"/>
                  <a:pt x="2536" y="955"/>
                  <a:pt x="2536" y="955"/>
                </a:cubicBezTo>
                <a:cubicBezTo>
                  <a:pt x="3065" y="996"/>
                  <a:pt x="3065" y="996"/>
                  <a:pt x="3065" y="996"/>
                </a:cubicBezTo>
                <a:cubicBezTo>
                  <a:pt x="3065" y="996"/>
                  <a:pt x="3066" y="997"/>
                  <a:pt x="3066" y="998"/>
                </a:cubicBezTo>
                <a:cubicBezTo>
                  <a:pt x="3067" y="1001"/>
                  <a:pt x="3069" y="1003"/>
                  <a:pt x="3072" y="1005"/>
                </a:cubicBezTo>
                <a:cubicBezTo>
                  <a:pt x="2956" y="1178"/>
                  <a:pt x="2956" y="1178"/>
                  <a:pt x="2956" y="1178"/>
                </a:cubicBezTo>
                <a:moveTo>
                  <a:pt x="2094" y="1376"/>
                </a:moveTo>
                <a:cubicBezTo>
                  <a:pt x="2470" y="950"/>
                  <a:pt x="2470" y="950"/>
                  <a:pt x="2470" y="950"/>
                </a:cubicBezTo>
                <a:cubicBezTo>
                  <a:pt x="2530" y="954"/>
                  <a:pt x="2530" y="954"/>
                  <a:pt x="2530" y="954"/>
                </a:cubicBezTo>
                <a:cubicBezTo>
                  <a:pt x="2483" y="1044"/>
                  <a:pt x="2483" y="1044"/>
                  <a:pt x="2483" y="1044"/>
                </a:cubicBezTo>
                <a:cubicBezTo>
                  <a:pt x="2482" y="1043"/>
                  <a:pt x="2482" y="1043"/>
                  <a:pt x="2482" y="1043"/>
                </a:cubicBezTo>
                <a:cubicBezTo>
                  <a:pt x="2094" y="1376"/>
                  <a:pt x="2094" y="1376"/>
                  <a:pt x="2094" y="1376"/>
                </a:cubicBezTo>
                <a:moveTo>
                  <a:pt x="3106" y="982"/>
                </a:moveTo>
                <a:cubicBezTo>
                  <a:pt x="3105" y="981"/>
                  <a:pt x="3105" y="979"/>
                  <a:pt x="3104" y="978"/>
                </a:cubicBezTo>
                <a:cubicBezTo>
                  <a:pt x="3103" y="976"/>
                  <a:pt x="3102" y="975"/>
                  <a:pt x="3100" y="973"/>
                </a:cubicBezTo>
                <a:cubicBezTo>
                  <a:pt x="3149" y="914"/>
                  <a:pt x="3149" y="914"/>
                  <a:pt x="3149" y="914"/>
                </a:cubicBezTo>
                <a:cubicBezTo>
                  <a:pt x="3134" y="971"/>
                  <a:pt x="3134" y="971"/>
                  <a:pt x="3134" y="971"/>
                </a:cubicBezTo>
                <a:cubicBezTo>
                  <a:pt x="3106" y="982"/>
                  <a:pt x="3106" y="982"/>
                  <a:pt x="3106" y="982"/>
                </a:cubicBezTo>
                <a:moveTo>
                  <a:pt x="3631" y="1218"/>
                </a:moveTo>
                <a:cubicBezTo>
                  <a:pt x="3373" y="1121"/>
                  <a:pt x="3373" y="1121"/>
                  <a:pt x="3373" y="1121"/>
                </a:cubicBezTo>
                <a:cubicBezTo>
                  <a:pt x="3373" y="1119"/>
                  <a:pt x="3372" y="1117"/>
                  <a:pt x="3371" y="1116"/>
                </a:cubicBezTo>
                <a:cubicBezTo>
                  <a:pt x="3371" y="1115"/>
                  <a:pt x="3370" y="1113"/>
                  <a:pt x="3369" y="1112"/>
                </a:cubicBezTo>
                <a:cubicBezTo>
                  <a:pt x="3589" y="876"/>
                  <a:pt x="3589" y="876"/>
                  <a:pt x="3589" y="876"/>
                </a:cubicBezTo>
                <a:cubicBezTo>
                  <a:pt x="3880" y="977"/>
                  <a:pt x="3880" y="977"/>
                  <a:pt x="3880" y="977"/>
                </a:cubicBezTo>
                <a:cubicBezTo>
                  <a:pt x="3876" y="987"/>
                  <a:pt x="3876" y="998"/>
                  <a:pt x="3881" y="1007"/>
                </a:cubicBezTo>
                <a:cubicBezTo>
                  <a:pt x="3881" y="1008"/>
                  <a:pt x="3881" y="1008"/>
                  <a:pt x="3882" y="1009"/>
                </a:cubicBezTo>
                <a:cubicBezTo>
                  <a:pt x="3631" y="1218"/>
                  <a:pt x="3631" y="1218"/>
                  <a:pt x="3631" y="1218"/>
                </a:cubicBezTo>
                <a:moveTo>
                  <a:pt x="3469" y="873"/>
                </a:moveTo>
                <a:cubicBezTo>
                  <a:pt x="3474" y="873"/>
                  <a:pt x="3480" y="872"/>
                  <a:pt x="3485" y="869"/>
                </a:cubicBezTo>
                <a:cubicBezTo>
                  <a:pt x="3494" y="864"/>
                  <a:pt x="3500" y="856"/>
                  <a:pt x="3503" y="846"/>
                </a:cubicBezTo>
                <a:cubicBezTo>
                  <a:pt x="3584" y="874"/>
                  <a:pt x="3584" y="874"/>
                  <a:pt x="3584" y="874"/>
                </a:cubicBezTo>
                <a:cubicBezTo>
                  <a:pt x="3366" y="1109"/>
                  <a:pt x="3366" y="1109"/>
                  <a:pt x="3366" y="1109"/>
                </a:cubicBezTo>
                <a:cubicBezTo>
                  <a:pt x="3362" y="1107"/>
                  <a:pt x="3358" y="1105"/>
                  <a:pt x="3354" y="1105"/>
                </a:cubicBezTo>
                <a:cubicBezTo>
                  <a:pt x="3351" y="1105"/>
                  <a:pt x="3348" y="1106"/>
                  <a:pt x="3345" y="1107"/>
                </a:cubicBezTo>
                <a:cubicBezTo>
                  <a:pt x="3336" y="1112"/>
                  <a:pt x="3333" y="1122"/>
                  <a:pt x="3336" y="1131"/>
                </a:cubicBezTo>
                <a:cubicBezTo>
                  <a:pt x="3138" y="1251"/>
                  <a:pt x="3138" y="1251"/>
                  <a:pt x="3138" y="1251"/>
                </a:cubicBezTo>
                <a:cubicBezTo>
                  <a:pt x="3108" y="1233"/>
                  <a:pt x="3108" y="1233"/>
                  <a:pt x="3108" y="1233"/>
                </a:cubicBezTo>
                <a:cubicBezTo>
                  <a:pt x="3116" y="1224"/>
                  <a:pt x="3117" y="1210"/>
                  <a:pt x="3111" y="1199"/>
                </a:cubicBezTo>
                <a:cubicBezTo>
                  <a:pt x="3110" y="1195"/>
                  <a:pt x="3108" y="1193"/>
                  <a:pt x="3105" y="1190"/>
                </a:cubicBezTo>
                <a:cubicBezTo>
                  <a:pt x="3443" y="862"/>
                  <a:pt x="3443" y="862"/>
                  <a:pt x="3443" y="862"/>
                </a:cubicBezTo>
                <a:cubicBezTo>
                  <a:pt x="3450" y="869"/>
                  <a:pt x="3459" y="873"/>
                  <a:pt x="3469" y="873"/>
                </a:cubicBezTo>
                <a:moveTo>
                  <a:pt x="3588" y="870"/>
                </a:moveTo>
                <a:cubicBezTo>
                  <a:pt x="3503" y="841"/>
                  <a:pt x="3503" y="841"/>
                  <a:pt x="3503" y="841"/>
                </a:cubicBezTo>
                <a:cubicBezTo>
                  <a:pt x="3504" y="838"/>
                  <a:pt x="3503" y="835"/>
                  <a:pt x="3503" y="832"/>
                </a:cubicBezTo>
                <a:cubicBezTo>
                  <a:pt x="3693" y="757"/>
                  <a:pt x="3693" y="757"/>
                  <a:pt x="3693" y="757"/>
                </a:cubicBezTo>
                <a:cubicBezTo>
                  <a:pt x="3588" y="870"/>
                  <a:pt x="3588" y="870"/>
                  <a:pt x="3588" y="870"/>
                </a:cubicBezTo>
                <a:moveTo>
                  <a:pt x="3151" y="926"/>
                </a:moveTo>
                <a:cubicBezTo>
                  <a:pt x="3156" y="904"/>
                  <a:pt x="3156" y="904"/>
                  <a:pt x="3156" y="904"/>
                </a:cubicBezTo>
                <a:cubicBezTo>
                  <a:pt x="3312" y="710"/>
                  <a:pt x="3312" y="710"/>
                  <a:pt x="3312" y="710"/>
                </a:cubicBezTo>
                <a:cubicBezTo>
                  <a:pt x="3443" y="815"/>
                  <a:pt x="3443" y="815"/>
                  <a:pt x="3443" y="815"/>
                </a:cubicBezTo>
                <a:cubicBezTo>
                  <a:pt x="3434" y="825"/>
                  <a:pt x="3432" y="840"/>
                  <a:pt x="3437" y="852"/>
                </a:cubicBezTo>
                <a:cubicBezTo>
                  <a:pt x="3202" y="945"/>
                  <a:pt x="3202" y="945"/>
                  <a:pt x="3202" y="945"/>
                </a:cubicBezTo>
                <a:cubicBezTo>
                  <a:pt x="3201" y="947"/>
                  <a:pt x="3201" y="949"/>
                  <a:pt x="3200" y="951"/>
                </a:cubicBezTo>
                <a:cubicBezTo>
                  <a:pt x="3439" y="857"/>
                  <a:pt x="3439" y="857"/>
                  <a:pt x="3439" y="857"/>
                </a:cubicBezTo>
                <a:cubicBezTo>
                  <a:pt x="3440" y="858"/>
                  <a:pt x="3440" y="858"/>
                  <a:pt x="3440" y="858"/>
                </a:cubicBezTo>
                <a:cubicBezTo>
                  <a:pt x="3101" y="1187"/>
                  <a:pt x="3101" y="1187"/>
                  <a:pt x="3101" y="1187"/>
                </a:cubicBezTo>
                <a:cubicBezTo>
                  <a:pt x="3096" y="1184"/>
                  <a:pt x="3091" y="1182"/>
                  <a:pt x="3085" y="1182"/>
                </a:cubicBezTo>
                <a:cubicBezTo>
                  <a:pt x="3085" y="1181"/>
                  <a:pt x="3085" y="1181"/>
                  <a:pt x="3085" y="1181"/>
                </a:cubicBezTo>
                <a:cubicBezTo>
                  <a:pt x="3085" y="1181"/>
                  <a:pt x="3084" y="1181"/>
                  <a:pt x="3084" y="1181"/>
                </a:cubicBezTo>
                <a:cubicBezTo>
                  <a:pt x="3083" y="1181"/>
                  <a:pt x="3081" y="1181"/>
                  <a:pt x="3080" y="1181"/>
                </a:cubicBezTo>
                <a:cubicBezTo>
                  <a:pt x="3080" y="1182"/>
                  <a:pt x="3080" y="1182"/>
                  <a:pt x="3080" y="1182"/>
                </a:cubicBezTo>
                <a:cubicBezTo>
                  <a:pt x="3076" y="1183"/>
                  <a:pt x="3073" y="1184"/>
                  <a:pt x="3069" y="1185"/>
                </a:cubicBezTo>
                <a:cubicBezTo>
                  <a:pt x="3061" y="1190"/>
                  <a:pt x="3055" y="1197"/>
                  <a:pt x="3053" y="1206"/>
                </a:cubicBezTo>
                <a:cubicBezTo>
                  <a:pt x="2961" y="1180"/>
                  <a:pt x="2961" y="1180"/>
                  <a:pt x="2961" y="1180"/>
                </a:cubicBezTo>
                <a:cubicBezTo>
                  <a:pt x="3076" y="1007"/>
                  <a:pt x="3076" y="1007"/>
                  <a:pt x="3076" y="1007"/>
                </a:cubicBezTo>
                <a:cubicBezTo>
                  <a:pt x="3079" y="1009"/>
                  <a:pt x="3082" y="1009"/>
                  <a:pt x="3085" y="1009"/>
                </a:cubicBezTo>
                <a:cubicBezTo>
                  <a:pt x="3088" y="1009"/>
                  <a:pt x="3092" y="1009"/>
                  <a:pt x="3095" y="1007"/>
                </a:cubicBezTo>
                <a:cubicBezTo>
                  <a:pt x="3102" y="1003"/>
                  <a:pt x="3106" y="995"/>
                  <a:pt x="3106" y="988"/>
                </a:cubicBezTo>
                <a:cubicBezTo>
                  <a:pt x="3132" y="977"/>
                  <a:pt x="3132" y="977"/>
                  <a:pt x="3132" y="977"/>
                </a:cubicBezTo>
                <a:cubicBezTo>
                  <a:pt x="3088" y="1151"/>
                  <a:pt x="3088" y="1151"/>
                  <a:pt x="3088" y="1151"/>
                </a:cubicBezTo>
                <a:cubicBezTo>
                  <a:pt x="3090" y="1151"/>
                  <a:pt x="3091" y="1152"/>
                  <a:pt x="3093" y="1153"/>
                </a:cubicBezTo>
                <a:cubicBezTo>
                  <a:pt x="3138" y="975"/>
                  <a:pt x="3138" y="975"/>
                  <a:pt x="3138" y="975"/>
                </a:cubicBezTo>
                <a:cubicBezTo>
                  <a:pt x="3166" y="964"/>
                  <a:pt x="3166" y="964"/>
                  <a:pt x="3166" y="964"/>
                </a:cubicBezTo>
                <a:cubicBezTo>
                  <a:pt x="3164" y="963"/>
                  <a:pt x="3162" y="962"/>
                  <a:pt x="3160" y="961"/>
                </a:cubicBezTo>
                <a:cubicBezTo>
                  <a:pt x="3139" y="969"/>
                  <a:pt x="3139" y="969"/>
                  <a:pt x="3139" y="969"/>
                </a:cubicBezTo>
                <a:cubicBezTo>
                  <a:pt x="3148" y="937"/>
                  <a:pt x="3148" y="937"/>
                  <a:pt x="3148" y="937"/>
                </a:cubicBezTo>
                <a:cubicBezTo>
                  <a:pt x="3148" y="933"/>
                  <a:pt x="3149" y="929"/>
                  <a:pt x="3151" y="926"/>
                </a:cubicBezTo>
                <a:moveTo>
                  <a:pt x="3226" y="675"/>
                </a:moveTo>
                <a:cubicBezTo>
                  <a:pt x="3233" y="675"/>
                  <a:pt x="3240" y="674"/>
                  <a:pt x="3246" y="670"/>
                </a:cubicBezTo>
                <a:cubicBezTo>
                  <a:pt x="3250" y="669"/>
                  <a:pt x="3253" y="666"/>
                  <a:pt x="3255" y="664"/>
                </a:cubicBezTo>
                <a:cubicBezTo>
                  <a:pt x="3309" y="707"/>
                  <a:pt x="3309" y="707"/>
                  <a:pt x="3309" y="707"/>
                </a:cubicBezTo>
                <a:cubicBezTo>
                  <a:pt x="3159" y="893"/>
                  <a:pt x="3159" y="893"/>
                  <a:pt x="3159" y="893"/>
                </a:cubicBezTo>
                <a:cubicBezTo>
                  <a:pt x="3215" y="674"/>
                  <a:pt x="3215" y="674"/>
                  <a:pt x="3215" y="674"/>
                </a:cubicBezTo>
                <a:cubicBezTo>
                  <a:pt x="3218" y="675"/>
                  <a:pt x="3222" y="675"/>
                  <a:pt x="3226" y="675"/>
                </a:cubicBezTo>
                <a:moveTo>
                  <a:pt x="3064" y="991"/>
                </a:moveTo>
                <a:cubicBezTo>
                  <a:pt x="2538" y="950"/>
                  <a:pt x="2538" y="950"/>
                  <a:pt x="2538" y="950"/>
                </a:cubicBezTo>
                <a:cubicBezTo>
                  <a:pt x="2707" y="633"/>
                  <a:pt x="2707" y="633"/>
                  <a:pt x="2707" y="633"/>
                </a:cubicBezTo>
                <a:cubicBezTo>
                  <a:pt x="3182" y="636"/>
                  <a:pt x="3182" y="636"/>
                  <a:pt x="3182" y="636"/>
                </a:cubicBezTo>
                <a:cubicBezTo>
                  <a:pt x="3182" y="642"/>
                  <a:pt x="3184" y="647"/>
                  <a:pt x="3186" y="652"/>
                </a:cubicBezTo>
                <a:cubicBezTo>
                  <a:pt x="3192" y="662"/>
                  <a:pt x="3200" y="669"/>
                  <a:pt x="3210" y="673"/>
                </a:cubicBezTo>
                <a:cubicBezTo>
                  <a:pt x="3152" y="902"/>
                  <a:pt x="3152" y="902"/>
                  <a:pt x="3152" y="902"/>
                </a:cubicBezTo>
                <a:cubicBezTo>
                  <a:pt x="3097" y="970"/>
                  <a:pt x="3097" y="970"/>
                  <a:pt x="3097" y="970"/>
                </a:cubicBezTo>
                <a:cubicBezTo>
                  <a:pt x="3093" y="968"/>
                  <a:pt x="3089" y="967"/>
                  <a:pt x="3085" y="967"/>
                </a:cubicBezTo>
                <a:cubicBezTo>
                  <a:pt x="3081" y="967"/>
                  <a:pt x="3078" y="967"/>
                  <a:pt x="3075" y="969"/>
                </a:cubicBezTo>
                <a:cubicBezTo>
                  <a:pt x="3067" y="973"/>
                  <a:pt x="3063" y="982"/>
                  <a:pt x="3064" y="991"/>
                </a:cubicBezTo>
                <a:moveTo>
                  <a:pt x="3312" y="703"/>
                </a:moveTo>
                <a:cubicBezTo>
                  <a:pt x="3259" y="661"/>
                  <a:pt x="3259" y="661"/>
                  <a:pt x="3259" y="661"/>
                </a:cubicBezTo>
                <a:cubicBezTo>
                  <a:pt x="3265" y="654"/>
                  <a:pt x="3269" y="645"/>
                  <a:pt x="3270" y="636"/>
                </a:cubicBezTo>
                <a:cubicBezTo>
                  <a:pt x="3372" y="628"/>
                  <a:pt x="3372" y="628"/>
                  <a:pt x="3372" y="628"/>
                </a:cubicBezTo>
                <a:cubicBezTo>
                  <a:pt x="3312" y="703"/>
                  <a:pt x="3312" y="703"/>
                  <a:pt x="3312" y="703"/>
                </a:cubicBezTo>
                <a:moveTo>
                  <a:pt x="3447" y="812"/>
                </a:moveTo>
                <a:cubicBezTo>
                  <a:pt x="3316" y="706"/>
                  <a:pt x="3316" y="706"/>
                  <a:pt x="3316" y="706"/>
                </a:cubicBezTo>
                <a:cubicBezTo>
                  <a:pt x="3379" y="628"/>
                  <a:pt x="3379" y="628"/>
                  <a:pt x="3379" y="628"/>
                </a:cubicBezTo>
                <a:cubicBezTo>
                  <a:pt x="3750" y="601"/>
                  <a:pt x="3750" y="601"/>
                  <a:pt x="3750" y="601"/>
                </a:cubicBezTo>
                <a:cubicBezTo>
                  <a:pt x="3750" y="606"/>
                  <a:pt x="3751" y="611"/>
                  <a:pt x="3754" y="616"/>
                </a:cubicBezTo>
                <a:cubicBezTo>
                  <a:pt x="3754" y="617"/>
                  <a:pt x="3754" y="617"/>
                  <a:pt x="3754" y="617"/>
                </a:cubicBezTo>
                <a:cubicBezTo>
                  <a:pt x="3494" y="814"/>
                  <a:pt x="3494" y="814"/>
                  <a:pt x="3494" y="814"/>
                </a:cubicBezTo>
                <a:cubicBezTo>
                  <a:pt x="3487" y="808"/>
                  <a:pt x="3478" y="804"/>
                  <a:pt x="3469" y="804"/>
                </a:cubicBezTo>
                <a:cubicBezTo>
                  <a:pt x="3463" y="804"/>
                  <a:pt x="3458" y="805"/>
                  <a:pt x="3453" y="808"/>
                </a:cubicBezTo>
                <a:cubicBezTo>
                  <a:pt x="3451" y="809"/>
                  <a:pt x="3449" y="810"/>
                  <a:pt x="3447" y="812"/>
                </a:cubicBezTo>
                <a:moveTo>
                  <a:pt x="3383" y="623"/>
                </a:moveTo>
                <a:cubicBezTo>
                  <a:pt x="3440" y="552"/>
                  <a:pt x="3440" y="552"/>
                  <a:pt x="3440" y="552"/>
                </a:cubicBezTo>
                <a:cubicBezTo>
                  <a:pt x="3813" y="528"/>
                  <a:pt x="3813" y="528"/>
                  <a:pt x="3813" y="528"/>
                </a:cubicBezTo>
                <a:cubicBezTo>
                  <a:pt x="3795" y="567"/>
                  <a:pt x="3795" y="567"/>
                  <a:pt x="3795" y="567"/>
                </a:cubicBezTo>
                <a:cubicBezTo>
                  <a:pt x="3791" y="566"/>
                  <a:pt x="3788" y="565"/>
                  <a:pt x="3784" y="565"/>
                </a:cubicBezTo>
                <a:cubicBezTo>
                  <a:pt x="3779" y="565"/>
                  <a:pt x="3773" y="567"/>
                  <a:pt x="3768" y="569"/>
                </a:cubicBezTo>
                <a:cubicBezTo>
                  <a:pt x="3758" y="575"/>
                  <a:pt x="3751" y="585"/>
                  <a:pt x="3750" y="596"/>
                </a:cubicBezTo>
                <a:cubicBezTo>
                  <a:pt x="3383" y="623"/>
                  <a:pt x="3383" y="623"/>
                  <a:pt x="3383" y="623"/>
                </a:cubicBezTo>
                <a:moveTo>
                  <a:pt x="3686" y="0"/>
                </a:moveTo>
                <a:cubicBezTo>
                  <a:pt x="3545" y="174"/>
                  <a:pt x="3545" y="174"/>
                  <a:pt x="3545" y="174"/>
                </a:cubicBezTo>
                <a:cubicBezTo>
                  <a:pt x="3249" y="593"/>
                  <a:pt x="3249" y="593"/>
                  <a:pt x="3249" y="593"/>
                </a:cubicBezTo>
                <a:cubicBezTo>
                  <a:pt x="3242" y="589"/>
                  <a:pt x="3234" y="586"/>
                  <a:pt x="3226" y="586"/>
                </a:cubicBezTo>
                <a:cubicBezTo>
                  <a:pt x="3219" y="586"/>
                  <a:pt x="3212" y="588"/>
                  <a:pt x="3205" y="592"/>
                </a:cubicBezTo>
                <a:cubicBezTo>
                  <a:pt x="3190" y="600"/>
                  <a:pt x="3181" y="615"/>
                  <a:pt x="3181" y="631"/>
                </a:cubicBezTo>
                <a:cubicBezTo>
                  <a:pt x="2706" y="628"/>
                  <a:pt x="2706" y="628"/>
                  <a:pt x="2706" y="628"/>
                </a:cubicBezTo>
                <a:cubicBezTo>
                  <a:pt x="2704" y="628"/>
                  <a:pt x="2704" y="628"/>
                  <a:pt x="2704" y="628"/>
                </a:cubicBezTo>
                <a:cubicBezTo>
                  <a:pt x="2533" y="949"/>
                  <a:pt x="2533" y="949"/>
                  <a:pt x="2533" y="949"/>
                </a:cubicBezTo>
                <a:cubicBezTo>
                  <a:pt x="2468" y="944"/>
                  <a:pt x="2468" y="944"/>
                  <a:pt x="2468" y="944"/>
                </a:cubicBezTo>
                <a:cubicBezTo>
                  <a:pt x="2467" y="945"/>
                  <a:pt x="2467" y="945"/>
                  <a:pt x="2467" y="945"/>
                </a:cubicBezTo>
                <a:cubicBezTo>
                  <a:pt x="2069" y="1397"/>
                  <a:pt x="2069" y="1397"/>
                  <a:pt x="2069" y="1397"/>
                </a:cubicBezTo>
                <a:cubicBezTo>
                  <a:pt x="1634" y="1449"/>
                  <a:pt x="1634" y="1449"/>
                  <a:pt x="1634" y="1449"/>
                </a:cubicBezTo>
                <a:cubicBezTo>
                  <a:pt x="1632" y="1451"/>
                  <a:pt x="1630" y="1452"/>
                  <a:pt x="1627" y="1454"/>
                </a:cubicBezTo>
                <a:cubicBezTo>
                  <a:pt x="1626" y="1454"/>
                  <a:pt x="1625" y="1455"/>
                  <a:pt x="1624" y="1455"/>
                </a:cubicBezTo>
                <a:cubicBezTo>
                  <a:pt x="2036" y="1406"/>
                  <a:pt x="2036" y="1406"/>
                  <a:pt x="2036" y="1406"/>
                </a:cubicBezTo>
                <a:cubicBezTo>
                  <a:pt x="1543" y="1536"/>
                  <a:pt x="1543" y="1536"/>
                  <a:pt x="1543" y="1536"/>
                </a:cubicBezTo>
                <a:cubicBezTo>
                  <a:pt x="1543" y="1538"/>
                  <a:pt x="1543" y="1538"/>
                  <a:pt x="1543" y="1538"/>
                </a:cubicBezTo>
                <a:cubicBezTo>
                  <a:pt x="1442" y="1526"/>
                  <a:pt x="1442" y="1526"/>
                  <a:pt x="1442" y="1526"/>
                </a:cubicBezTo>
                <a:cubicBezTo>
                  <a:pt x="1472" y="1473"/>
                  <a:pt x="1472" y="1473"/>
                  <a:pt x="1472" y="1473"/>
                </a:cubicBezTo>
                <a:cubicBezTo>
                  <a:pt x="1602" y="1458"/>
                  <a:pt x="1602" y="1458"/>
                  <a:pt x="1602" y="1458"/>
                </a:cubicBezTo>
                <a:cubicBezTo>
                  <a:pt x="1598" y="1457"/>
                  <a:pt x="1594" y="1456"/>
                  <a:pt x="1590" y="1454"/>
                </a:cubicBezTo>
                <a:cubicBezTo>
                  <a:pt x="1471" y="1469"/>
                  <a:pt x="1471" y="1469"/>
                  <a:pt x="1471" y="1469"/>
                </a:cubicBezTo>
                <a:cubicBezTo>
                  <a:pt x="1469" y="1469"/>
                  <a:pt x="1469" y="1469"/>
                  <a:pt x="1469" y="1469"/>
                </a:cubicBezTo>
                <a:cubicBezTo>
                  <a:pt x="1437" y="1525"/>
                  <a:pt x="1437" y="1525"/>
                  <a:pt x="1437" y="1525"/>
                </a:cubicBezTo>
                <a:cubicBezTo>
                  <a:pt x="1075" y="1484"/>
                  <a:pt x="1075" y="1484"/>
                  <a:pt x="1075" y="1484"/>
                </a:cubicBezTo>
                <a:cubicBezTo>
                  <a:pt x="1074" y="1485"/>
                  <a:pt x="1074" y="1485"/>
                  <a:pt x="1074" y="1485"/>
                </a:cubicBezTo>
                <a:cubicBezTo>
                  <a:pt x="803" y="1885"/>
                  <a:pt x="803" y="1885"/>
                  <a:pt x="803" y="1885"/>
                </a:cubicBezTo>
                <a:cubicBezTo>
                  <a:pt x="795" y="1878"/>
                  <a:pt x="784" y="1874"/>
                  <a:pt x="774" y="1874"/>
                </a:cubicBezTo>
                <a:cubicBezTo>
                  <a:pt x="767" y="1874"/>
                  <a:pt x="760" y="1876"/>
                  <a:pt x="753" y="1880"/>
                </a:cubicBezTo>
                <a:cubicBezTo>
                  <a:pt x="740" y="1886"/>
                  <a:pt x="732" y="1899"/>
                  <a:pt x="730" y="1913"/>
                </a:cubicBezTo>
                <a:cubicBezTo>
                  <a:pt x="224" y="1918"/>
                  <a:pt x="224" y="1918"/>
                  <a:pt x="224" y="1918"/>
                </a:cubicBezTo>
                <a:cubicBezTo>
                  <a:pt x="0" y="1936"/>
                  <a:pt x="0" y="1936"/>
                  <a:pt x="0" y="1936"/>
                </a:cubicBezTo>
                <a:cubicBezTo>
                  <a:pt x="3" y="1942"/>
                  <a:pt x="3" y="1942"/>
                  <a:pt x="3" y="1942"/>
                </a:cubicBezTo>
                <a:cubicBezTo>
                  <a:pt x="224" y="1923"/>
                  <a:pt x="224" y="1923"/>
                  <a:pt x="224" y="1923"/>
                </a:cubicBezTo>
                <a:cubicBezTo>
                  <a:pt x="729" y="1918"/>
                  <a:pt x="729" y="1918"/>
                  <a:pt x="729" y="1918"/>
                </a:cubicBezTo>
                <a:cubicBezTo>
                  <a:pt x="729" y="1925"/>
                  <a:pt x="731" y="1933"/>
                  <a:pt x="734" y="1940"/>
                </a:cubicBezTo>
                <a:cubicBezTo>
                  <a:pt x="738" y="1947"/>
                  <a:pt x="744" y="1953"/>
                  <a:pt x="751" y="1957"/>
                </a:cubicBezTo>
                <a:cubicBezTo>
                  <a:pt x="689" y="2034"/>
                  <a:pt x="689" y="2034"/>
                  <a:pt x="689" y="2034"/>
                </a:cubicBezTo>
                <a:cubicBezTo>
                  <a:pt x="592" y="2042"/>
                  <a:pt x="592" y="2042"/>
                  <a:pt x="592" y="2042"/>
                </a:cubicBezTo>
                <a:cubicBezTo>
                  <a:pt x="357" y="2340"/>
                  <a:pt x="357" y="2340"/>
                  <a:pt x="357" y="2340"/>
                </a:cubicBezTo>
                <a:cubicBezTo>
                  <a:pt x="200" y="2316"/>
                  <a:pt x="200" y="2316"/>
                  <a:pt x="200" y="2316"/>
                </a:cubicBezTo>
                <a:cubicBezTo>
                  <a:pt x="203" y="2322"/>
                  <a:pt x="203" y="2322"/>
                  <a:pt x="203" y="2322"/>
                </a:cubicBezTo>
                <a:cubicBezTo>
                  <a:pt x="354" y="2344"/>
                  <a:pt x="354" y="2344"/>
                  <a:pt x="354" y="2344"/>
                </a:cubicBezTo>
                <a:cubicBezTo>
                  <a:pt x="270" y="2451"/>
                  <a:pt x="270" y="2451"/>
                  <a:pt x="270" y="2451"/>
                </a:cubicBezTo>
                <a:cubicBezTo>
                  <a:pt x="273" y="2456"/>
                  <a:pt x="273" y="2456"/>
                  <a:pt x="273" y="2456"/>
                </a:cubicBezTo>
                <a:cubicBezTo>
                  <a:pt x="360" y="2345"/>
                  <a:pt x="360" y="2345"/>
                  <a:pt x="360" y="2345"/>
                </a:cubicBezTo>
                <a:cubicBezTo>
                  <a:pt x="405" y="2352"/>
                  <a:pt x="405" y="2352"/>
                  <a:pt x="405" y="2352"/>
                </a:cubicBezTo>
                <a:cubicBezTo>
                  <a:pt x="403" y="2359"/>
                  <a:pt x="404" y="2367"/>
                  <a:pt x="408" y="2374"/>
                </a:cubicBezTo>
                <a:cubicBezTo>
                  <a:pt x="412" y="2381"/>
                  <a:pt x="417" y="2386"/>
                  <a:pt x="424" y="2389"/>
                </a:cubicBezTo>
                <a:cubicBezTo>
                  <a:pt x="356" y="2613"/>
                  <a:pt x="356" y="2613"/>
                  <a:pt x="356" y="2613"/>
                </a:cubicBezTo>
                <a:cubicBezTo>
                  <a:pt x="359" y="2619"/>
                  <a:pt x="359" y="2619"/>
                  <a:pt x="359" y="2619"/>
                </a:cubicBezTo>
                <a:cubicBezTo>
                  <a:pt x="429" y="2391"/>
                  <a:pt x="429" y="2391"/>
                  <a:pt x="429" y="2391"/>
                </a:cubicBezTo>
                <a:cubicBezTo>
                  <a:pt x="432" y="2392"/>
                  <a:pt x="435" y="2392"/>
                  <a:pt x="439" y="2392"/>
                </a:cubicBezTo>
                <a:cubicBezTo>
                  <a:pt x="444" y="2392"/>
                  <a:pt x="450" y="2391"/>
                  <a:pt x="455" y="2388"/>
                </a:cubicBezTo>
                <a:cubicBezTo>
                  <a:pt x="470" y="2380"/>
                  <a:pt x="477" y="2363"/>
                  <a:pt x="471" y="2347"/>
                </a:cubicBezTo>
                <a:cubicBezTo>
                  <a:pt x="778" y="2246"/>
                  <a:pt x="778" y="2246"/>
                  <a:pt x="778" y="2246"/>
                </a:cubicBezTo>
                <a:cubicBezTo>
                  <a:pt x="778" y="2247"/>
                  <a:pt x="779" y="2249"/>
                  <a:pt x="780" y="2251"/>
                </a:cubicBezTo>
                <a:cubicBezTo>
                  <a:pt x="781" y="2253"/>
                  <a:pt x="782" y="2254"/>
                  <a:pt x="783" y="2256"/>
                </a:cubicBezTo>
                <a:cubicBezTo>
                  <a:pt x="624" y="2363"/>
                  <a:pt x="624" y="2363"/>
                  <a:pt x="624" y="2363"/>
                </a:cubicBezTo>
                <a:cubicBezTo>
                  <a:pt x="624" y="2365"/>
                  <a:pt x="624" y="2367"/>
                  <a:pt x="624" y="2369"/>
                </a:cubicBezTo>
                <a:cubicBezTo>
                  <a:pt x="786" y="2259"/>
                  <a:pt x="786" y="2259"/>
                  <a:pt x="786" y="2259"/>
                </a:cubicBezTo>
                <a:cubicBezTo>
                  <a:pt x="789" y="2262"/>
                  <a:pt x="792" y="2264"/>
                  <a:pt x="796" y="2266"/>
                </a:cubicBezTo>
                <a:cubicBezTo>
                  <a:pt x="773" y="2349"/>
                  <a:pt x="773" y="2349"/>
                  <a:pt x="773" y="2349"/>
                </a:cubicBezTo>
                <a:cubicBezTo>
                  <a:pt x="624" y="2371"/>
                  <a:pt x="624" y="2371"/>
                  <a:pt x="624" y="2371"/>
                </a:cubicBezTo>
                <a:cubicBezTo>
                  <a:pt x="624" y="2373"/>
                  <a:pt x="623" y="2375"/>
                  <a:pt x="623" y="2376"/>
                </a:cubicBezTo>
                <a:cubicBezTo>
                  <a:pt x="772" y="2354"/>
                  <a:pt x="772" y="2354"/>
                  <a:pt x="772" y="2354"/>
                </a:cubicBezTo>
                <a:cubicBezTo>
                  <a:pt x="690" y="2650"/>
                  <a:pt x="690" y="2650"/>
                  <a:pt x="690" y="2650"/>
                </a:cubicBezTo>
                <a:cubicBezTo>
                  <a:pt x="688" y="2649"/>
                  <a:pt x="686" y="2649"/>
                  <a:pt x="684" y="2649"/>
                </a:cubicBezTo>
                <a:cubicBezTo>
                  <a:pt x="678" y="2649"/>
                  <a:pt x="673" y="2650"/>
                  <a:pt x="668" y="2653"/>
                </a:cubicBezTo>
                <a:cubicBezTo>
                  <a:pt x="654" y="2660"/>
                  <a:pt x="647" y="2675"/>
                  <a:pt x="650" y="2690"/>
                </a:cubicBezTo>
                <a:cubicBezTo>
                  <a:pt x="434" y="2762"/>
                  <a:pt x="434" y="2762"/>
                  <a:pt x="434" y="2762"/>
                </a:cubicBezTo>
                <a:cubicBezTo>
                  <a:pt x="436" y="2766"/>
                  <a:pt x="436" y="2766"/>
                  <a:pt x="436" y="2766"/>
                </a:cubicBezTo>
                <a:cubicBezTo>
                  <a:pt x="651" y="2695"/>
                  <a:pt x="651" y="2695"/>
                  <a:pt x="651" y="2695"/>
                </a:cubicBezTo>
                <a:cubicBezTo>
                  <a:pt x="651" y="2696"/>
                  <a:pt x="652" y="2698"/>
                  <a:pt x="653" y="2700"/>
                </a:cubicBezTo>
                <a:cubicBezTo>
                  <a:pt x="657" y="2708"/>
                  <a:pt x="665" y="2714"/>
                  <a:pt x="674" y="2717"/>
                </a:cubicBezTo>
                <a:cubicBezTo>
                  <a:pt x="643" y="2821"/>
                  <a:pt x="643" y="2821"/>
                  <a:pt x="643" y="2821"/>
                </a:cubicBezTo>
                <a:cubicBezTo>
                  <a:pt x="460" y="2811"/>
                  <a:pt x="460" y="2811"/>
                  <a:pt x="460" y="2811"/>
                </a:cubicBezTo>
                <a:cubicBezTo>
                  <a:pt x="463" y="2817"/>
                  <a:pt x="463" y="2817"/>
                  <a:pt x="463" y="2817"/>
                </a:cubicBezTo>
                <a:cubicBezTo>
                  <a:pt x="641" y="2826"/>
                  <a:pt x="641" y="2826"/>
                  <a:pt x="641" y="2826"/>
                </a:cubicBezTo>
                <a:cubicBezTo>
                  <a:pt x="621" y="2895"/>
                  <a:pt x="621" y="2895"/>
                  <a:pt x="621" y="2895"/>
                </a:cubicBezTo>
                <a:cubicBezTo>
                  <a:pt x="512" y="2911"/>
                  <a:pt x="512" y="2911"/>
                  <a:pt x="512" y="2911"/>
                </a:cubicBezTo>
                <a:cubicBezTo>
                  <a:pt x="514" y="2915"/>
                  <a:pt x="514" y="2915"/>
                  <a:pt x="514" y="2915"/>
                </a:cubicBezTo>
                <a:cubicBezTo>
                  <a:pt x="620" y="2899"/>
                  <a:pt x="620" y="2899"/>
                  <a:pt x="620" y="2899"/>
                </a:cubicBezTo>
                <a:cubicBezTo>
                  <a:pt x="579" y="3038"/>
                  <a:pt x="579" y="3038"/>
                  <a:pt x="579" y="3038"/>
                </a:cubicBezTo>
                <a:cubicBezTo>
                  <a:pt x="583" y="3045"/>
                  <a:pt x="583" y="3045"/>
                  <a:pt x="583" y="3045"/>
                </a:cubicBezTo>
                <a:cubicBezTo>
                  <a:pt x="626" y="2898"/>
                  <a:pt x="626" y="2898"/>
                  <a:pt x="626" y="2898"/>
                </a:cubicBezTo>
                <a:cubicBezTo>
                  <a:pt x="974" y="2846"/>
                  <a:pt x="974" y="2846"/>
                  <a:pt x="974" y="2846"/>
                </a:cubicBezTo>
                <a:cubicBezTo>
                  <a:pt x="1010" y="2821"/>
                  <a:pt x="1010" y="2821"/>
                  <a:pt x="1010" y="2821"/>
                </a:cubicBezTo>
                <a:cubicBezTo>
                  <a:pt x="1097" y="2858"/>
                  <a:pt x="1097" y="2858"/>
                  <a:pt x="1097" y="2858"/>
                </a:cubicBezTo>
                <a:cubicBezTo>
                  <a:pt x="793" y="3446"/>
                  <a:pt x="793" y="3446"/>
                  <a:pt x="793" y="3446"/>
                </a:cubicBezTo>
                <a:cubicBezTo>
                  <a:pt x="796" y="3452"/>
                  <a:pt x="796" y="3452"/>
                  <a:pt x="796" y="3452"/>
                </a:cubicBezTo>
                <a:cubicBezTo>
                  <a:pt x="1103" y="2857"/>
                  <a:pt x="1103" y="2857"/>
                  <a:pt x="1103" y="2857"/>
                </a:cubicBezTo>
                <a:cubicBezTo>
                  <a:pt x="1801" y="2661"/>
                  <a:pt x="1801" y="2661"/>
                  <a:pt x="1801" y="2661"/>
                </a:cubicBezTo>
                <a:cubicBezTo>
                  <a:pt x="1802" y="2661"/>
                  <a:pt x="1802" y="2661"/>
                  <a:pt x="1802" y="2661"/>
                </a:cubicBezTo>
                <a:cubicBezTo>
                  <a:pt x="1803" y="2660"/>
                  <a:pt x="1803" y="2660"/>
                  <a:pt x="1803" y="2660"/>
                </a:cubicBezTo>
                <a:cubicBezTo>
                  <a:pt x="2429" y="2083"/>
                  <a:pt x="2429" y="2083"/>
                  <a:pt x="2429" y="2083"/>
                </a:cubicBezTo>
                <a:cubicBezTo>
                  <a:pt x="3259" y="1896"/>
                  <a:pt x="3259" y="1896"/>
                  <a:pt x="3259" y="1896"/>
                </a:cubicBezTo>
                <a:cubicBezTo>
                  <a:pt x="3261" y="1895"/>
                  <a:pt x="3261" y="1895"/>
                  <a:pt x="3261" y="1895"/>
                </a:cubicBezTo>
                <a:cubicBezTo>
                  <a:pt x="3261" y="1894"/>
                  <a:pt x="3261" y="1894"/>
                  <a:pt x="3261" y="1894"/>
                </a:cubicBezTo>
                <a:cubicBezTo>
                  <a:pt x="3818" y="1431"/>
                  <a:pt x="3818" y="1431"/>
                  <a:pt x="3818" y="1431"/>
                </a:cubicBezTo>
                <a:cubicBezTo>
                  <a:pt x="4483" y="1516"/>
                  <a:pt x="4483" y="1516"/>
                  <a:pt x="4483" y="1516"/>
                </a:cubicBezTo>
                <a:cubicBezTo>
                  <a:pt x="4480" y="1510"/>
                  <a:pt x="4480" y="1510"/>
                  <a:pt x="4480" y="1510"/>
                </a:cubicBezTo>
                <a:cubicBezTo>
                  <a:pt x="3823" y="1426"/>
                  <a:pt x="3823" y="1426"/>
                  <a:pt x="3823" y="1426"/>
                </a:cubicBezTo>
                <a:cubicBezTo>
                  <a:pt x="3842" y="1334"/>
                  <a:pt x="3842" y="1334"/>
                  <a:pt x="3842" y="1334"/>
                </a:cubicBezTo>
                <a:cubicBezTo>
                  <a:pt x="3883" y="1318"/>
                  <a:pt x="3883" y="1318"/>
                  <a:pt x="3883" y="1318"/>
                </a:cubicBezTo>
                <a:cubicBezTo>
                  <a:pt x="4123" y="1061"/>
                  <a:pt x="4123" y="1061"/>
                  <a:pt x="4123" y="1061"/>
                </a:cubicBezTo>
                <a:cubicBezTo>
                  <a:pt x="4269" y="1109"/>
                  <a:pt x="4269" y="1109"/>
                  <a:pt x="4269" y="1109"/>
                </a:cubicBezTo>
                <a:cubicBezTo>
                  <a:pt x="4265" y="1101"/>
                  <a:pt x="4265" y="1101"/>
                  <a:pt x="4265" y="1101"/>
                </a:cubicBezTo>
                <a:cubicBezTo>
                  <a:pt x="4128" y="1056"/>
                  <a:pt x="4128" y="1056"/>
                  <a:pt x="4128" y="1056"/>
                </a:cubicBezTo>
                <a:cubicBezTo>
                  <a:pt x="4201" y="979"/>
                  <a:pt x="4201" y="979"/>
                  <a:pt x="4201" y="979"/>
                </a:cubicBezTo>
                <a:cubicBezTo>
                  <a:pt x="4198" y="974"/>
                  <a:pt x="4198" y="974"/>
                  <a:pt x="4198" y="974"/>
                </a:cubicBezTo>
                <a:cubicBezTo>
                  <a:pt x="4123" y="1055"/>
                  <a:pt x="4123" y="1055"/>
                  <a:pt x="4123" y="1055"/>
                </a:cubicBezTo>
                <a:cubicBezTo>
                  <a:pt x="4055" y="1033"/>
                  <a:pt x="4055" y="1033"/>
                  <a:pt x="4055" y="1033"/>
                </a:cubicBezTo>
                <a:cubicBezTo>
                  <a:pt x="4149" y="880"/>
                  <a:pt x="4149" y="880"/>
                  <a:pt x="4149" y="880"/>
                </a:cubicBezTo>
                <a:cubicBezTo>
                  <a:pt x="4146" y="875"/>
                  <a:pt x="4146" y="875"/>
                  <a:pt x="4146" y="875"/>
                </a:cubicBezTo>
                <a:cubicBezTo>
                  <a:pt x="4050" y="1031"/>
                  <a:pt x="4050" y="1031"/>
                  <a:pt x="4050" y="1031"/>
                </a:cubicBezTo>
                <a:cubicBezTo>
                  <a:pt x="3946" y="997"/>
                  <a:pt x="3946" y="997"/>
                  <a:pt x="3946" y="997"/>
                </a:cubicBezTo>
                <a:cubicBezTo>
                  <a:pt x="3947" y="990"/>
                  <a:pt x="3946" y="982"/>
                  <a:pt x="3942" y="975"/>
                </a:cubicBezTo>
                <a:cubicBezTo>
                  <a:pt x="3941" y="973"/>
                  <a:pt x="3939" y="971"/>
                  <a:pt x="3938" y="969"/>
                </a:cubicBezTo>
                <a:cubicBezTo>
                  <a:pt x="4122" y="830"/>
                  <a:pt x="4122" y="830"/>
                  <a:pt x="4122" y="830"/>
                </a:cubicBezTo>
                <a:cubicBezTo>
                  <a:pt x="4120" y="825"/>
                  <a:pt x="4120" y="825"/>
                  <a:pt x="4120" y="825"/>
                </a:cubicBezTo>
                <a:cubicBezTo>
                  <a:pt x="3934" y="965"/>
                  <a:pt x="3934" y="965"/>
                  <a:pt x="3934" y="965"/>
                </a:cubicBezTo>
                <a:cubicBezTo>
                  <a:pt x="3928" y="960"/>
                  <a:pt x="3920" y="957"/>
                  <a:pt x="3911" y="957"/>
                </a:cubicBezTo>
                <a:cubicBezTo>
                  <a:pt x="3906" y="957"/>
                  <a:pt x="3901" y="958"/>
                  <a:pt x="3895" y="961"/>
                </a:cubicBezTo>
                <a:cubicBezTo>
                  <a:pt x="3890" y="964"/>
                  <a:pt x="3885" y="968"/>
                  <a:pt x="3882" y="973"/>
                </a:cubicBezTo>
                <a:cubicBezTo>
                  <a:pt x="3593" y="872"/>
                  <a:pt x="3593" y="872"/>
                  <a:pt x="3593" y="872"/>
                </a:cubicBezTo>
                <a:cubicBezTo>
                  <a:pt x="3703" y="754"/>
                  <a:pt x="3703" y="754"/>
                  <a:pt x="3703" y="754"/>
                </a:cubicBezTo>
                <a:cubicBezTo>
                  <a:pt x="4053" y="699"/>
                  <a:pt x="4053" y="699"/>
                  <a:pt x="4053" y="699"/>
                </a:cubicBezTo>
                <a:cubicBezTo>
                  <a:pt x="4051" y="694"/>
                  <a:pt x="4051" y="694"/>
                  <a:pt x="4051" y="694"/>
                </a:cubicBezTo>
                <a:cubicBezTo>
                  <a:pt x="3701" y="749"/>
                  <a:pt x="3701" y="749"/>
                  <a:pt x="3701" y="749"/>
                </a:cubicBezTo>
                <a:cubicBezTo>
                  <a:pt x="3701" y="749"/>
                  <a:pt x="3701" y="749"/>
                  <a:pt x="3701" y="749"/>
                </a:cubicBezTo>
                <a:cubicBezTo>
                  <a:pt x="3501" y="827"/>
                  <a:pt x="3501" y="827"/>
                  <a:pt x="3501" y="827"/>
                </a:cubicBezTo>
                <a:cubicBezTo>
                  <a:pt x="3501" y="825"/>
                  <a:pt x="3500" y="824"/>
                  <a:pt x="3499" y="822"/>
                </a:cubicBezTo>
                <a:cubicBezTo>
                  <a:pt x="3499" y="821"/>
                  <a:pt x="3498" y="819"/>
                  <a:pt x="3497" y="818"/>
                </a:cubicBezTo>
                <a:cubicBezTo>
                  <a:pt x="3757" y="621"/>
                  <a:pt x="3757" y="621"/>
                  <a:pt x="3757" y="621"/>
                </a:cubicBezTo>
                <a:cubicBezTo>
                  <a:pt x="3764" y="630"/>
                  <a:pt x="3774" y="635"/>
                  <a:pt x="3784" y="635"/>
                </a:cubicBezTo>
                <a:cubicBezTo>
                  <a:pt x="3790" y="635"/>
                  <a:pt x="3795" y="633"/>
                  <a:pt x="3801" y="631"/>
                </a:cubicBezTo>
                <a:cubicBezTo>
                  <a:pt x="3809" y="626"/>
                  <a:pt x="3815" y="619"/>
                  <a:pt x="3817" y="610"/>
                </a:cubicBezTo>
                <a:cubicBezTo>
                  <a:pt x="4045" y="683"/>
                  <a:pt x="4045" y="683"/>
                  <a:pt x="4045" y="683"/>
                </a:cubicBezTo>
                <a:cubicBezTo>
                  <a:pt x="4042" y="677"/>
                  <a:pt x="4042" y="677"/>
                  <a:pt x="4042" y="677"/>
                </a:cubicBezTo>
                <a:cubicBezTo>
                  <a:pt x="3819" y="606"/>
                  <a:pt x="3819" y="606"/>
                  <a:pt x="3819" y="606"/>
                </a:cubicBezTo>
                <a:cubicBezTo>
                  <a:pt x="3820" y="598"/>
                  <a:pt x="3819" y="591"/>
                  <a:pt x="3815" y="584"/>
                </a:cubicBezTo>
                <a:cubicBezTo>
                  <a:pt x="3811" y="577"/>
                  <a:pt x="3806" y="572"/>
                  <a:pt x="3799" y="569"/>
                </a:cubicBezTo>
                <a:cubicBezTo>
                  <a:pt x="3819" y="528"/>
                  <a:pt x="3819" y="528"/>
                  <a:pt x="3819" y="528"/>
                </a:cubicBezTo>
                <a:cubicBezTo>
                  <a:pt x="3959" y="519"/>
                  <a:pt x="3959" y="519"/>
                  <a:pt x="3959" y="519"/>
                </a:cubicBezTo>
                <a:cubicBezTo>
                  <a:pt x="3957" y="514"/>
                  <a:pt x="3957" y="514"/>
                  <a:pt x="3957" y="514"/>
                </a:cubicBezTo>
                <a:cubicBezTo>
                  <a:pt x="3822" y="523"/>
                  <a:pt x="3822" y="523"/>
                  <a:pt x="3822" y="523"/>
                </a:cubicBezTo>
                <a:cubicBezTo>
                  <a:pt x="3889" y="385"/>
                  <a:pt x="3889" y="385"/>
                  <a:pt x="3889" y="385"/>
                </a:cubicBezTo>
                <a:cubicBezTo>
                  <a:pt x="3886" y="379"/>
                  <a:pt x="3886" y="379"/>
                  <a:pt x="3886" y="379"/>
                </a:cubicBezTo>
                <a:cubicBezTo>
                  <a:pt x="3816" y="523"/>
                  <a:pt x="3816" y="523"/>
                  <a:pt x="3816" y="523"/>
                </a:cubicBezTo>
                <a:cubicBezTo>
                  <a:pt x="3437" y="547"/>
                  <a:pt x="3437" y="547"/>
                  <a:pt x="3437" y="547"/>
                </a:cubicBezTo>
                <a:cubicBezTo>
                  <a:pt x="3376" y="623"/>
                  <a:pt x="3376" y="623"/>
                  <a:pt x="3376" y="623"/>
                </a:cubicBezTo>
                <a:cubicBezTo>
                  <a:pt x="3270" y="631"/>
                  <a:pt x="3270" y="631"/>
                  <a:pt x="3270" y="631"/>
                </a:cubicBezTo>
                <a:cubicBezTo>
                  <a:pt x="3270" y="624"/>
                  <a:pt x="3269" y="617"/>
                  <a:pt x="3265" y="610"/>
                </a:cubicBezTo>
                <a:cubicBezTo>
                  <a:pt x="3262" y="604"/>
                  <a:pt x="3258" y="599"/>
                  <a:pt x="3253" y="596"/>
                </a:cubicBezTo>
                <a:cubicBezTo>
                  <a:pt x="3487" y="264"/>
                  <a:pt x="3487" y="264"/>
                  <a:pt x="3487" y="264"/>
                </a:cubicBezTo>
                <a:cubicBezTo>
                  <a:pt x="3489" y="255"/>
                  <a:pt x="3495" y="247"/>
                  <a:pt x="3503" y="241"/>
                </a:cubicBezTo>
                <a:cubicBezTo>
                  <a:pt x="3549" y="177"/>
                  <a:pt x="3549" y="177"/>
                  <a:pt x="3549" y="177"/>
                </a:cubicBezTo>
                <a:cubicBezTo>
                  <a:pt x="3689" y="5"/>
                  <a:pt x="3689" y="5"/>
                  <a:pt x="3689" y="5"/>
                </a:cubicBezTo>
                <a:cubicBezTo>
                  <a:pt x="3686" y="0"/>
                  <a:pt x="3686" y="0"/>
                  <a:pt x="3686" y="0"/>
                </a:cubicBezTo>
              </a:path>
            </a:pathLst>
          </a:custGeom>
          <a:solidFill>
            <a:schemeClr val="tx2">
              <a:alpha val="16000"/>
            </a:schemeClr>
          </a:solidFill>
          <a:ln>
            <a:noFill/>
          </a:ln>
          <a:ex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1053"/>
          </a:p>
        </p:txBody>
      </p:sp>
    </p:spTree>
    <p:extLst>
      <p:ext uri="{BB962C8B-B14F-4D97-AF65-F5344CB8AC3E}">
        <p14:creationId xmlns:p14="http://schemas.microsoft.com/office/powerpoint/2010/main" val="1752154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3" t="18156" r="9669" b="30475"/>
          <a:stretch/>
        </p:blipFill>
        <p:spPr bwMode="auto">
          <a:xfrm>
            <a:off x="5950857" y="4724401"/>
            <a:ext cx="2830286" cy="553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32878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56014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84380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42434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9484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60055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">
            <a:extLst>
              <a:ext uri="{FF2B5EF4-FFF2-40B4-BE49-F238E27FC236}">
                <a16:creationId xmlns:a16="http://schemas.microsoft.com/office/drawing/2014/main" xmlns="" id="{0806EC79-CD72-41FD-A1BE-B063AA681459}"/>
              </a:ext>
            </a:extLst>
          </p:cNvPr>
          <p:cNvSpPr/>
          <p:nvPr userDrawn="1"/>
        </p:nvSpPr>
        <p:spPr>
          <a:xfrm>
            <a:off x="565684" y="-948049"/>
            <a:ext cx="8428538" cy="7614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96" h="19515" extrusionOk="0">
                <a:moveTo>
                  <a:pt x="0" y="9758"/>
                </a:moveTo>
                <a:lnTo>
                  <a:pt x="0" y="4185"/>
                </a:lnTo>
                <a:cubicBezTo>
                  <a:pt x="0" y="969"/>
                  <a:pt x="4021" y="-1042"/>
                  <a:pt x="7238" y="566"/>
                </a:cubicBezTo>
                <a:lnTo>
                  <a:pt x="12810" y="3353"/>
                </a:lnTo>
                <a:lnTo>
                  <a:pt x="18383" y="6139"/>
                </a:lnTo>
                <a:cubicBezTo>
                  <a:pt x="21600" y="7747"/>
                  <a:pt x="21600" y="11769"/>
                  <a:pt x="18383" y="13377"/>
                </a:cubicBezTo>
                <a:lnTo>
                  <a:pt x="12810" y="16163"/>
                </a:lnTo>
                <a:lnTo>
                  <a:pt x="7238" y="18950"/>
                </a:lnTo>
                <a:cubicBezTo>
                  <a:pt x="4021" y="20558"/>
                  <a:pt x="0" y="18547"/>
                  <a:pt x="0" y="15331"/>
                </a:cubicBezTo>
                <a:lnTo>
                  <a:pt x="0" y="9758"/>
                </a:lnTo>
                <a:close/>
              </a:path>
            </a:pathLst>
          </a:custGeom>
          <a:noFill/>
          <a:ln w="25400">
            <a:solidFill>
              <a:schemeClr val="bg1"/>
            </a:solidFill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hape">
            <a:extLst>
              <a:ext uri="{FF2B5EF4-FFF2-40B4-BE49-F238E27FC236}">
                <a16:creationId xmlns:a16="http://schemas.microsoft.com/office/drawing/2014/main" xmlns="" id="{A5B76593-ABF3-48B7-8F24-C44788BA61DB}"/>
              </a:ext>
            </a:extLst>
          </p:cNvPr>
          <p:cNvSpPr/>
          <p:nvPr userDrawn="1"/>
        </p:nvSpPr>
        <p:spPr>
          <a:xfrm>
            <a:off x="565683" y="-596275"/>
            <a:ext cx="7650327" cy="69107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96" h="19515" extrusionOk="0">
                <a:moveTo>
                  <a:pt x="0" y="9758"/>
                </a:moveTo>
                <a:lnTo>
                  <a:pt x="0" y="4185"/>
                </a:lnTo>
                <a:cubicBezTo>
                  <a:pt x="0" y="969"/>
                  <a:pt x="4021" y="-1042"/>
                  <a:pt x="7238" y="566"/>
                </a:cubicBezTo>
                <a:lnTo>
                  <a:pt x="12810" y="3353"/>
                </a:lnTo>
                <a:lnTo>
                  <a:pt x="18383" y="6139"/>
                </a:lnTo>
                <a:cubicBezTo>
                  <a:pt x="21600" y="7747"/>
                  <a:pt x="21600" y="11769"/>
                  <a:pt x="18383" y="13377"/>
                </a:cubicBezTo>
                <a:lnTo>
                  <a:pt x="12810" y="16163"/>
                </a:lnTo>
                <a:lnTo>
                  <a:pt x="7238" y="18950"/>
                </a:lnTo>
                <a:cubicBezTo>
                  <a:pt x="4021" y="20558"/>
                  <a:pt x="0" y="18547"/>
                  <a:pt x="0" y="15331"/>
                </a:cubicBezTo>
                <a:lnTo>
                  <a:pt x="0" y="9758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692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514351" y="1720452"/>
            <a:ext cx="7796030" cy="2760857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6/14/2024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2914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5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8175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19048" y="0"/>
            <a:ext cx="9004013" cy="5539810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4351" y="571818"/>
            <a:ext cx="7797662" cy="9605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1720452"/>
            <a:ext cx="7797662" cy="27608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73562" y="4800444"/>
            <a:ext cx="2838450" cy="4156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cap="all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50172865-FBF0-458A-BAFF-4F75173770F5}" type="datetimeFigureOut">
              <a:rPr lang="en-US" smtClean="0"/>
              <a:t>6/14/2024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1" y="4800444"/>
            <a:ext cx="4124789" cy="4156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cap="all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15341" y="4800444"/>
            <a:ext cx="680390" cy="4156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 cap="all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2127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6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50" kern="1200" cap="all" baseline="0">
          <a:solidFill>
            <a:schemeClr val="accent1">
              <a:lumMod val="60000"/>
              <a:lumOff val="40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5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3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2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8175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19048" y="0"/>
            <a:ext cx="9004013" cy="5539810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2" y="5600215"/>
              <a:ext cx="11706511" cy="780582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4351" y="571818"/>
            <a:ext cx="7797662" cy="9605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1720452"/>
            <a:ext cx="7797662" cy="27608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73562" y="4800444"/>
            <a:ext cx="2838450" cy="4156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cap="all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50172865-FBF0-458A-BAFF-4F75173770F5}" type="datetimeFigureOut">
              <a:rPr lang="en-US" smtClean="0"/>
              <a:t>6/14/2024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1" y="4800444"/>
            <a:ext cx="4124789" cy="4156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cap="all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15341" y="4800444"/>
            <a:ext cx="680390" cy="4156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 cap="all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433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50" kern="1200" cap="all" baseline="0">
          <a:solidFill>
            <a:schemeClr val="accent1">
              <a:lumMod val="60000"/>
              <a:lumOff val="40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5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3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2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.png"/><Relationship Id="rId5" Type="http://schemas.openxmlformats.org/officeDocument/2006/relationships/image" Target="../media/image31.jp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5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6.jpe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7.jpe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chart" Target="../charts/chart1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microsoft.com/office/2007/relationships/hdphoto" Target="../media/hdphoto1.wdp"/><Relationship Id="rId3" Type="http://schemas.openxmlformats.org/officeDocument/2006/relationships/image" Target="../media/image45.png"/><Relationship Id="rId7" Type="http://schemas.openxmlformats.org/officeDocument/2006/relationships/image" Target="../media/image49.jpe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8.jpeg"/><Relationship Id="rId11" Type="http://schemas.openxmlformats.org/officeDocument/2006/relationships/image" Target="../media/image53.jpeg"/><Relationship Id="rId5" Type="http://schemas.openxmlformats.org/officeDocument/2006/relationships/image" Target="../media/image47.jpeg"/><Relationship Id="rId10" Type="http://schemas.openxmlformats.org/officeDocument/2006/relationships/image" Target="../media/image52.png"/><Relationship Id="rId4" Type="http://schemas.openxmlformats.org/officeDocument/2006/relationships/image" Target="../media/image46.jpeg"/><Relationship Id="rId9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8.jpg"/><Relationship Id="rId4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jpg"/><Relationship Id="rId5" Type="http://schemas.openxmlformats.org/officeDocument/2006/relationships/image" Target="../media/image70.jpg"/><Relationship Id="rId4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13" Type="http://schemas.openxmlformats.org/officeDocument/2006/relationships/image" Target="../media/image77.png"/><Relationship Id="rId3" Type="http://schemas.openxmlformats.org/officeDocument/2006/relationships/image" Target="../media/image7.png"/><Relationship Id="rId7" Type="http://schemas.openxmlformats.org/officeDocument/2006/relationships/image" Target="../media/image74.png"/><Relationship Id="rId12" Type="http://schemas.openxmlformats.org/officeDocument/2006/relationships/slide" Target="slide31.xml"/><Relationship Id="rId17" Type="http://schemas.openxmlformats.org/officeDocument/2006/relationships/image" Target="../media/image11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image" Target="../media/image76.png"/><Relationship Id="rId5" Type="http://schemas.openxmlformats.org/officeDocument/2006/relationships/slide" Target="slide28.xml"/><Relationship Id="rId15" Type="http://schemas.openxmlformats.org/officeDocument/2006/relationships/image" Target="../media/image79.png"/><Relationship Id="rId10" Type="http://schemas.openxmlformats.org/officeDocument/2006/relationships/slide" Target="slide30.xml"/><Relationship Id="rId4" Type="http://schemas.openxmlformats.org/officeDocument/2006/relationships/image" Target="../media/image72.png"/><Relationship Id="rId9" Type="http://schemas.openxmlformats.org/officeDocument/2006/relationships/image" Target="../media/image75.png"/><Relationship Id="rId14" Type="http://schemas.openxmlformats.org/officeDocument/2006/relationships/image" Target="../media/image7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5.png"/><Relationship Id="rId5" Type="http://schemas.openxmlformats.org/officeDocument/2006/relationships/image" Target="../media/image84.jpe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7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hyperlink" Target="https://antidrug.moj.gov.tw/lp-33-1.html" TargetMode="External"/><Relationship Id="rId9" Type="http://schemas.openxmlformats.org/officeDocument/2006/relationships/image" Target="../media/image1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7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8.png"/><Relationship Id="rId5" Type="http://schemas.openxmlformats.org/officeDocument/2006/relationships/image" Target="../media/image10.png"/><Relationship Id="rId4" Type="http://schemas.openxmlformats.org/officeDocument/2006/relationships/image" Target="../media/image27.jpeg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514" y="129456"/>
            <a:ext cx="5952487" cy="521421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2549" y="1171948"/>
            <a:ext cx="3600000" cy="263837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395" y="4189997"/>
            <a:ext cx="2852308" cy="1258602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4752144" y="1460461"/>
            <a:ext cx="3816424" cy="336641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 hangingPunct="0">
              <a:spcBef>
                <a:spcPts val="600"/>
              </a:spcBef>
            </a:pPr>
            <a:r>
              <a:rPr lang="zh-TW" altLang="en-US" sz="2600" noProof="1">
                <a:latin typeface="微軟正黑體" panose="020B0604030504040204" pitchFamily="34" charset="-120"/>
                <a:ea typeface="微軟正黑體" panose="020B0604030504040204" pitchFamily="34" charset="-120"/>
              </a:rPr>
              <a:t>在未經醫師、藥物指示，自己</a:t>
            </a:r>
            <a:r>
              <a:rPr lang="zh-TW" altLang="en-US" sz="2600" noProof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長期不必要</a:t>
            </a:r>
            <a:r>
              <a:rPr lang="zh-TW" altLang="en-US" sz="2600" noProof="1">
                <a:latin typeface="微軟正黑體" panose="020B0604030504040204" pitchFamily="34" charset="-120"/>
                <a:ea typeface="微軟正黑體" panose="020B0604030504040204" pitchFamily="34" charset="-120"/>
              </a:rPr>
              <a:t>，或是</a:t>
            </a:r>
            <a:r>
              <a:rPr lang="zh-TW" altLang="en-US" sz="2600" noProof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必要卻長期超量</a:t>
            </a:r>
            <a:r>
              <a:rPr lang="zh-TW" altLang="en-US" sz="2600" noProof="1">
                <a:latin typeface="微軟正黑體" panose="020B0604030504040204" pitchFamily="34" charset="-120"/>
                <a:ea typeface="微軟正黑體" panose="020B0604030504040204" pitchFamily="34" charset="-120"/>
              </a:rPr>
              <a:t>使用某種藥物，或是藥物被用於非該藥物療效</a:t>
            </a:r>
            <a:r>
              <a:rPr lang="zh-TW" altLang="en-US" sz="2600" noProof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上。</a:t>
            </a:r>
            <a:endParaRPr lang="en-US" altLang="zh-TW" sz="2600" noProof="1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 hangingPunct="0">
              <a:spcBef>
                <a:spcPts val="600"/>
              </a:spcBef>
            </a:pPr>
            <a:r>
              <a:rPr lang="zh-TW" altLang="en-US" sz="2600" noProof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濫用</a:t>
            </a:r>
            <a:r>
              <a:rPr lang="zh-TW" altLang="en-US" sz="2600" noProof="1">
                <a:latin typeface="微軟正黑體" panose="020B0604030504040204" pitchFamily="34" charset="-120"/>
                <a:ea typeface="微軟正黑體" panose="020B0604030504040204" pitchFamily="34" charset="-120"/>
              </a:rPr>
              <a:t>程度足以損害個人健康，影響個人社會適應能力，或危害社會秩序者</a:t>
            </a:r>
            <a:r>
              <a:rPr lang="zh-TW" altLang="en-US" sz="2600" noProof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2600" noProof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404" y="1078937"/>
            <a:ext cx="3672000" cy="315159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404" y="4899704"/>
            <a:ext cx="3672000" cy="315159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5818"/>
            <a:ext cx="4184703" cy="521421"/>
          </a:xfrm>
          <a:prstGeom prst="rect">
            <a:avLst/>
          </a:prstGeom>
        </p:spPr>
      </p:pic>
      <p:sp>
        <p:nvSpPr>
          <p:cNvPr id="15" name="文字方塊 14"/>
          <p:cNvSpPr txBox="1"/>
          <p:nvPr/>
        </p:nvSpPr>
        <p:spPr>
          <a:xfrm>
            <a:off x="794590" y="140583"/>
            <a:ext cx="2595525" cy="4918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zh-TW" altLang="en-US" sz="2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藥物濫用的定義</a:t>
            </a:r>
            <a:endParaRPr lang="zh-TW" altLang="en-US" sz="26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15560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514" y="129456"/>
            <a:ext cx="5952487" cy="521421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5818"/>
            <a:ext cx="4184703" cy="521421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582170" y="155960"/>
            <a:ext cx="3341758" cy="46115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zh-TW" altLang="en-US" sz="2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毒品危害防制的盲點</a:t>
            </a:r>
            <a:endParaRPr lang="zh-TW" altLang="en-US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02506" y="1300124"/>
            <a:ext cx="4169494" cy="341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hangingPunct="0"/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新興毒品變化快速又多樣，我國對於毒品的管制採正向逐項表列的方式，造成管制的速度趕不上毒品變化的速度。</a:t>
            </a:r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 hangingPunct="0"/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故為</a:t>
            </a: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加</a:t>
            </a:r>
            <a:r>
              <a:rPr lang="zh-TW" altLang="en-US" sz="24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強</a:t>
            </a: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列管</a:t>
            </a:r>
            <a:r>
              <a:rPr lang="zh-TW" altLang="en-US" sz="24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密度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，毒品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審議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委員會將採取一併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審議</a:t>
            </a: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列管可以互相取代的毒品先驅原料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，防堵犯罪集團走巧門，不讓毒品防制有任何空窗。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175" y="1418833"/>
            <a:ext cx="3499692" cy="306230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472" y="983138"/>
            <a:ext cx="4127380" cy="293531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472" y="4819748"/>
            <a:ext cx="4127380" cy="29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544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群組 29"/>
          <p:cNvGrpSpPr/>
          <p:nvPr/>
        </p:nvGrpSpPr>
        <p:grpSpPr>
          <a:xfrm>
            <a:off x="698165" y="183129"/>
            <a:ext cx="6996743" cy="854877"/>
            <a:chOff x="611580" y="168560"/>
            <a:chExt cx="6996743" cy="854877"/>
          </a:xfrm>
        </p:grpSpPr>
        <p:grpSp>
          <p:nvGrpSpPr>
            <p:cNvPr id="31" name="群組 30"/>
            <p:cNvGrpSpPr/>
            <p:nvPr/>
          </p:nvGrpSpPr>
          <p:grpSpPr>
            <a:xfrm>
              <a:off x="611580" y="168560"/>
              <a:ext cx="6979432" cy="854877"/>
              <a:chOff x="3969949" y="362866"/>
              <a:chExt cx="6979432" cy="854877"/>
            </a:xfrm>
          </p:grpSpPr>
          <p:sp>
            <p:nvSpPr>
              <p:cNvPr id="33" name="圓角矩形 32"/>
              <p:cNvSpPr/>
              <p:nvPr/>
            </p:nvSpPr>
            <p:spPr>
              <a:xfrm>
                <a:off x="4533100" y="512532"/>
                <a:ext cx="6416281" cy="628740"/>
              </a:xfrm>
              <a:prstGeom prst="roundRect">
                <a:avLst>
                  <a:gd name="adj" fmla="val 19744"/>
                </a:avLst>
              </a:prstGeom>
              <a:solidFill>
                <a:schemeClr val="bg1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pic>
            <p:nvPicPr>
              <p:cNvPr id="34" name="圖片 3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69949" y="362866"/>
                <a:ext cx="907620" cy="854877"/>
              </a:xfrm>
              <a:prstGeom prst="rect">
                <a:avLst/>
              </a:prstGeom>
            </p:spPr>
          </p:pic>
        </p:grpSp>
        <p:sp>
          <p:nvSpPr>
            <p:cNvPr id="32" name="矩形 31"/>
            <p:cNvSpPr/>
            <p:nvPr/>
          </p:nvSpPr>
          <p:spPr>
            <a:xfrm>
              <a:off x="1480454" y="388756"/>
              <a:ext cx="6127869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2600" kern="100" dirty="0">
                  <a:latin typeface="+mj-ea"/>
                  <a:ea typeface="+mj-ea"/>
                  <a:cs typeface="Times New Roman" panose="02020603050405020304" pitchFamily="18" charset="0"/>
                </a:rPr>
                <a:t>綜覽新興毒品品項、毒品特性與涉毒罰則</a:t>
              </a:r>
            </a:p>
          </p:txBody>
        </p:sp>
      </p:grp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7228288"/>
              </p:ext>
            </p:extLst>
          </p:nvPr>
        </p:nvGraphicFramePr>
        <p:xfrm>
          <a:off x="1327717" y="1274763"/>
          <a:ext cx="6153600" cy="31687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92210"/>
                <a:gridCol w="3561390"/>
              </a:tblGrid>
              <a:tr h="467906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毒品特性</a:t>
                      </a:r>
                      <a:endParaRPr lang="zh-TW" altLang="zh-TW" sz="2000" b="1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kern="100" dirty="0" smtClean="0">
                          <a:solidFill>
                            <a:schemeClr val="lt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毒品名稱</a:t>
                      </a:r>
                      <a:endParaRPr lang="zh-TW" altLang="zh-TW" sz="2000" b="1" kern="100" dirty="0" smtClean="0">
                        <a:solidFill>
                          <a:schemeClr val="lt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/>
                </a:tc>
              </a:tr>
              <a:tr h="499954">
                <a:tc>
                  <a:txBody>
                    <a:bodyPr/>
                    <a:lstStyle/>
                    <a:p>
                      <a:pPr algn="ctr" defTabSz="685800"/>
                      <a:r>
                        <a:rPr lang="zh-TW" altLang="en-US" sz="2000" b="0" kern="100" dirty="0" smtClean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中樞神經抑制劑</a:t>
                      </a: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685800"/>
                      <a:r>
                        <a:rPr lang="zh-TW" altLang="en-US" sz="2000" kern="100" dirty="0" smtClean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海洛因、液態搖頭丸、佐沛眠</a:t>
                      </a:r>
                    </a:p>
                  </a:txBody>
                  <a:tcPr anchor="ctr"/>
                </a:tc>
              </a:tr>
              <a:tr h="499954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0" kern="100" dirty="0" smtClean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中樞神經興奮劑</a:t>
                      </a:r>
                      <a:endParaRPr lang="zh-TW" altLang="en-US" sz="2000" b="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kern="100" dirty="0" smtClean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搖頭丸、安非他命</a:t>
                      </a:r>
                    </a:p>
                  </a:txBody>
                  <a:tcPr anchor="ctr"/>
                </a:tc>
              </a:tr>
              <a:tr h="499954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0" kern="100" dirty="0" smtClean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中樞神經迷幻劑</a:t>
                      </a:r>
                      <a:endParaRPr lang="zh-TW" altLang="en-US" sz="2000" b="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kern="100" dirty="0" smtClean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麥角二乙胺</a:t>
                      </a:r>
                    </a:p>
                  </a:txBody>
                  <a:tcPr anchor="ctr"/>
                </a:tc>
              </a:tr>
              <a:tr h="499954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0" kern="100" dirty="0" smtClean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吸入性濫用物質</a:t>
                      </a:r>
                      <a:endParaRPr lang="zh-TW" altLang="en-US" sz="2000" b="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笑氣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</a:tr>
              <a:tr h="499954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0" kern="100" dirty="0" smtClean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新興影響精神物質</a:t>
                      </a:r>
                      <a:endParaRPr lang="zh-TW" altLang="en-US" sz="2000" b="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kern="100" dirty="0" smtClean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浴鹽、超級搖頭丸、愷他命、喵喵、</a:t>
                      </a:r>
                      <a:r>
                        <a:rPr lang="en-US" altLang="zh-TW" sz="2000" kern="100" dirty="0" err="1" smtClean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TFMPP</a:t>
                      </a:r>
                      <a:endParaRPr lang="zh-TW" altLang="en-US" sz="2000" kern="100" dirty="0" smtClean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29" name="圖片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8376" y="3898600"/>
            <a:ext cx="382966" cy="38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895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ownloads\表1-web(1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86" y="108488"/>
            <a:ext cx="8655804" cy="4579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96303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圖片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514" y="129456"/>
            <a:ext cx="5952487" cy="521421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5818"/>
            <a:ext cx="4184703" cy="521421"/>
          </a:xfrm>
          <a:prstGeom prst="rect">
            <a:avLst/>
          </a:prstGeom>
        </p:spPr>
      </p:pic>
      <p:sp>
        <p:nvSpPr>
          <p:cNvPr id="23" name="文字方塊 22"/>
          <p:cNvSpPr txBox="1"/>
          <p:nvPr/>
        </p:nvSpPr>
        <p:spPr>
          <a:xfrm>
            <a:off x="502240" y="140315"/>
            <a:ext cx="3180222" cy="49244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zh-TW" altLang="en-US" sz="2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全球大麻的法律地位</a:t>
            </a:r>
            <a:endParaRPr lang="zh-TW" altLang="en-US" sz="26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50" name="Picture 2" descr="C:\Users\User\Downloads\00019fb6b910cb95d4c5502371e606d1-1024x56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05" y="693906"/>
            <a:ext cx="8682790" cy="375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276727" y="4271185"/>
            <a:ext cx="8594556" cy="1253402"/>
          </a:xfrm>
          <a:prstGeom prst="rect">
            <a:avLst/>
          </a:prstGeom>
          <a:pattFill prst="ltDnDiag">
            <a:fgClr>
              <a:schemeClr val="bg1"/>
            </a:fgClr>
            <a:bgClr>
              <a:schemeClr val="bg1">
                <a:lumMod val="95000"/>
              </a:schemeClr>
            </a:bgClr>
          </a:pattFill>
          <a:ln w="12700">
            <a:solidFill>
              <a:schemeClr val="bg1">
                <a:lumMod val="50000"/>
              </a:schemeClr>
            </a:solidFill>
            <a:miter lim="800000"/>
          </a:ln>
        </p:spPr>
        <p:txBody>
          <a:bodyPr wrap="square" lIns="72000" tIns="72000" rIns="72000" bIns="72000" rtlCol="0" anchor="ctr" anchorCtr="1">
            <a:spAutoFit/>
          </a:bodyPr>
          <a:lstStyle/>
          <a:p>
            <a:pPr algn="just" hangingPunct="0"/>
            <a:r>
              <a:rPr lang="zh-TW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大麻</a:t>
            </a:r>
            <a:r>
              <a:rPr lang="zh-TW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的醫療用途合法化的國家包括</a:t>
            </a: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澳洲</a:t>
            </a:r>
            <a:r>
              <a:rPr lang="zh-TW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加拿大</a:t>
            </a:r>
            <a:r>
              <a:rPr lang="zh-TW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、紐西蘭、智利、哥倫比亞、</a:t>
            </a: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德國</a:t>
            </a:r>
            <a:r>
              <a:rPr lang="zh-TW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、希臘、以色列、</a:t>
            </a: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義大利</a:t>
            </a:r>
            <a:r>
              <a:rPr lang="zh-TW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荷蘭</a:t>
            </a:r>
            <a:r>
              <a:rPr lang="zh-TW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、秘魯、波蘭、</a:t>
            </a:r>
            <a:r>
              <a:rPr lang="zh-TW" altLang="en-US" sz="24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英國</a:t>
            </a:r>
            <a:r>
              <a:rPr lang="zh-TW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24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泰國</a:t>
            </a:r>
            <a:r>
              <a:rPr lang="zh-TW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、烏拉圭和</a:t>
            </a:r>
            <a:r>
              <a:rPr lang="zh-TW" altLang="en-US" sz="24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美國</a:t>
            </a:r>
            <a:r>
              <a:rPr lang="en-US" altLang="zh-TW" sz="14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(11)</a:t>
            </a:r>
            <a:r>
              <a:rPr lang="zh-TW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部分州。</a:t>
            </a:r>
            <a:endParaRPr lang="en-US" altLang="zh-TW" sz="2400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96462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圖片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514" y="129456"/>
            <a:ext cx="5952487" cy="521421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5818"/>
            <a:ext cx="4184703" cy="521421"/>
          </a:xfrm>
          <a:prstGeom prst="rect">
            <a:avLst/>
          </a:prstGeom>
        </p:spPr>
      </p:pic>
      <p:sp>
        <p:nvSpPr>
          <p:cNvPr id="23" name="文字方塊 22"/>
          <p:cNvSpPr txBox="1"/>
          <p:nvPr/>
        </p:nvSpPr>
        <p:spPr>
          <a:xfrm>
            <a:off x="376989" y="140315"/>
            <a:ext cx="3593431" cy="49244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zh-TW" altLang="en-US" sz="2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大麻的醫療價值和需求</a:t>
            </a:r>
          </a:p>
        </p:txBody>
      </p:sp>
      <p:pic>
        <p:nvPicPr>
          <p:cNvPr id="2052" name="Picture 4" descr="台灣醫療用大麻應該合法化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7"/>
          <a:stretch/>
        </p:blipFill>
        <p:spPr bwMode="auto">
          <a:xfrm>
            <a:off x="-1" y="1500093"/>
            <a:ext cx="5087719" cy="36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矩形 12"/>
          <p:cNvSpPr/>
          <p:nvPr/>
        </p:nvSpPr>
        <p:spPr>
          <a:xfrm>
            <a:off x="4355428" y="1005509"/>
            <a:ext cx="4420029" cy="3883316"/>
          </a:xfrm>
          <a:prstGeom prst="rect">
            <a:avLst/>
          </a:prstGeom>
          <a:pattFill prst="ltDnDiag">
            <a:fgClr>
              <a:schemeClr val="bg1"/>
            </a:fgClr>
            <a:bgClr>
              <a:schemeClr val="bg1">
                <a:lumMod val="95000"/>
              </a:schemeClr>
            </a:bgClr>
          </a:pattFill>
          <a:ln w="12700">
            <a:solidFill>
              <a:schemeClr val="bg1">
                <a:lumMod val="50000"/>
              </a:schemeClr>
            </a:solidFill>
            <a:miter lim="800000"/>
          </a:ln>
        </p:spPr>
        <p:txBody>
          <a:bodyPr wrap="square" lIns="216000" tIns="216000" rIns="216000" bIns="216000" rtlCol="0" anchor="ctr" anchorCtr="1">
            <a:spAutoFit/>
          </a:bodyPr>
          <a:lstStyle/>
          <a:p>
            <a:pPr algn="just" hangingPunct="0"/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大麻對於許多罕見疾病來講，有其特殊的療效和不可取代性（如</a:t>
            </a:r>
            <a:r>
              <a:rPr lang="zh-TW" altLang="en-US" sz="2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帕金森氏症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2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妥瑞氏症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及</a:t>
            </a:r>
            <a:r>
              <a:rPr lang="zh-TW" altLang="en-US" sz="2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癲癇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）。大麻也可緩和化療副作用和改善癌症末期病人的焦慮、憂鬱、疼痛和生活品質。</a:t>
            </a:r>
            <a:endParaRPr lang="en-US" altLang="zh-TW" sz="2800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10225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圖片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514" y="129456"/>
            <a:ext cx="5952487" cy="521421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5818"/>
            <a:ext cx="4184703" cy="521421"/>
          </a:xfrm>
          <a:prstGeom prst="rect">
            <a:avLst/>
          </a:prstGeom>
        </p:spPr>
      </p:pic>
      <p:sp>
        <p:nvSpPr>
          <p:cNvPr id="23" name="文字方塊 22"/>
          <p:cNvSpPr txBox="1"/>
          <p:nvPr/>
        </p:nvSpPr>
        <p:spPr>
          <a:xfrm>
            <a:off x="545430" y="140315"/>
            <a:ext cx="3216443" cy="49244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zh-TW" altLang="en-US" sz="2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大麻合法化配套措施</a:t>
            </a:r>
          </a:p>
        </p:txBody>
      </p:sp>
      <p:sp>
        <p:nvSpPr>
          <p:cNvPr id="13" name="矩形 12"/>
          <p:cNvSpPr/>
          <p:nvPr/>
        </p:nvSpPr>
        <p:spPr>
          <a:xfrm>
            <a:off x="280740" y="1445540"/>
            <a:ext cx="8181472" cy="3452429"/>
          </a:xfrm>
          <a:prstGeom prst="rect">
            <a:avLst/>
          </a:prstGeom>
          <a:pattFill prst="ltDnDiag">
            <a:fgClr>
              <a:schemeClr val="bg1"/>
            </a:fgClr>
            <a:bgClr>
              <a:schemeClr val="bg1">
                <a:lumMod val="95000"/>
              </a:schemeClr>
            </a:bgClr>
          </a:pattFill>
          <a:ln w="12700">
            <a:solidFill>
              <a:schemeClr val="bg1">
                <a:lumMod val="50000"/>
              </a:schemeClr>
            </a:solidFill>
            <a:miter lim="800000"/>
          </a:ln>
        </p:spPr>
        <p:txBody>
          <a:bodyPr wrap="square" lIns="216000" tIns="216000" rIns="216000" bIns="216000" rtlCol="0" anchor="ctr" anchorCtr="1">
            <a:spAutoFit/>
          </a:bodyPr>
          <a:lstStyle/>
          <a:p>
            <a:pPr algn="just" hangingPunct="0"/>
            <a:r>
              <a:rPr lang="zh-TW" alt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藥品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或毒品遊走於正確操作使用和濫用之間，而且只有一線之隔。大麻有淵遠的入藥歷史，如此廣泛而全面的藥物卻因長期被禁止，正是因為大麻管理和醫療專業訓練上有很多的挑戰。</a:t>
            </a:r>
            <a:r>
              <a:rPr lang="zh-TW" altLang="en-US" sz="2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站在社會安全的角度來看，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醫療大麻如果要合法化，首先要</a:t>
            </a:r>
            <a:r>
              <a:rPr lang="zh-TW" altLang="en-US" sz="2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加強民眾的大麻教育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2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同時需要培育專業醫療人員和政府全面的配套措施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800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標題 1"/>
          <p:cNvSpPr txBox="1">
            <a:spLocks/>
          </p:cNvSpPr>
          <p:nvPr/>
        </p:nvSpPr>
        <p:spPr>
          <a:xfrm>
            <a:off x="986589" y="732258"/>
            <a:ext cx="7371348" cy="1009481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50" kern="1200" cap="all" baseline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 b="1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台灣醫療用大麻應該合法化？</a:t>
            </a:r>
            <a:endParaRPr lang="en-US" altLang="zh-TW" sz="48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sz="4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074" name="Picture 2" descr="C:\Users\User\Downloads\blog_marijuana_5-1060x400w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588" y="4283243"/>
            <a:ext cx="2862000" cy="14349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505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" y="0"/>
            <a:ext cx="9143244" cy="688027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091" y="26291"/>
            <a:ext cx="1868141" cy="1961702"/>
          </a:xfrm>
          <a:prstGeom prst="rect">
            <a:avLst/>
          </a:prstGeom>
        </p:spPr>
      </p:pic>
      <p:grpSp>
        <p:nvGrpSpPr>
          <p:cNvPr id="3" name="群組 2"/>
          <p:cNvGrpSpPr/>
          <p:nvPr/>
        </p:nvGrpSpPr>
        <p:grpSpPr>
          <a:xfrm>
            <a:off x="274101" y="937277"/>
            <a:ext cx="4032447" cy="4060197"/>
            <a:chOff x="-4248165" y="990038"/>
            <a:chExt cx="4032447" cy="4064706"/>
          </a:xfrm>
        </p:grpSpPr>
        <p:graphicFrame>
          <p:nvGraphicFramePr>
            <p:cNvPr id="5" name="圖表 4"/>
            <p:cNvGraphicFramePr/>
            <p:nvPr>
              <p:extLst/>
            </p:nvPr>
          </p:nvGraphicFramePr>
          <p:xfrm>
            <a:off x="-4248165" y="990038"/>
            <a:ext cx="4032447" cy="406470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770111" y="2518391"/>
              <a:ext cx="1076338" cy="1008000"/>
            </a:xfrm>
            <a:prstGeom prst="rect">
              <a:avLst/>
            </a:prstGeom>
          </p:spPr>
        </p:pic>
      </p:grpSp>
      <p:sp>
        <p:nvSpPr>
          <p:cNvPr id="2" name="矩形 1"/>
          <p:cNvSpPr/>
          <p:nvPr/>
        </p:nvSpPr>
        <p:spPr>
          <a:xfrm>
            <a:off x="4473147" y="1784340"/>
            <a:ext cx="4420029" cy="3448599"/>
          </a:xfrm>
          <a:prstGeom prst="rect">
            <a:avLst/>
          </a:prstGeom>
          <a:pattFill prst="ltDnDiag">
            <a:fgClr>
              <a:schemeClr val="bg1"/>
            </a:fgClr>
            <a:bgClr>
              <a:schemeClr val="bg1">
                <a:lumMod val="95000"/>
              </a:schemeClr>
            </a:bgClr>
          </a:pattFill>
          <a:ln w="12700">
            <a:solidFill>
              <a:schemeClr val="bg1">
                <a:lumMod val="50000"/>
              </a:schemeClr>
            </a:solidFill>
            <a:miter lim="800000"/>
          </a:ln>
        </p:spPr>
        <p:txBody>
          <a:bodyPr wrap="square" lIns="216000" tIns="216000" rIns="216000" bIns="216000" rtlCol="0" anchor="ctr" anchorCtr="1">
            <a:spAutoFit/>
          </a:bodyPr>
          <a:lstStyle/>
          <a:p>
            <a:pPr algn="just" hangingPunct="0"/>
            <a:r>
              <a:rPr lang="zh-TW" alt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從歷年的衛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福部統計資料顯示，常見吸毒與取毒地點已從多人聚集的「娛樂場所」，逐漸轉變成較隱蔽的場合，如朋友家、路邊、車上等易於躲藏或移動的</a:t>
            </a:r>
            <a:r>
              <a:rPr lang="zh-TW" alt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地點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800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29215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" y="0"/>
            <a:ext cx="9143244" cy="688027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250825" y="729024"/>
            <a:ext cx="3980212" cy="4475786"/>
          </a:xfrm>
          <a:prstGeom prst="rect">
            <a:avLst/>
          </a:prstGeom>
          <a:pattFill prst="ltDnDiag">
            <a:fgClr>
              <a:schemeClr val="bg1"/>
            </a:fgClr>
            <a:bgClr>
              <a:schemeClr val="bg1">
                <a:lumMod val="95000"/>
              </a:schemeClr>
            </a:bgClr>
          </a:pattFill>
          <a:ln w="12700">
            <a:solidFill>
              <a:schemeClr val="bg1">
                <a:lumMod val="50000"/>
              </a:schemeClr>
            </a:solidFill>
            <a:miter lim="800000"/>
          </a:ln>
        </p:spPr>
        <p:txBody>
          <a:bodyPr wrap="square" lIns="216000" tIns="216000" rIns="216000" bIns="216000" rtlCol="0" anchor="ctr" anchorCtr="0">
            <a:spAutoFit/>
          </a:bodyPr>
          <a:lstStyle>
            <a:defPPr>
              <a:defRPr lang="zh-TW"/>
            </a:defPPr>
            <a:lvl1pPr algn="just" hangingPunct="0"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spcBef>
                <a:spcPts val="300"/>
              </a:spcBef>
            </a:pPr>
            <a:r>
              <a:rPr lang="zh-TW" altLang="en-US" sz="2400" dirty="0">
                <a:solidFill>
                  <a:schemeClr val="accent2">
                    <a:lumMod val="50000"/>
                  </a:schemeClr>
                </a:solidFill>
                <a:sym typeface="Wingdings" panose="05000000000000000000" pitchFamily="2" charset="2"/>
              </a:rPr>
              <a:t> </a:t>
            </a:r>
            <a:r>
              <a:rPr lang="zh-TW" altLang="en-US" sz="2400" dirty="0">
                <a:solidFill>
                  <a:schemeClr val="accent2">
                    <a:lumMod val="50000"/>
                  </a:schemeClr>
                </a:solidFill>
              </a:rPr>
              <a:t>生活沉悶無目的</a:t>
            </a:r>
            <a:endParaRPr lang="en-US" altLang="zh-TW" sz="2400" dirty="0">
              <a:solidFill>
                <a:schemeClr val="accent2">
                  <a:lumMod val="50000"/>
                </a:schemeClr>
              </a:solidFill>
            </a:endParaRPr>
          </a:p>
          <a:p>
            <a:pPr>
              <a:spcBef>
                <a:spcPts val="300"/>
              </a:spcBef>
            </a:pPr>
            <a:r>
              <a:rPr lang="zh-TW" altLang="en-US" sz="2400" dirty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 </a:t>
            </a:r>
            <a:r>
              <a:rPr lang="zh-TW" altLang="en-US" sz="2400" dirty="0">
                <a:solidFill>
                  <a:schemeClr val="accent2">
                    <a:lumMod val="75000"/>
                  </a:schemeClr>
                </a:solidFill>
              </a:rPr>
              <a:t>與濫用者為友</a:t>
            </a:r>
            <a:endParaRPr lang="en-US" altLang="zh-TW" sz="2400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spcBef>
                <a:spcPts val="300"/>
              </a:spcBef>
            </a:pPr>
            <a:r>
              <a:rPr lang="zh-TW" altLang="en-US" sz="2400" dirty="0">
                <a:solidFill>
                  <a:schemeClr val="accent2">
                    <a:lumMod val="50000"/>
                  </a:schemeClr>
                </a:solidFill>
                <a:sym typeface="Wingdings" panose="05000000000000000000" pitchFamily="2" charset="2"/>
              </a:rPr>
              <a:t> </a:t>
            </a:r>
            <a:r>
              <a:rPr lang="zh-TW" altLang="en-US" sz="2400" dirty="0">
                <a:solidFill>
                  <a:schemeClr val="accent2">
                    <a:lumMod val="50000"/>
                  </a:schemeClr>
                </a:solidFill>
              </a:rPr>
              <a:t>失業</a:t>
            </a:r>
            <a:endParaRPr lang="en-US" altLang="zh-TW" sz="2400" dirty="0">
              <a:solidFill>
                <a:schemeClr val="accent2">
                  <a:lumMod val="50000"/>
                </a:schemeClr>
              </a:solidFill>
            </a:endParaRPr>
          </a:p>
          <a:p>
            <a:pPr>
              <a:spcBef>
                <a:spcPts val="300"/>
              </a:spcBef>
            </a:pPr>
            <a:r>
              <a:rPr lang="zh-TW" altLang="en-US" sz="2400" dirty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 </a:t>
            </a:r>
            <a:r>
              <a:rPr lang="zh-TW" altLang="en-US" sz="2400" dirty="0">
                <a:solidFill>
                  <a:schemeClr val="accent2">
                    <a:lumMod val="75000"/>
                  </a:schemeClr>
                </a:solidFill>
              </a:rPr>
              <a:t>加入幫派</a:t>
            </a:r>
            <a:endParaRPr lang="en-US" altLang="zh-TW" sz="2400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spcBef>
                <a:spcPts val="300"/>
              </a:spcBef>
            </a:pPr>
            <a:r>
              <a:rPr lang="zh-TW" altLang="en-US" sz="2400" dirty="0">
                <a:solidFill>
                  <a:schemeClr val="accent2">
                    <a:lumMod val="50000"/>
                  </a:schemeClr>
                </a:solidFill>
                <a:sym typeface="Wingdings" panose="05000000000000000000" pitchFamily="2" charset="2"/>
              </a:rPr>
              <a:t> </a:t>
            </a:r>
            <a:r>
              <a:rPr lang="zh-TW" altLang="en-US" sz="2400" dirty="0">
                <a:solidFill>
                  <a:schemeClr val="accent2">
                    <a:lumMod val="50000"/>
                  </a:schemeClr>
                </a:solidFill>
              </a:rPr>
              <a:t>自信心不足</a:t>
            </a:r>
            <a:endParaRPr lang="en-US" altLang="zh-TW" sz="2400" dirty="0">
              <a:solidFill>
                <a:schemeClr val="accent2">
                  <a:lumMod val="50000"/>
                </a:schemeClr>
              </a:solidFill>
            </a:endParaRPr>
          </a:p>
          <a:p>
            <a:pPr>
              <a:spcBef>
                <a:spcPts val="300"/>
              </a:spcBef>
            </a:pPr>
            <a:r>
              <a:rPr lang="zh-TW" altLang="en-US" sz="2400" dirty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 </a:t>
            </a:r>
            <a:r>
              <a:rPr lang="zh-TW" altLang="en-US" sz="2400" dirty="0">
                <a:solidFill>
                  <a:schemeClr val="accent2">
                    <a:lumMod val="75000"/>
                  </a:schemeClr>
                </a:solidFill>
              </a:rPr>
              <a:t>傳統觀念薄弱</a:t>
            </a:r>
            <a:endParaRPr lang="en-US" altLang="zh-TW" sz="2400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spcBef>
                <a:spcPts val="300"/>
              </a:spcBef>
            </a:pPr>
            <a:r>
              <a:rPr lang="zh-TW" altLang="en-US" sz="2400" dirty="0">
                <a:solidFill>
                  <a:schemeClr val="accent2">
                    <a:lumMod val="50000"/>
                  </a:schemeClr>
                </a:solidFill>
                <a:sym typeface="Wingdings" panose="05000000000000000000" pitchFamily="2" charset="2"/>
              </a:rPr>
              <a:t> </a:t>
            </a:r>
            <a:r>
              <a:rPr lang="zh-TW" altLang="en-US" sz="2400" dirty="0">
                <a:solidFill>
                  <a:schemeClr val="accent2">
                    <a:lumMod val="50000"/>
                  </a:schemeClr>
                </a:solidFill>
              </a:rPr>
              <a:t>家庭不和諧</a:t>
            </a:r>
            <a:endParaRPr lang="en-US" altLang="zh-TW" sz="2400" dirty="0">
              <a:solidFill>
                <a:schemeClr val="accent2">
                  <a:lumMod val="50000"/>
                </a:schemeClr>
              </a:solidFill>
            </a:endParaRPr>
          </a:p>
          <a:p>
            <a:pPr>
              <a:spcBef>
                <a:spcPts val="300"/>
              </a:spcBef>
            </a:pPr>
            <a:r>
              <a:rPr lang="zh-TW" altLang="en-US" sz="2400" dirty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 </a:t>
            </a:r>
            <a:r>
              <a:rPr lang="zh-TW" altLang="en-US" sz="2400" dirty="0">
                <a:solidFill>
                  <a:schemeClr val="accent2">
                    <a:lumMod val="75000"/>
                  </a:schemeClr>
                </a:solidFill>
              </a:rPr>
              <a:t>缺乏成就感</a:t>
            </a:r>
            <a:endParaRPr lang="en-US" altLang="zh-TW" sz="2400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spcBef>
                <a:spcPts val="300"/>
              </a:spcBef>
            </a:pPr>
            <a:r>
              <a:rPr lang="zh-TW" altLang="en-US" sz="2400" dirty="0">
                <a:solidFill>
                  <a:schemeClr val="accent2">
                    <a:lumMod val="50000"/>
                  </a:schemeClr>
                </a:solidFill>
                <a:sym typeface="Wingdings" panose="05000000000000000000" pitchFamily="2" charset="2"/>
              </a:rPr>
              <a:t> </a:t>
            </a:r>
            <a:r>
              <a:rPr lang="zh-TW" altLang="en-US" sz="2400" dirty="0">
                <a:solidFill>
                  <a:schemeClr val="accent2">
                    <a:lumMod val="50000"/>
                  </a:schemeClr>
                </a:solidFill>
              </a:rPr>
              <a:t>居住地區吸毒率高</a:t>
            </a:r>
            <a:endParaRPr lang="en-US" altLang="zh-TW" sz="2400" dirty="0">
              <a:solidFill>
                <a:schemeClr val="accent2">
                  <a:lumMod val="50000"/>
                </a:schemeClr>
              </a:solidFill>
            </a:endParaRPr>
          </a:p>
          <a:p>
            <a:pPr>
              <a:spcBef>
                <a:spcPts val="300"/>
              </a:spcBef>
            </a:pPr>
            <a:r>
              <a:rPr lang="zh-TW" altLang="en-US" sz="2400" dirty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 </a:t>
            </a:r>
            <a:r>
              <a:rPr lang="zh-TW" altLang="en-US" sz="2400" dirty="0">
                <a:solidFill>
                  <a:schemeClr val="accent2">
                    <a:lumMod val="75000"/>
                  </a:schemeClr>
                </a:solidFill>
              </a:rPr>
              <a:t>與家庭、學校連結性差</a:t>
            </a: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078" y="0"/>
            <a:ext cx="5621544" cy="571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006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709"/>
          <a:stretch/>
        </p:blipFill>
        <p:spPr>
          <a:xfrm>
            <a:off x="0" y="1206162"/>
            <a:ext cx="5696918" cy="4512013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4207791" y="618066"/>
            <a:ext cx="4866090" cy="4852812"/>
          </a:xfrm>
          <a:prstGeom prst="rect">
            <a:avLst/>
          </a:prstGeom>
          <a:pattFill prst="ltDnDiag">
            <a:fgClr>
              <a:schemeClr val="bg1"/>
            </a:fgClr>
            <a:bgClr>
              <a:schemeClr val="bg1">
                <a:lumMod val="95000"/>
              </a:schemeClr>
            </a:bgClr>
          </a:pattFill>
          <a:ln w="12700">
            <a:solidFill>
              <a:schemeClr val="bg1">
                <a:lumMod val="50000"/>
              </a:schemeClr>
            </a:solidFill>
            <a:miter lim="800000"/>
          </a:ln>
        </p:spPr>
        <p:txBody>
          <a:bodyPr wrap="square" lIns="216000" tIns="216000" rIns="216000" bIns="216000" rtlCol="0" anchor="ctr" anchorCtr="0">
            <a:spAutoFit/>
          </a:bodyPr>
          <a:lstStyle>
            <a:defPPr>
              <a:defRPr lang="zh-TW"/>
            </a:defPPr>
            <a:lvl1pPr algn="just" hangingPunct="0"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marL="314325" indent="-314325"/>
            <a:r>
              <a:rPr lang="zh-TW" altLang="en-US" dirty="0">
                <a:solidFill>
                  <a:srgbClr val="600000"/>
                </a:solidFill>
                <a:sym typeface="Wingdings" panose="05000000000000000000" pitchFamily="2" charset="2"/>
              </a:rPr>
              <a:t></a:t>
            </a:r>
            <a:r>
              <a:rPr lang="zh-TW" altLang="en-US" b="1" dirty="0">
                <a:solidFill>
                  <a:srgbClr val="600000"/>
                </a:solidFill>
              </a:rPr>
              <a:t>情緒方面： </a:t>
            </a:r>
            <a:endParaRPr lang="en-US" altLang="zh-TW" b="1" dirty="0">
              <a:solidFill>
                <a:srgbClr val="600000"/>
              </a:solidFill>
            </a:endParaRPr>
          </a:p>
          <a:p>
            <a:pPr marL="314325" indent="-314325"/>
            <a:r>
              <a:rPr lang="zh-TW" altLang="en-US" dirty="0">
                <a:solidFill>
                  <a:srgbClr val="010101"/>
                </a:solidFill>
              </a:rPr>
              <a:t>　</a:t>
            </a:r>
            <a:r>
              <a:rPr lang="zh-TW" altLang="en-US" sz="2400" dirty="0">
                <a:solidFill>
                  <a:srgbClr val="010101"/>
                </a:solidFill>
              </a:rPr>
              <a:t>多話、躁動不安、沮喪、好辯</a:t>
            </a:r>
          </a:p>
          <a:p>
            <a:pPr marL="314325" indent="-314325">
              <a:spcBef>
                <a:spcPts val="600"/>
              </a:spcBef>
            </a:pPr>
            <a:r>
              <a:rPr lang="zh-TW" altLang="en-US" dirty="0">
                <a:solidFill>
                  <a:srgbClr val="600000"/>
                </a:solidFill>
                <a:sym typeface="Wingdings" panose="05000000000000000000" pitchFamily="2" charset="2"/>
              </a:rPr>
              <a:t></a:t>
            </a:r>
            <a:r>
              <a:rPr lang="zh-TW" altLang="en-US" b="1" dirty="0">
                <a:solidFill>
                  <a:srgbClr val="600000"/>
                </a:solidFill>
              </a:rPr>
              <a:t>身體方面：</a:t>
            </a:r>
            <a:endParaRPr lang="en-US" altLang="zh-TW" b="1" dirty="0">
              <a:solidFill>
                <a:srgbClr val="600000"/>
              </a:solidFill>
            </a:endParaRPr>
          </a:p>
          <a:p>
            <a:pPr marL="314325" indent="-314325"/>
            <a:r>
              <a:rPr lang="zh-TW" altLang="en-US" dirty="0">
                <a:solidFill>
                  <a:srgbClr val="010101"/>
                </a:solidFill>
              </a:rPr>
              <a:t>　</a:t>
            </a:r>
            <a:r>
              <a:rPr lang="zh-TW" altLang="en-US" sz="2400" dirty="0">
                <a:solidFill>
                  <a:srgbClr val="010101"/>
                </a:solidFill>
              </a:rPr>
              <a:t>易睏、食慾不振、目光呆滯；結膜紅腫、步履不穩、靜脈炎</a:t>
            </a:r>
          </a:p>
          <a:p>
            <a:pPr marL="314325" indent="-314325">
              <a:spcBef>
                <a:spcPts val="600"/>
              </a:spcBef>
            </a:pPr>
            <a:r>
              <a:rPr lang="zh-TW" altLang="en-US" dirty="0">
                <a:solidFill>
                  <a:srgbClr val="600000"/>
                </a:solidFill>
                <a:sym typeface="Wingdings" panose="05000000000000000000" pitchFamily="2" charset="2"/>
              </a:rPr>
              <a:t></a:t>
            </a:r>
            <a:r>
              <a:rPr lang="zh-TW" altLang="en-US" b="1" dirty="0">
                <a:solidFill>
                  <a:srgbClr val="600000"/>
                </a:solidFill>
              </a:rPr>
              <a:t>感官表達方面：</a:t>
            </a:r>
            <a:endParaRPr lang="en-US" altLang="zh-TW" b="1" dirty="0">
              <a:solidFill>
                <a:srgbClr val="600000"/>
              </a:solidFill>
            </a:endParaRPr>
          </a:p>
          <a:p>
            <a:pPr marL="314325" indent="-314325"/>
            <a:r>
              <a:rPr lang="zh-TW" altLang="en-US" dirty="0">
                <a:solidFill>
                  <a:srgbClr val="010101"/>
                </a:solidFill>
              </a:rPr>
              <a:t>　</a:t>
            </a:r>
            <a:r>
              <a:rPr lang="zh-TW" altLang="en-US" sz="2400" dirty="0">
                <a:solidFill>
                  <a:srgbClr val="010101"/>
                </a:solidFill>
              </a:rPr>
              <a:t>幻視、幻聽、無方向感</a:t>
            </a:r>
          </a:p>
          <a:p>
            <a:pPr marL="314325" indent="-314325">
              <a:spcBef>
                <a:spcPts val="600"/>
              </a:spcBef>
            </a:pPr>
            <a:r>
              <a:rPr lang="zh-TW" altLang="en-US" dirty="0">
                <a:solidFill>
                  <a:srgbClr val="600000"/>
                </a:solidFill>
                <a:sym typeface="Wingdings" panose="05000000000000000000" pitchFamily="2" charset="2"/>
              </a:rPr>
              <a:t></a:t>
            </a:r>
            <a:r>
              <a:rPr lang="zh-TW" altLang="en-US" b="1" dirty="0">
                <a:solidFill>
                  <a:srgbClr val="600000"/>
                </a:solidFill>
              </a:rPr>
              <a:t>社會適應方面：</a:t>
            </a:r>
            <a:endParaRPr lang="en-US" altLang="zh-TW" b="1" dirty="0">
              <a:solidFill>
                <a:srgbClr val="600000"/>
              </a:solidFill>
            </a:endParaRPr>
          </a:p>
          <a:p>
            <a:pPr marL="314325" indent="-314325"/>
            <a:r>
              <a:rPr lang="zh-TW" altLang="en-US" dirty="0">
                <a:solidFill>
                  <a:srgbClr val="010101"/>
                </a:solidFill>
              </a:rPr>
              <a:t>　</a:t>
            </a:r>
            <a:r>
              <a:rPr lang="zh-TW" altLang="en-US" sz="2400" dirty="0">
                <a:solidFill>
                  <a:srgbClr val="010101"/>
                </a:solidFill>
              </a:rPr>
              <a:t>多疑、誇大、好鬥、無理性行為、缺乏動機</a:t>
            </a:r>
            <a:endParaRPr lang="zh-TW" altLang="en-US" sz="24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" y="0"/>
            <a:ext cx="9143244" cy="688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400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歹路母湯行！吸毒藝人下場都GG了… | 三立新聞網| LINE TODAY"/>
          <p:cNvSpPr>
            <a:spLocks noChangeAspect="1" noChangeArrowheads="1"/>
          </p:cNvSpPr>
          <p:nvPr/>
        </p:nvSpPr>
        <p:spPr bwMode="auto">
          <a:xfrm>
            <a:off x="155575" y="-120452"/>
            <a:ext cx="304800" cy="254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grpSp>
        <p:nvGrpSpPr>
          <p:cNvPr id="9" name="群組 8"/>
          <p:cNvGrpSpPr/>
          <p:nvPr/>
        </p:nvGrpSpPr>
        <p:grpSpPr>
          <a:xfrm>
            <a:off x="0" y="252522"/>
            <a:ext cx="5688767" cy="458585"/>
            <a:chOff x="0" y="244167"/>
            <a:chExt cx="5688767" cy="549996"/>
          </a:xfrm>
        </p:grpSpPr>
        <p:sp>
          <p:nvSpPr>
            <p:cNvPr id="10" name="矩形 9"/>
            <p:cNvSpPr/>
            <p:nvPr/>
          </p:nvSpPr>
          <p:spPr>
            <a:xfrm>
              <a:off x="0" y="311449"/>
              <a:ext cx="5688767" cy="389735"/>
            </a:xfrm>
            <a:prstGeom prst="rect">
              <a:avLst/>
            </a:prstGeom>
            <a:solidFill>
              <a:srgbClr val="F3CDCC">
                <a:alpha val="29804"/>
              </a:srgbClr>
            </a:solidFill>
            <a:ln>
              <a:noFill/>
            </a:ln>
            <a:effectLst>
              <a:outerShdw blurRad="50800" dist="50800" dir="5400000" algn="ctr" rotWithShape="0">
                <a:srgbClr val="000000">
                  <a:alpha val="8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sz="1350"/>
            </a:p>
          </p:txBody>
        </p:sp>
        <p:sp>
          <p:nvSpPr>
            <p:cNvPr id="11" name="標題 1"/>
            <p:cNvSpPr txBox="1">
              <a:spLocks/>
            </p:cNvSpPr>
            <p:nvPr/>
          </p:nvSpPr>
          <p:spPr>
            <a:xfrm>
              <a:off x="808098" y="311449"/>
              <a:ext cx="1843790" cy="48271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 cap="all" baseline="0">
                  <a:solidFill>
                    <a:schemeClr val="accent1"/>
                  </a:solidFill>
                  <a:effectLst/>
                  <a:latin typeface="+mj-lt"/>
                  <a:ea typeface="+mj-ea"/>
                  <a:cs typeface="+mj-cs"/>
                </a:defRPr>
              </a:lvl1pPr>
            </a:lstStyle>
            <a:p>
              <a:r>
                <a:rPr kumimoji="1" lang="zh-TW" altLang="en-US" sz="1800" b="1" dirty="0" smtClean="0">
                  <a:solidFill>
                    <a:schemeClr val="accent5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Lantinghei TC Heavy" charset="-120"/>
                </a:rPr>
                <a:t>防毒守門員</a:t>
              </a:r>
              <a:endParaRPr kumimoji="1" lang="zh-TW" altLang="en-US" sz="1800" b="1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anziPen TC" charset="-120"/>
              </a:endParaRPr>
            </a:p>
          </p:txBody>
        </p:sp>
        <p:sp>
          <p:nvSpPr>
            <p:cNvPr id="12" name="標題 1"/>
            <p:cNvSpPr txBox="1">
              <a:spLocks/>
            </p:cNvSpPr>
            <p:nvPr/>
          </p:nvSpPr>
          <p:spPr>
            <a:xfrm>
              <a:off x="1988406" y="244167"/>
              <a:ext cx="3410445" cy="369180"/>
            </a:xfrm>
            <a:prstGeom prst="rect">
              <a:avLst/>
            </a:prstGeom>
          </p:spPr>
          <p:txBody>
            <a:bodyPr vert="horz" lIns="68580" tIns="34290" rIns="68580" bIns="3429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endParaRPr kumimoji="1" lang="zh-TW" altLang="en-US" sz="18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HanziPen TC" charset="-120"/>
              </a:endParaRPr>
            </a:p>
          </p:txBody>
        </p:sp>
        <p:sp>
          <p:nvSpPr>
            <p:cNvPr id="14" name="標題 1"/>
            <p:cNvSpPr txBox="1">
              <a:spLocks/>
            </p:cNvSpPr>
            <p:nvPr/>
          </p:nvSpPr>
          <p:spPr>
            <a:xfrm>
              <a:off x="2091539" y="331677"/>
              <a:ext cx="3410445" cy="369180"/>
            </a:xfrm>
            <a:prstGeom prst="rect">
              <a:avLst/>
            </a:prstGeom>
          </p:spPr>
          <p:txBody>
            <a:bodyPr vert="horz" lIns="68580" tIns="34290" rIns="68580" bIns="3429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kumimoji="1" lang="zh-TW" altLang="en-US" sz="1800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Lantinghei TC Heavy" charset="-120"/>
                </a:rPr>
                <a:t>志工家長入班宣導教材開發計畫 </a:t>
              </a:r>
              <a:endParaRPr kumimoji="1" lang="zh-TW" altLang="en-US" sz="1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anziPen TC" charset="-120"/>
              </a:endParaRPr>
            </a:p>
          </p:txBody>
        </p:sp>
      </p:grpSp>
      <p:sp>
        <p:nvSpPr>
          <p:cNvPr id="3" name="文字方塊 2"/>
          <p:cNvSpPr txBox="1"/>
          <p:nvPr/>
        </p:nvSpPr>
        <p:spPr>
          <a:xfrm>
            <a:off x="5096620" y="26284"/>
            <a:ext cx="38505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00" dirty="0" smtClean="0"/>
              <a:t>資料來源：三立新聞網   </a:t>
            </a:r>
            <a:r>
              <a:rPr lang="en-US" altLang="zh-TW" sz="900" dirty="0" smtClean="0"/>
              <a:t>https</a:t>
            </a:r>
            <a:r>
              <a:rPr lang="en-US" altLang="zh-TW" sz="900" dirty="0"/>
              <a:t>://www.setn.com/News.aspx?NewsID=427713</a:t>
            </a:r>
            <a:endParaRPr lang="zh-TW" altLang="en-US" sz="900" dirty="0"/>
          </a:p>
        </p:txBody>
      </p:sp>
      <p:pic>
        <p:nvPicPr>
          <p:cNvPr id="20" name="圖片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30" y="-3785"/>
            <a:ext cx="695498" cy="820434"/>
          </a:xfrm>
          <a:prstGeom prst="rect">
            <a:avLst/>
          </a:prstGeom>
        </p:spPr>
      </p:pic>
      <p:grpSp>
        <p:nvGrpSpPr>
          <p:cNvPr id="33" name="群組 32"/>
          <p:cNvGrpSpPr/>
          <p:nvPr/>
        </p:nvGrpSpPr>
        <p:grpSpPr>
          <a:xfrm>
            <a:off x="184060" y="894171"/>
            <a:ext cx="8540490" cy="2294837"/>
            <a:chOff x="184060" y="1072410"/>
            <a:chExt cx="8540490" cy="2752274"/>
          </a:xfrm>
        </p:grpSpPr>
        <p:grpSp>
          <p:nvGrpSpPr>
            <p:cNvPr id="28" name="群組 27"/>
            <p:cNvGrpSpPr/>
            <p:nvPr/>
          </p:nvGrpSpPr>
          <p:grpSpPr>
            <a:xfrm>
              <a:off x="1909460" y="1098207"/>
              <a:ext cx="1794284" cy="2696776"/>
              <a:chOff x="1909460" y="1098207"/>
              <a:chExt cx="1794284" cy="2696776"/>
            </a:xfrm>
          </p:grpSpPr>
          <p:pic>
            <p:nvPicPr>
              <p:cNvPr id="1032" name="Picture 8" descr="https://i1.kknews.cc/SIG=f3ili5/ctp-vzntr/153604925410899s36pq45q.jp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0844"/>
              <a:stretch/>
            </p:blipFill>
            <p:spPr bwMode="auto">
              <a:xfrm>
                <a:off x="1909460" y="1098207"/>
                <a:ext cx="1784168" cy="22277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0" name="矩形 29"/>
              <p:cNvSpPr/>
              <p:nvPr/>
            </p:nvSpPr>
            <p:spPr>
              <a:xfrm>
                <a:off x="2044315" y="3315118"/>
                <a:ext cx="1659429" cy="4798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sz="2000" dirty="0" smtClean="0">
                    <a:solidFill>
                      <a:srgbClr val="000099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演員柯震東   </a:t>
                </a:r>
                <a:endParaRPr lang="zh-TW" altLang="en-US" sz="200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grpSp>
          <p:nvGrpSpPr>
            <p:cNvPr id="27" name="群組 26"/>
            <p:cNvGrpSpPr/>
            <p:nvPr/>
          </p:nvGrpSpPr>
          <p:grpSpPr>
            <a:xfrm>
              <a:off x="184060" y="1087220"/>
              <a:ext cx="1724818" cy="2737463"/>
              <a:chOff x="184060" y="1087220"/>
              <a:chExt cx="1724818" cy="2737463"/>
            </a:xfrm>
          </p:grpSpPr>
          <p:pic>
            <p:nvPicPr>
              <p:cNvPr id="1026" name="Picture 2" descr="非首次涉毒…努力多年仍被當毒蟲！謝和弦怒：不想當台灣人| 娛樂星聞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225" r="23490" b="15920"/>
              <a:stretch/>
            </p:blipFill>
            <p:spPr bwMode="auto">
              <a:xfrm>
                <a:off x="245730" y="1087220"/>
                <a:ext cx="1663148" cy="222921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4" name="矩形 33"/>
              <p:cNvSpPr/>
              <p:nvPr/>
            </p:nvSpPr>
            <p:spPr>
              <a:xfrm>
                <a:off x="184060" y="3344818"/>
                <a:ext cx="1724817" cy="4798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TW" altLang="en-US" sz="2000" dirty="0" smtClean="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 </a:t>
                </a:r>
                <a:r>
                  <a:rPr lang="zh-TW" altLang="en-US" sz="2000" dirty="0" smtClean="0">
                    <a:solidFill>
                      <a:srgbClr val="000099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歌手</a:t>
                </a:r>
                <a:r>
                  <a:rPr lang="zh-TW" altLang="en-US" sz="2000" dirty="0">
                    <a:solidFill>
                      <a:srgbClr val="000099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謝</a:t>
                </a:r>
                <a:r>
                  <a:rPr lang="zh-TW" altLang="en-US" sz="2000" dirty="0" smtClean="0">
                    <a:solidFill>
                      <a:srgbClr val="000099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和弦</a:t>
                </a:r>
                <a:endParaRPr lang="zh-TW" altLang="en-US" sz="2000" dirty="0">
                  <a:solidFill>
                    <a:srgbClr val="000099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grpSp>
          <p:nvGrpSpPr>
            <p:cNvPr id="31" name="群組 30"/>
            <p:cNvGrpSpPr/>
            <p:nvPr/>
          </p:nvGrpSpPr>
          <p:grpSpPr>
            <a:xfrm>
              <a:off x="3672964" y="1095051"/>
              <a:ext cx="1659429" cy="2711071"/>
              <a:chOff x="3672964" y="1095051"/>
              <a:chExt cx="1659429" cy="2711071"/>
            </a:xfrm>
          </p:grpSpPr>
          <p:pic>
            <p:nvPicPr>
              <p:cNvPr id="1036" name="Picture 12" descr="蕭淑慎客串《斯卡羅》長相大變認不出老公爆氣開嗆- 娛樂- 中時新聞網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8" t="5363" r="32957" b="4732"/>
              <a:stretch/>
            </p:blipFill>
            <p:spPr bwMode="auto">
              <a:xfrm>
                <a:off x="3672964" y="1095051"/>
                <a:ext cx="1528210" cy="223147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5" name="矩形 34"/>
              <p:cNvSpPr/>
              <p:nvPr/>
            </p:nvSpPr>
            <p:spPr>
              <a:xfrm>
                <a:off x="3672964" y="3326257"/>
                <a:ext cx="1659429" cy="4798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sz="2000" dirty="0" smtClean="0">
                    <a:solidFill>
                      <a:srgbClr val="000099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演員蕭淑慎   </a:t>
                </a:r>
                <a:endParaRPr lang="zh-TW" altLang="en-US" sz="200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grpSp>
          <p:nvGrpSpPr>
            <p:cNvPr id="32" name="群組 31"/>
            <p:cNvGrpSpPr/>
            <p:nvPr/>
          </p:nvGrpSpPr>
          <p:grpSpPr>
            <a:xfrm>
              <a:off x="5611045" y="1072410"/>
              <a:ext cx="3113505" cy="2752274"/>
              <a:chOff x="5611045" y="1072410"/>
              <a:chExt cx="3113505" cy="2752274"/>
            </a:xfrm>
          </p:grpSpPr>
          <p:pic>
            <p:nvPicPr>
              <p:cNvPr id="1034" name="Picture 10" descr="http://topnews8.com/file/n117733/2.jpg"/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752" r="55747" b="42439"/>
              <a:stretch/>
            </p:blipFill>
            <p:spPr bwMode="auto">
              <a:xfrm>
                <a:off x="5611045" y="1072410"/>
                <a:ext cx="3113505" cy="22867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7" name="矩形 36"/>
              <p:cNvSpPr/>
              <p:nvPr/>
            </p:nvSpPr>
            <p:spPr>
              <a:xfrm>
                <a:off x="5931792" y="3344819"/>
                <a:ext cx="2489784" cy="4798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sz="2000" dirty="0" smtClean="0">
                    <a:solidFill>
                      <a:srgbClr val="000099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演員</a:t>
                </a:r>
                <a:r>
                  <a:rPr lang="en-US" altLang="zh-TW" sz="2000" dirty="0" smtClean="0">
                    <a:solidFill>
                      <a:srgbClr val="000099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+</a:t>
                </a:r>
                <a:r>
                  <a:rPr lang="zh-TW" altLang="en-US" sz="2000" dirty="0" smtClean="0">
                    <a:solidFill>
                      <a:srgbClr val="000099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主持人  大炳   </a:t>
                </a:r>
                <a:endParaRPr lang="zh-TW" altLang="en-US" sz="200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</p:grpSp>
      <p:sp>
        <p:nvSpPr>
          <p:cNvPr id="44" name="標題 1"/>
          <p:cNvSpPr>
            <a:spLocks noGrp="1"/>
          </p:cNvSpPr>
          <p:nvPr>
            <p:ph type="title"/>
          </p:nvPr>
        </p:nvSpPr>
        <p:spPr>
          <a:xfrm>
            <a:off x="0" y="1627946"/>
            <a:ext cx="8791662" cy="796112"/>
          </a:xfr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zh-TW" altLang="en-US" sz="5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他們的共通點是</a:t>
            </a:r>
            <a:r>
              <a:rPr lang="en-US" altLang="zh-TW" sz="5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en-US" sz="5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38" name="群組 37"/>
          <p:cNvGrpSpPr/>
          <p:nvPr/>
        </p:nvGrpSpPr>
        <p:grpSpPr>
          <a:xfrm>
            <a:off x="65561" y="547325"/>
            <a:ext cx="8743016" cy="5007271"/>
            <a:chOff x="126484" y="758442"/>
            <a:chExt cx="8743016" cy="6005388"/>
          </a:xfrm>
        </p:grpSpPr>
        <p:grpSp>
          <p:nvGrpSpPr>
            <p:cNvPr id="36" name="群組 35"/>
            <p:cNvGrpSpPr/>
            <p:nvPr/>
          </p:nvGrpSpPr>
          <p:grpSpPr>
            <a:xfrm>
              <a:off x="126484" y="4041567"/>
              <a:ext cx="8743016" cy="2722263"/>
              <a:chOff x="126484" y="4041567"/>
              <a:chExt cx="8743016" cy="2722263"/>
            </a:xfrm>
          </p:grpSpPr>
          <p:pic>
            <p:nvPicPr>
              <p:cNvPr id="1030" name="Picture 6" descr="謝和弦又「呼麻」被抓包！法官批：意志薄弱判刑4個月| 社會| 三立新聞網SETN.COM"/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227" r="24075"/>
              <a:stretch/>
            </p:blipFill>
            <p:spPr bwMode="auto">
              <a:xfrm flipH="1">
                <a:off x="155575" y="4099829"/>
                <a:ext cx="1665369" cy="260314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4" name="矩形 23"/>
              <p:cNvSpPr/>
              <p:nvPr/>
            </p:nvSpPr>
            <p:spPr>
              <a:xfrm>
                <a:off x="126484" y="6283965"/>
                <a:ext cx="1723549" cy="4798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sz="2000" b="1" dirty="0" smtClean="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吸食大麻被</a:t>
                </a:r>
                <a:r>
                  <a:rPr lang="zh-TW" altLang="en-US" sz="2000" b="1" dirty="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捕</a:t>
                </a:r>
              </a:p>
            </p:txBody>
          </p:sp>
          <p:pic>
            <p:nvPicPr>
              <p:cNvPr id="25" name="圖片 24"/>
              <p:cNvPicPr>
                <a:picLocks noChangeAspect="1"/>
              </p:cNvPicPr>
              <p:nvPr/>
            </p:nvPicPr>
            <p:blipFill rotWithShape="1">
              <a:blip r:embed="rId9"/>
              <a:srcRect t="6177" r="3150" b="5016"/>
              <a:stretch/>
            </p:blipFill>
            <p:spPr>
              <a:xfrm>
                <a:off x="5300076" y="4041567"/>
                <a:ext cx="3569424" cy="2661410"/>
              </a:xfrm>
              <a:prstGeom prst="rect">
                <a:avLst/>
              </a:prstGeom>
            </p:spPr>
          </p:pic>
          <p:pic>
            <p:nvPicPr>
              <p:cNvPr id="26" name="圖片 25"/>
              <p:cNvPicPr>
                <a:picLocks noChangeAspect="1"/>
              </p:cNvPicPr>
              <p:nvPr/>
            </p:nvPicPr>
            <p:blipFill rotWithShape="1">
              <a:blip r:embed="rId10"/>
              <a:srcRect l="58661" t="4491" r="8165"/>
              <a:stretch/>
            </p:blipFill>
            <p:spPr>
              <a:xfrm>
                <a:off x="3645973" y="4099829"/>
                <a:ext cx="1627112" cy="2584246"/>
              </a:xfrm>
              <a:prstGeom prst="rect">
                <a:avLst/>
              </a:prstGeom>
            </p:spPr>
          </p:pic>
          <p:pic>
            <p:nvPicPr>
              <p:cNvPr id="1040" name="Picture 16" descr="https://cdn2.ettoday.net/images/705/d705021.jpg"/>
              <p:cNvPicPr>
                <a:picLocks noChangeAspect="1" noChangeArrowheads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3057" r="1879" b="11878"/>
              <a:stretch/>
            </p:blipFill>
            <p:spPr bwMode="auto">
              <a:xfrm>
                <a:off x="1845794" y="4099829"/>
                <a:ext cx="1788346" cy="26228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6" name="矩形 45"/>
              <p:cNvSpPr/>
              <p:nvPr/>
            </p:nvSpPr>
            <p:spPr>
              <a:xfrm>
                <a:off x="3640903" y="6283965"/>
                <a:ext cx="1723549" cy="4798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sz="2000" b="1" dirty="0" smtClean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吸食毒品被抓</a:t>
                </a:r>
                <a:endParaRPr lang="zh-TW" altLang="en-US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grpSp>
          <p:nvGrpSpPr>
            <p:cNvPr id="49" name="群組 48"/>
            <p:cNvGrpSpPr/>
            <p:nvPr/>
          </p:nvGrpSpPr>
          <p:grpSpPr>
            <a:xfrm>
              <a:off x="1186958" y="758442"/>
              <a:ext cx="7088765" cy="3206365"/>
              <a:chOff x="859837" y="1757870"/>
              <a:chExt cx="7088765" cy="3206365"/>
            </a:xfrm>
          </p:grpSpPr>
          <p:pic>
            <p:nvPicPr>
              <p:cNvPr id="50" name="內容版面配置區 3"/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57" b="98565" l="830" r="98755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35526" y="1757870"/>
                <a:ext cx="2837032" cy="2460330"/>
              </a:xfrm>
              <a:prstGeom prst="rect">
                <a:avLst/>
              </a:prstGeom>
            </p:spPr>
          </p:pic>
          <p:sp>
            <p:nvSpPr>
              <p:cNvPr id="51" name="標題 1"/>
              <p:cNvSpPr txBox="1">
                <a:spLocks/>
              </p:cNvSpPr>
              <p:nvPr/>
            </p:nvSpPr>
            <p:spPr>
              <a:xfrm>
                <a:off x="859837" y="3949997"/>
                <a:ext cx="7088765" cy="1014238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 cap="all" baseline="0">
                    <a:solidFill>
                      <a:schemeClr val="lt1"/>
                    </a:solidFill>
                    <a:effectLst/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zh-TW" altLang="en-US" sz="8800" dirty="0" smtClean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全真海報體" panose="02010609000101010101" pitchFamily="49" charset="-120"/>
                  </a:rPr>
                  <a:t>曾經與毒太近</a:t>
                </a:r>
                <a:endParaRPr lang="zh-TW" altLang="en-US" sz="8800" dirty="0">
                  <a:solidFill>
                    <a:srgbClr val="FF0000"/>
                  </a:solidFill>
                  <a:latin typeface="微軟正黑體" panose="020B0604030504040204" pitchFamily="34" charset="-120"/>
                  <a:ea typeface="全真海報體" panose="02010609000101010101" pitchFamily="49" charset="-12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69204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250825" y="700897"/>
            <a:ext cx="8642350" cy="1726962"/>
          </a:xfrm>
          <a:prstGeom prst="rect">
            <a:avLst/>
          </a:prstGeom>
          <a:pattFill prst="ltDnDiag">
            <a:fgClr>
              <a:schemeClr val="bg1"/>
            </a:fgClr>
            <a:bgClr>
              <a:schemeClr val="bg1">
                <a:lumMod val="95000"/>
              </a:schemeClr>
            </a:bgClr>
          </a:pattFill>
          <a:ln w="12700">
            <a:solidFill>
              <a:schemeClr val="bg1">
                <a:lumMod val="50000"/>
              </a:schemeClr>
            </a:solidFill>
            <a:miter lim="800000"/>
          </a:ln>
        </p:spPr>
        <p:txBody>
          <a:bodyPr wrap="square" lIns="216000" tIns="216000" rIns="216000" bIns="216000" rtlCol="0" anchor="ctr" anchorCtr="1">
            <a:spAutoFit/>
          </a:bodyPr>
          <a:lstStyle>
            <a:defPPr>
              <a:defRPr lang="zh-TW"/>
            </a:defPPr>
            <a:lvl1pPr hangingPunct="0"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algn="just"/>
            <a:r>
              <a:rPr lang="zh-TW" altLang="en-US" dirty="0"/>
              <a:t>行政院自</a:t>
            </a:r>
            <a:r>
              <a:rPr lang="en-US" altLang="zh-TW" dirty="0"/>
              <a:t>2017</a:t>
            </a:r>
            <a:r>
              <a:rPr lang="zh-TW" altLang="en-US" dirty="0"/>
              <a:t>年起，推動「新世代反毒策略」政策，政策內容為：</a:t>
            </a:r>
            <a:r>
              <a:rPr lang="zh-TW" altLang="en-US" dirty="0" smtClean="0"/>
              <a:t>以</a:t>
            </a:r>
            <a:r>
              <a:rPr lang="zh-TW" altLang="en-US" b="1" dirty="0" smtClean="0"/>
              <a:t>「人」</a:t>
            </a:r>
            <a:r>
              <a:rPr lang="zh-TW" altLang="en-US" dirty="0" smtClean="0"/>
              <a:t>為</a:t>
            </a:r>
            <a:r>
              <a:rPr lang="zh-TW" altLang="en-US" dirty="0"/>
              <a:t>中心追緝毒品源頭，以</a:t>
            </a:r>
            <a:r>
              <a:rPr lang="zh-TW" altLang="en-US" b="1" dirty="0"/>
              <a:t>「量」</a:t>
            </a:r>
            <a:r>
              <a:rPr lang="zh-TW" altLang="en-US" dirty="0"/>
              <a:t>為目標消弭毒品</a:t>
            </a:r>
            <a:r>
              <a:rPr lang="zh-TW" altLang="en-US" dirty="0" smtClean="0"/>
              <a:t>。</a:t>
            </a:r>
            <a:endParaRPr lang="en-US" altLang="zh-TW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" y="0"/>
            <a:ext cx="9143244" cy="688027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250826" y="2650907"/>
            <a:ext cx="4753223" cy="2587781"/>
          </a:xfrm>
          <a:prstGeom prst="rect">
            <a:avLst/>
          </a:prstGeom>
          <a:pattFill prst="ltDnDiag">
            <a:fgClr>
              <a:schemeClr val="bg1"/>
            </a:fgClr>
            <a:bgClr>
              <a:schemeClr val="bg1">
                <a:lumMod val="95000"/>
              </a:schemeClr>
            </a:bgClr>
          </a:pattFill>
          <a:ln w="12700">
            <a:solidFill>
              <a:schemeClr val="bg1">
                <a:lumMod val="50000"/>
              </a:schemeClr>
            </a:solidFill>
            <a:miter lim="800000"/>
          </a:ln>
        </p:spPr>
        <p:txBody>
          <a:bodyPr wrap="square" lIns="216000" tIns="216000" rIns="216000" bIns="216000" rtlCol="0" anchor="ctr" anchorCtr="1">
            <a:spAutoFit/>
          </a:bodyPr>
          <a:lstStyle>
            <a:defPPr>
              <a:defRPr lang="zh-TW"/>
            </a:defPPr>
            <a:lvl1pPr hangingPunct="0"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algn="just"/>
            <a:r>
              <a:rPr lang="zh-TW" altLang="en-US" dirty="0" smtClean="0"/>
              <a:t>透過</a:t>
            </a:r>
            <a:r>
              <a:rPr lang="zh-TW" altLang="en-US" dirty="0"/>
              <a:t>阻絕製毒原料於境外、減少吸食者健康受損及觸犯其他犯罪機會、強力查緝製造販賣運輸毒品等，以達到遏止毒害的目標。</a:t>
            </a:r>
            <a:endParaRPr lang="en-US" altLang="zh-TW" dirty="0"/>
          </a:p>
        </p:txBody>
      </p:sp>
      <p:pic>
        <p:nvPicPr>
          <p:cNvPr id="1026" name="Picture 2" descr="C:\Users\User\Downloads\新世代反毒策略.jpg"/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036" y="2596663"/>
            <a:ext cx="396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6491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44815" y="218751"/>
            <a:ext cx="820810" cy="4496859"/>
          </a:xfrm>
        </p:spPr>
        <p:txBody>
          <a:bodyPr>
            <a:normAutofit fontScale="90000"/>
          </a:bodyPr>
          <a:lstStyle/>
          <a:p>
            <a:r>
              <a:rPr lang="zh-TW" altLang="en-US" sz="4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我們與毒有多近</a:t>
            </a:r>
            <a:r>
              <a:rPr lang="en-US" altLang="zh-TW" sz="4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4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  <a:endParaRPr lang="zh-TW" altLang="en-US" sz="4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5" name="群組 4"/>
          <p:cNvGrpSpPr/>
          <p:nvPr/>
        </p:nvGrpSpPr>
        <p:grpSpPr>
          <a:xfrm>
            <a:off x="2" y="203586"/>
            <a:ext cx="5688767" cy="338150"/>
            <a:chOff x="1" y="244167"/>
            <a:chExt cx="5688767" cy="405555"/>
          </a:xfrm>
        </p:grpSpPr>
        <p:sp>
          <p:nvSpPr>
            <p:cNvPr id="6" name="矩形 5"/>
            <p:cNvSpPr/>
            <p:nvPr/>
          </p:nvSpPr>
          <p:spPr>
            <a:xfrm>
              <a:off x="1" y="259987"/>
              <a:ext cx="5688767" cy="389735"/>
            </a:xfrm>
            <a:prstGeom prst="rect">
              <a:avLst/>
            </a:prstGeom>
            <a:solidFill>
              <a:srgbClr val="F3CDCC">
                <a:alpha val="29804"/>
              </a:srgbClr>
            </a:solidFill>
            <a:ln>
              <a:noFill/>
            </a:ln>
            <a:effectLst>
              <a:outerShdw blurRad="50800" dist="50800" dir="5400000" algn="ctr" rotWithShape="0">
                <a:srgbClr val="000000">
                  <a:alpha val="8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sz="1350"/>
            </a:p>
          </p:txBody>
        </p:sp>
        <p:sp>
          <p:nvSpPr>
            <p:cNvPr id="8" name="標題 1"/>
            <p:cNvSpPr txBox="1">
              <a:spLocks/>
            </p:cNvSpPr>
            <p:nvPr/>
          </p:nvSpPr>
          <p:spPr>
            <a:xfrm>
              <a:off x="1988406" y="244167"/>
              <a:ext cx="3410445" cy="369180"/>
            </a:xfrm>
            <a:prstGeom prst="rect">
              <a:avLst/>
            </a:prstGeom>
          </p:spPr>
          <p:txBody>
            <a:bodyPr vert="horz" lIns="68580" tIns="34290" rIns="68580" bIns="3429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endParaRPr kumimoji="1" lang="zh-TW" altLang="en-US" sz="18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HanziPen TC" charset="-120"/>
              </a:endParaRPr>
            </a:p>
          </p:txBody>
        </p:sp>
      </p:grpSp>
      <p:pic>
        <p:nvPicPr>
          <p:cNvPr id="13" name="內容版面配置區 12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6347">
            <a:off x="597788" y="653487"/>
            <a:ext cx="5694217" cy="4177524"/>
          </a:xfr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26" y="-52721"/>
            <a:ext cx="695498" cy="82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69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514" y="127078"/>
            <a:ext cx="5952487" cy="521421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528" y="1472143"/>
            <a:ext cx="4140000" cy="35067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/>
        </p:spPr>
      </p:pic>
      <p:sp>
        <p:nvSpPr>
          <p:cNvPr id="6" name="圓角矩形 5"/>
          <p:cNvSpPr/>
          <p:nvPr/>
        </p:nvSpPr>
        <p:spPr>
          <a:xfrm>
            <a:off x="5292832" y="1276668"/>
            <a:ext cx="3384000" cy="1078802"/>
          </a:xfrm>
          <a:prstGeom prst="roundRect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偶爾用一次</a:t>
            </a:r>
            <a:r>
              <a:rPr lang="zh-TW" altLang="en-US" sz="24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不會怎樣的</a:t>
            </a: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啦</a:t>
            </a:r>
            <a:r>
              <a:rPr lang="zh-TW" altLang="en-US" sz="24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5292080" y="2499446"/>
            <a:ext cx="3384000" cy="1078802"/>
          </a:xfrm>
          <a:prstGeom prst="roundRect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我想要</a:t>
            </a:r>
            <a:r>
              <a:rPr lang="zh-TW" altLang="en-US" sz="24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停下來的時候就</a:t>
            </a: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會停。</a:t>
            </a:r>
          </a:p>
        </p:txBody>
      </p:sp>
      <p:sp>
        <p:nvSpPr>
          <p:cNvPr id="8" name="圓角矩形 7"/>
          <p:cNvSpPr/>
          <p:nvPr/>
        </p:nvSpPr>
        <p:spPr>
          <a:xfrm>
            <a:off x="5292456" y="3722384"/>
            <a:ext cx="3384376" cy="1438403"/>
          </a:xfrm>
          <a:prstGeom prst="roundRect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會成癮的人是因為意志力不夠堅定，我不會變那樣的。</a:t>
            </a:r>
          </a:p>
        </p:txBody>
      </p:sp>
      <p:grpSp>
        <p:nvGrpSpPr>
          <p:cNvPr id="18" name="群組 17"/>
          <p:cNvGrpSpPr/>
          <p:nvPr/>
        </p:nvGrpSpPr>
        <p:grpSpPr>
          <a:xfrm>
            <a:off x="4032000" y="1456469"/>
            <a:ext cx="1080000" cy="719201"/>
            <a:chOff x="4319018" y="3727138"/>
            <a:chExt cx="1080000" cy="720000"/>
          </a:xfrm>
        </p:grpSpPr>
        <p:sp>
          <p:nvSpPr>
            <p:cNvPr id="14" name="向右箭號 13"/>
            <p:cNvSpPr/>
            <p:nvPr/>
          </p:nvSpPr>
          <p:spPr>
            <a:xfrm>
              <a:off x="4319018" y="3727138"/>
              <a:ext cx="1080000" cy="720000"/>
            </a:xfrm>
            <a:prstGeom prst="rightArrow">
              <a:avLst>
                <a:gd name="adj1" fmla="val 67104"/>
                <a:gd name="adj2" fmla="val 57448"/>
              </a:avLst>
            </a:prstGeom>
            <a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" name="文字方塊 14"/>
            <p:cNvSpPr txBox="1"/>
            <p:nvPr/>
          </p:nvSpPr>
          <p:spPr>
            <a:xfrm>
              <a:off x="4319018" y="3871651"/>
              <a:ext cx="966417" cy="40011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TW" altLang="en-US" sz="20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我覺</a:t>
              </a:r>
              <a:r>
                <a:rPr lang="zh-TW" altLang="en-US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得</a:t>
              </a:r>
            </a:p>
          </p:txBody>
        </p:sp>
      </p:grpSp>
      <p:grpSp>
        <p:nvGrpSpPr>
          <p:cNvPr id="25" name="群組 24"/>
          <p:cNvGrpSpPr/>
          <p:nvPr/>
        </p:nvGrpSpPr>
        <p:grpSpPr>
          <a:xfrm>
            <a:off x="4032000" y="2679247"/>
            <a:ext cx="1080000" cy="719201"/>
            <a:chOff x="4319018" y="3727138"/>
            <a:chExt cx="1080000" cy="720000"/>
          </a:xfrm>
        </p:grpSpPr>
        <p:sp>
          <p:nvSpPr>
            <p:cNvPr id="26" name="向右箭號 25"/>
            <p:cNvSpPr/>
            <p:nvPr/>
          </p:nvSpPr>
          <p:spPr>
            <a:xfrm>
              <a:off x="4319018" y="3727138"/>
              <a:ext cx="1080000" cy="720000"/>
            </a:xfrm>
            <a:prstGeom prst="rightArrow">
              <a:avLst>
                <a:gd name="adj1" fmla="val 67104"/>
                <a:gd name="adj2" fmla="val 57448"/>
              </a:avLst>
            </a:prstGeom>
            <a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7" name="文字方塊 26"/>
            <p:cNvSpPr txBox="1"/>
            <p:nvPr/>
          </p:nvSpPr>
          <p:spPr>
            <a:xfrm>
              <a:off x="4319018" y="3871651"/>
              <a:ext cx="966417" cy="40011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TW" altLang="en-US" sz="20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我覺</a:t>
              </a:r>
              <a:r>
                <a:rPr lang="zh-TW" altLang="en-US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得</a:t>
              </a:r>
            </a:p>
          </p:txBody>
        </p:sp>
      </p:grpSp>
      <p:grpSp>
        <p:nvGrpSpPr>
          <p:cNvPr id="28" name="群組 27"/>
          <p:cNvGrpSpPr/>
          <p:nvPr/>
        </p:nvGrpSpPr>
        <p:grpSpPr>
          <a:xfrm>
            <a:off x="4032000" y="4086656"/>
            <a:ext cx="1080000" cy="719201"/>
            <a:chOff x="4319018" y="3727138"/>
            <a:chExt cx="1080000" cy="720000"/>
          </a:xfrm>
        </p:grpSpPr>
        <p:sp>
          <p:nvSpPr>
            <p:cNvPr id="29" name="向右箭號 28"/>
            <p:cNvSpPr/>
            <p:nvPr/>
          </p:nvSpPr>
          <p:spPr>
            <a:xfrm>
              <a:off x="4319018" y="3727138"/>
              <a:ext cx="1080000" cy="720000"/>
            </a:xfrm>
            <a:prstGeom prst="rightArrow">
              <a:avLst>
                <a:gd name="adj1" fmla="val 67104"/>
                <a:gd name="adj2" fmla="val 57448"/>
              </a:avLst>
            </a:prstGeom>
            <a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0" name="文字方塊 29"/>
            <p:cNvSpPr txBox="1"/>
            <p:nvPr/>
          </p:nvSpPr>
          <p:spPr>
            <a:xfrm>
              <a:off x="4319018" y="3871651"/>
              <a:ext cx="966417" cy="40011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TW" altLang="en-US" sz="20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我覺</a:t>
              </a:r>
              <a:r>
                <a:rPr lang="zh-TW" altLang="en-US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得</a:t>
              </a:r>
            </a:p>
          </p:txBody>
        </p:sp>
      </p:grpSp>
      <p:pic>
        <p:nvPicPr>
          <p:cNvPr id="19" name="圖片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5818"/>
            <a:ext cx="4184703" cy="521421"/>
          </a:xfrm>
          <a:prstGeom prst="rect">
            <a:avLst/>
          </a:prstGeom>
        </p:spPr>
      </p:pic>
      <p:sp>
        <p:nvSpPr>
          <p:cNvPr id="20" name="文字方塊 19"/>
          <p:cNvSpPr txBox="1"/>
          <p:nvPr/>
        </p:nvSpPr>
        <p:spPr>
          <a:xfrm>
            <a:off x="832445" y="140587"/>
            <a:ext cx="2519815" cy="4918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zh-TW" altLang="en-US" sz="2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毒品一次就上癮</a:t>
            </a:r>
            <a:endParaRPr lang="zh-TW" altLang="en-US" sz="26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07257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514" y="127078"/>
            <a:ext cx="5952487" cy="521421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171" r="6504"/>
          <a:stretch/>
        </p:blipFill>
        <p:spPr>
          <a:xfrm>
            <a:off x="323528" y="1511484"/>
            <a:ext cx="4140000" cy="341722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/>
        </p:spPr>
      </p:pic>
      <p:grpSp>
        <p:nvGrpSpPr>
          <p:cNvPr id="2" name="群組 1"/>
          <p:cNvGrpSpPr/>
          <p:nvPr/>
        </p:nvGrpSpPr>
        <p:grpSpPr>
          <a:xfrm>
            <a:off x="4032000" y="2859167"/>
            <a:ext cx="1080000" cy="719201"/>
            <a:chOff x="4355976" y="2862625"/>
            <a:chExt cx="1080000" cy="720000"/>
          </a:xfrm>
        </p:grpSpPr>
        <p:sp>
          <p:nvSpPr>
            <p:cNvPr id="11" name="向右箭號 10"/>
            <p:cNvSpPr/>
            <p:nvPr/>
          </p:nvSpPr>
          <p:spPr>
            <a:xfrm>
              <a:off x="4355976" y="2862625"/>
              <a:ext cx="1080000" cy="720000"/>
            </a:xfrm>
            <a:prstGeom prst="rightArrow">
              <a:avLst>
                <a:gd name="adj1" fmla="val 67104"/>
                <a:gd name="adj2" fmla="val 57448"/>
              </a:avLst>
            </a:prstGeom>
            <a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" name="文字方塊 11"/>
            <p:cNvSpPr txBox="1"/>
            <p:nvPr/>
          </p:nvSpPr>
          <p:spPr>
            <a:xfrm>
              <a:off x="4355976" y="3007138"/>
              <a:ext cx="966417" cy="40011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TW" altLang="en-US" sz="20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事實上</a:t>
              </a:r>
              <a:endPara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3" name="圓角矩形 12"/>
          <p:cNvSpPr/>
          <p:nvPr/>
        </p:nvSpPr>
        <p:spPr>
          <a:xfrm>
            <a:off x="5292079" y="1511483"/>
            <a:ext cx="3456633" cy="2589125"/>
          </a:xfrm>
          <a:prstGeom prst="roundRect">
            <a:avLst>
              <a:gd name="adj" fmla="val 11890"/>
            </a:avLst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rgbClr val="56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zh-TW" altLang="en-US" sz="2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僥倖心態</a:t>
            </a:r>
            <a:r>
              <a:rPr lang="zh-TW" altLang="en-US" sz="2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，說服自己的運氣或意志力比別人好，而試著嘗試自我放縱，往往是悲劇的開始。</a:t>
            </a:r>
            <a:endParaRPr lang="zh-TW" altLang="en-US" sz="2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5818"/>
            <a:ext cx="4184703" cy="521421"/>
          </a:xfrm>
          <a:prstGeom prst="rect">
            <a:avLst/>
          </a:prstGeom>
        </p:spPr>
      </p:pic>
      <p:sp>
        <p:nvSpPr>
          <p:cNvPr id="20" name="文字方塊 19"/>
          <p:cNvSpPr txBox="1"/>
          <p:nvPr/>
        </p:nvSpPr>
        <p:spPr>
          <a:xfrm>
            <a:off x="832445" y="140587"/>
            <a:ext cx="2519815" cy="4918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zh-TW" altLang="en-US" sz="2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毒品一次就上癮</a:t>
            </a:r>
            <a:endParaRPr lang="zh-TW" altLang="en-US" sz="26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63233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250330" y="812272"/>
            <a:ext cx="4899106" cy="4309417"/>
          </a:xfrm>
          <a:prstGeom prst="rect">
            <a:avLst/>
          </a:prstGeom>
          <a:pattFill prst="ltDnDiag">
            <a:fgClr>
              <a:schemeClr val="bg1"/>
            </a:fgClr>
            <a:bgClr>
              <a:schemeClr val="bg1">
                <a:lumMod val="95000"/>
              </a:schemeClr>
            </a:bgClr>
          </a:pattFill>
          <a:ln w="12700">
            <a:solidFill>
              <a:schemeClr val="bg1">
                <a:lumMod val="50000"/>
              </a:schemeClr>
            </a:solidFill>
            <a:miter lim="800000"/>
          </a:ln>
        </p:spPr>
        <p:txBody>
          <a:bodyPr wrap="square" lIns="216000" tIns="216000" rIns="216000" bIns="216000" rtlCol="0" anchor="ctr" anchorCtr="1">
            <a:spAutoFit/>
          </a:bodyPr>
          <a:lstStyle>
            <a:defPPr>
              <a:defRPr lang="zh-TW"/>
            </a:defPPr>
            <a:lvl1pPr algn="just" hangingPunct="0"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根據衛福部彙編之</a:t>
            </a:r>
            <a:r>
              <a:rPr lang="zh-TW" altLang="en-US" b="1" dirty="0"/>
              <a:t>藥物濫用案件暨檢驗統計資料</a:t>
            </a:r>
            <a:r>
              <a:rPr lang="zh-TW" altLang="en-US" dirty="0"/>
              <a:t>顯示，</a:t>
            </a:r>
            <a:r>
              <a:rPr lang="en-US" altLang="ja-JP" dirty="0"/>
              <a:t>2020</a:t>
            </a:r>
            <a:r>
              <a:rPr lang="zh-TW" altLang="en-US" dirty="0"/>
              <a:t>年學生藥物濫用人數合計</a:t>
            </a:r>
            <a:r>
              <a:rPr lang="en-US" altLang="ja-JP" dirty="0"/>
              <a:t>620</a:t>
            </a:r>
            <a:r>
              <a:rPr lang="zh-TW" altLang="en-US" dirty="0"/>
              <a:t>人，較去年增加</a:t>
            </a:r>
            <a:r>
              <a:rPr lang="en-US" altLang="zh-TW" dirty="0"/>
              <a:t>2.0</a:t>
            </a:r>
            <a:r>
              <a:rPr lang="zh-TW" altLang="en-US" dirty="0"/>
              <a:t>％。其中以通報施用第二級</a:t>
            </a:r>
            <a:r>
              <a:rPr lang="zh-TW" altLang="en-US" dirty="0" smtClean="0"/>
              <a:t>毒品</a:t>
            </a:r>
            <a:r>
              <a:rPr lang="zh-TW" altLang="en-US" dirty="0"/>
              <a:t>（</a:t>
            </a:r>
            <a:r>
              <a:rPr lang="zh-TW" altLang="en-US" dirty="0" smtClean="0"/>
              <a:t>安非他命</a:t>
            </a:r>
            <a:r>
              <a:rPr lang="zh-TW" altLang="en-US" dirty="0"/>
              <a:t>、</a:t>
            </a:r>
            <a:r>
              <a:rPr lang="en-US" altLang="zh-TW" dirty="0"/>
              <a:t>MDMA</a:t>
            </a:r>
            <a:r>
              <a:rPr lang="zh-TW" altLang="en-US" dirty="0"/>
              <a:t>、</a:t>
            </a:r>
            <a:r>
              <a:rPr lang="zh-TW" altLang="en-US" dirty="0" smtClean="0"/>
              <a:t>大麻）</a:t>
            </a:r>
            <a:r>
              <a:rPr lang="en-US" altLang="zh-TW" dirty="0" smtClean="0"/>
              <a:t>287</a:t>
            </a:r>
            <a:r>
              <a:rPr lang="zh-TW" altLang="en-US" dirty="0"/>
              <a:t>人最多、第三級</a:t>
            </a:r>
            <a:r>
              <a:rPr lang="zh-TW" altLang="en-US" dirty="0" smtClean="0"/>
              <a:t>毒品（愷</a:t>
            </a:r>
            <a:r>
              <a:rPr lang="zh-TW" altLang="en-US" dirty="0"/>
              <a:t>他命、</a:t>
            </a:r>
            <a:r>
              <a:rPr lang="en-US" altLang="zh-TW" dirty="0"/>
              <a:t>FM2</a:t>
            </a:r>
            <a:r>
              <a:rPr lang="zh-TW" altLang="en-US" dirty="0"/>
              <a:t>、一粒</a:t>
            </a:r>
            <a:r>
              <a:rPr lang="zh-TW" altLang="en-US" dirty="0" smtClean="0"/>
              <a:t>眠）</a:t>
            </a:r>
            <a:r>
              <a:rPr lang="en-US" altLang="zh-TW" dirty="0" smtClean="0"/>
              <a:t>255</a:t>
            </a:r>
            <a:r>
              <a:rPr lang="zh-TW" altLang="en-US" dirty="0"/>
              <a:t>人次之。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" y="0"/>
            <a:ext cx="9143244" cy="688027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6036" y="995663"/>
            <a:ext cx="4247586" cy="4722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021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4428679" y="1027475"/>
            <a:ext cx="4464496" cy="3879008"/>
          </a:xfrm>
          <a:prstGeom prst="rect">
            <a:avLst/>
          </a:prstGeom>
          <a:pattFill prst="ltDnDiag">
            <a:fgClr>
              <a:schemeClr val="bg1"/>
            </a:fgClr>
            <a:bgClr>
              <a:schemeClr val="bg1">
                <a:lumMod val="95000"/>
              </a:schemeClr>
            </a:bgClr>
          </a:pattFill>
          <a:ln w="12700">
            <a:solidFill>
              <a:schemeClr val="bg1">
                <a:lumMod val="50000"/>
              </a:schemeClr>
            </a:solidFill>
            <a:miter lim="800000"/>
          </a:ln>
        </p:spPr>
        <p:txBody>
          <a:bodyPr wrap="square" lIns="216000" tIns="216000" rIns="216000" bIns="216000" rtlCol="0" anchor="ctr" anchorCtr="1">
            <a:spAutoFit/>
          </a:bodyPr>
          <a:lstStyle>
            <a:defPPr>
              <a:defRPr lang="zh-TW"/>
            </a:defPPr>
            <a:lvl1pPr algn="just" hangingPunct="0"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而「不同學制學生藥物濫用歷年通報人數表」資料中則顯示，</a:t>
            </a:r>
            <a:r>
              <a:rPr lang="en-US" altLang="zh-TW" dirty="0"/>
              <a:t>2020</a:t>
            </a:r>
            <a:r>
              <a:rPr lang="zh-TW" altLang="en-US" dirty="0"/>
              <a:t>年通報人數最多的為高中職</a:t>
            </a:r>
            <a:r>
              <a:rPr lang="en-US" altLang="zh-TW" dirty="0"/>
              <a:t>311</a:t>
            </a:r>
            <a:r>
              <a:rPr lang="zh-TW" altLang="en-US" dirty="0" smtClean="0"/>
              <a:t>人（</a:t>
            </a:r>
            <a:r>
              <a:rPr lang="en-US" altLang="zh-TW" dirty="0" smtClean="0"/>
              <a:t>50.2%</a:t>
            </a:r>
            <a:r>
              <a:rPr lang="zh-TW" altLang="en-US" dirty="0" smtClean="0"/>
              <a:t>），</a:t>
            </a:r>
            <a:r>
              <a:rPr lang="zh-TW" altLang="en-US" dirty="0"/>
              <a:t>國中</a:t>
            </a:r>
            <a:r>
              <a:rPr lang="en-US" altLang="zh-TW" dirty="0"/>
              <a:t>183</a:t>
            </a:r>
            <a:r>
              <a:rPr lang="zh-TW" altLang="en-US" dirty="0" smtClean="0"/>
              <a:t>人（</a:t>
            </a:r>
            <a:r>
              <a:rPr lang="en-US" altLang="zh-TW" dirty="0" smtClean="0"/>
              <a:t>29.5%</a:t>
            </a:r>
            <a:r>
              <a:rPr lang="zh-TW" altLang="en-US" dirty="0" smtClean="0"/>
              <a:t>）次</a:t>
            </a:r>
            <a:r>
              <a:rPr lang="zh-TW" altLang="en-US" dirty="0"/>
              <a:t>之。大專校院為</a:t>
            </a:r>
            <a:r>
              <a:rPr lang="en-US" altLang="zh-TW" dirty="0"/>
              <a:t>122</a:t>
            </a:r>
            <a:r>
              <a:rPr lang="zh-TW" altLang="en-US" dirty="0"/>
              <a:t>人，國小則為</a:t>
            </a:r>
            <a:r>
              <a:rPr lang="en-US" altLang="zh-TW" dirty="0"/>
              <a:t>4</a:t>
            </a:r>
            <a:r>
              <a:rPr lang="zh-TW" altLang="en-US" dirty="0"/>
              <a:t>人。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" y="0"/>
            <a:ext cx="9143244" cy="688027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" y="1260377"/>
            <a:ext cx="4571622" cy="4457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265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" y="0"/>
            <a:ext cx="9143244" cy="688027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2849" y="852406"/>
            <a:ext cx="3584279" cy="4392000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39" y="732489"/>
            <a:ext cx="5352009" cy="453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593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" y="0"/>
            <a:ext cx="9143244" cy="688027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8975"/>
          <a:stretch/>
        </p:blipFill>
        <p:spPr>
          <a:xfrm>
            <a:off x="714875" y="3413966"/>
            <a:ext cx="2926103" cy="196019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28" y="719201"/>
            <a:ext cx="4212000" cy="2589687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264" y="327779"/>
            <a:ext cx="4472073" cy="502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877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片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566" y="127078"/>
            <a:ext cx="5911435" cy="517825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0" y="809102"/>
            <a:ext cx="9144000" cy="62570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1075566" y="887231"/>
            <a:ext cx="6982060" cy="461153"/>
          </a:xfrm>
          <a:prstGeom prst="rect">
            <a:avLst/>
          </a:prstGeom>
          <a:ln>
            <a:noFill/>
          </a:ln>
        </p:spPr>
        <p:txBody>
          <a:bodyPr wrap="square" anchor="ctr">
            <a:spAutoFit/>
          </a:bodyPr>
          <a:lstStyle/>
          <a:p>
            <a:pPr algn="just" hangingPunct="0"/>
            <a:r>
              <a:rPr lang="zh-TW" alt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想全身而退就靠這八招 ─ 天</a:t>
            </a:r>
            <a:r>
              <a:rPr lang="zh-TW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龍八</a:t>
            </a:r>
            <a:r>
              <a:rPr lang="zh-TW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TW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</a:t>
            </a:r>
            <a:r>
              <a:rPr lang="zh-TW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r>
              <a:rPr lang="zh-TW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反毒心絕</a:t>
            </a:r>
            <a:r>
              <a:rPr lang="zh-TW" alt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！</a:t>
            </a:r>
            <a:endParaRPr lang="en-US" altLang="zh-TW" sz="2400" dirty="0">
              <a:solidFill>
                <a:schemeClr val="tx1">
                  <a:lumMod val="95000"/>
                  <a:lumOff val="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4" name="圖片 2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2109" y="4724148"/>
            <a:ext cx="4339785" cy="863042"/>
          </a:xfrm>
          <a:prstGeom prst="rect">
            <a:avLst/>
          </a:prstGeom>
        </p:spPr>
      </p:pic>
      <p:cxnSp>
        <p:nvCxnSpPr>
          <p:cNvPr id="17" name="直線接點 16"/>
          <p:cNvCxnSpPr/>
          <p:nvPr/>
        </p:nvCxnSpPr>
        <p:spPr>
          <a:xfrm>
            <a:off x="0" y="809101"/>
            <a:ext cx="914400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圖片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49" y="1669560"/>
            <a:ext cx="2130105" cy="1294562"/>
          </a:xfrm>
          <a:prstGeom prst="rect">
            <a:avLst/>
          </a:prstGeom>
        </p:spPr>
      </p:pic>
      <p:pic>
        <p:nvPicPr>
          <p:cNvPr id="5" name="圖片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1293" y="1669560"/>
            <a:ext cx="2357252" cy="1294562"/>
          </a:xfrm>
          <a:prstGeom prst="rect">
            <a:avLst/>
          </a:prstGeom>
        </p:spPr>
      </p:pic>
      <p:pic>
        <p:nvPicPr>
          <p:cNvPr id="6" name="圖片 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8386" y="1669560"/>
            <a:ext cx="2234323" cy="1294562"/>
          </a:xfrm>
          <a:prstGeom prst="rect">
            <a:avLst/>
          </a:prstGeom>
        </p:spPr>
      </p:pic>
      <p:pic>
        <p:nvPicPr>
          <p:cNvPr id="7" name="圖片 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2548" y="1669560"/>
            <a:ext cx="2190104" cy="1294562"/>
          </a:xfrm>
          <a:prstGeom prst="rect">
            <a:avLst/>
          </a:prstGeom>
        </p:spPr>
      </p:pic>
      <p:pic>
        <p:nvPicPr>
          <p:cNvPr id="8" name="圖片 7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42" y="3216481"/>
            <a:ext cx="2305063" cy="1294562"/>
          </a:xfrm>
          <a:prstGeom prst="rect">
            <a:avLst/>
          </a:prstGeom>
        </p:spPr>
      </p:pic>
      <p:pic>
        <p:nvPicPr>
          <p:cNvPr id="9" name="圖片 8">
            <a:hlinkClick r:id="" action="ppaction://noaction"/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3472" y="3216481"/>
            <a:ext cx="2070235" cy="1294562"/>
          </a:xfrm>
          <a:prstGeom prst="rect">
            <a:avLst/>
          </a:prstGeom>
        </p:spPr>
      </p:pic>
      <p:pic>
        <p:nvPicPr>
          <p:cNvPr id="10" name="圖片 9">
            <a:hlinkClick r:id="" action="ppaction://noaction"/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0074" y="3216481"/>
            <a:ext cx="2299201" cy="1294562"/>
          </a:xfrm>
          <a:prstGeom prst="rect">
            <a:avLst/>
          </a:prstGeom>
        </p:spPr>
      </p:pic>
      <p:pic>
        <p:nvPicPr>
          <p:cNvPr id="11" name="圖片 10">
            <a:hlinkClick r:id="" action="ppaction://noaction"/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5642" y="3216481"/>
            <a:ext cx="2157011" cy="1294562"/>
          </a:xfrm>
          <a:prstGeom prst="rect">
            <a:avLst/>
          </a:prstGeom>
        </p:spPr>
      </p:pic>
      <p:cxnSp>
        <p:nvCxnSpPr>
          <p:cNvPr id="18" name="直線接點 17"/>
          <p:cNvCxnSpPr/>
          <p:nvPr/>
        </p:nvCxnSpPr>
        <p:spPr>
          <a:xfrm>
            <a:off x="0" y="1456455"/>
            <a:ext cx="914400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圖片 1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5818"/>
            <a:ext cx="4184703" cy="521421"/>
          </a:xfrm>
          <a:prstGeom prst="rect">
            <a:avLst/>
          </a:prstGeom>
        </p:spPr>
      </p:pic>
      <p:sp>
        <p:nvSpPr>
          <p:cNvPr id="21" name="文字方塊 20"/>
          <p:cNvSpPr txBox="1"/>
          <p:nvPr/>
        </p:nvSpPr>
        <p:spPr>
          <a:xfrm>
            <a:off x="832445" y="140588"/>
            <a:ext cx="2519815" cy="4918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zh-TW" altLang="en-US" sz="2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說「不」的藝術</a:t>
            </a:r>
            <a:endParaRPr lang="zh-TW" altLang="en-US" sz="26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44994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566" y="127078"/>
            <a:ext cx="5911435" cy="51782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930276"/>
            <a:ext cx="9144000" cy="1150722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cxnSp>
        <p:nvCxnSpPr>
          <p:cNvPr id="5" name="直線接點 4"/>
          <p:cNvCxnSpPr/>
          <p:nvPr/>
        </p:nvCxnSpPr>
        <p:spPr>
          <a:xfrm>
            <a:off x="0" y="929243"/>
            <a:ext cx="914400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字方塊 6"/>
          <p:cNvSpPr txBox="1"/>
          <p:nvPr/>
        </p:nvSpPr>
        <p:spPr>
          <a:xfrm>
            <a:off x="647564" y="1060202"/>
            <a:ext cx="7848872" cy="89156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 hangingPunct="0"/>
            <a:r>
              <a:rPr lang="zh-TW" altLang="en-US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若因壓力或煩悶心事而苦，可尋求適當</a:t>
            </a:r>
            <a:r>
              <a:rPr lang="zh-TW" altLang="en-US" sz="2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lang="zh-TW" altLang="en-US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紓</a:t>
            </a:r>
            <a:r>
              <a:rPr lang="zh-TW" altLang="en-US" sz="2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壓</a:t>
            </a:r>
            <a:r>
              <a:rPr lang="zh-TW" altLang="en-US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方法，抵抗毒品的誘惑，莫為一時的沉淪而悔恨</a:t>
            </a:r>
            <a:r>
              <a:rPr lang="zh-TW" altLang="en-US" sz="2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終生。</a:t>
            </a:r>
            <a:endParaRPr lang="zh-TW" altLang="en-US" sz="2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7" name="圖片版面配置區 26"/>
          <p:cNvPicPr>
            <a:picLocks noGrp="1"/>
          </p:cNvPicPr>
          <p:nvPr>
            <p:ph type="pic" sz="quarter" idx="15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579620" y="2367285"/>
            <a:ext cx="2158190" cy="2160587"/>
          </a:xfrm>
          <a:solidFill>
            <a:schemeClr val="bg2">
              <a:lumMod val="90000"/>
            </a:schemeClr>
          </a:solidFill>
        </p:spPr>
      </p:pic>
      <p:pic>
        <p:nvPicPr>
          <p:cNvPr id="30" name="圖片版面配置區 29"/>
          <p:cNvPicPr>
            <a:picLocks noGrp="1"/>
          </p:cNvPicPr>
          <p:nvPr>
            <p:ph type="pic" sz="quarter" idx="16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3421245" y="2367285"/>
            <a:ext cx="2158190" cy="2160587"/>
          </a:xfrm>
          <a:solidFill>
            <a:schemeClr val="bg2">
              <a:lumMod val="90000"/>
            </a:schemeClr>
          </a:solidFill>
        </p:spPr>
      </p:pic>
      <p:pic>
        <p:nvPicPr>
          <p:cNvPr id="34" name="圖片版面配置區 33"/>
          <p:cNvPicPr>
            <a:picLocks noGrp="1"/>
          </p:cNvPicPr>
          <p:nvPr>
            <p:ph type="pic" sz="quarter" idx="17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0800000">
            <a:off x="6102480" y="2366897"/>
            <a:ext cx="2519363" cy="2158191"/>
          </a:xfrm>
        </p:spPr>
      </p:pic>
      <p:sp>
        <p:nvSpPr>
          <p:cNvPr id="12" name="Shape">
            <a:extLst>
              <a:ext uri="{FF2B5EF4-FFF2-40B4-BE49-F238E27FC236}">
                <a16:creationId xmlns:a16="http://schemas.microsoft.com/office/drawing/2014/main" xmlns="" id="{952A2646-6BD4-411A-BC5A-32265BCA5B60}"/>
              </a:ext>
            </a:extLst>
          </p:cNvPr>
          <p:cNvSpPr>
            <a:spLocks/>
          </p:cNvSpPr>
          <p:nvPr/>
        </p:nvSpPr>
        <p:spPr>
          <a:xfrm flipH="1">
            <a:off x="467544" y="2277290"/>
            <a:ext cx="2340000" cy="23374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96" h="19515" extrusionOk="0">
                <a:moveTo>
                  <a:pt x="0" y="9758"/>
                </a:moveTo>
                <a:lnTo>
                  <a:pt x="0" y="4185"/>
                </a:lnTo>
                <a:cubicBezTo>
                  <a:pt x="0" y="969"/>
                  <a:pt x="4021" y="-1042"/>
                  <a:pt x="7238" y="566"/>
                </a:cubicBezTo>
                <a:lnTo>
                  <a:pt x="12810" y="3353"/>
                </a:lnTo>
                <a:lnTo>
                  <a:pt x="18383" y="6139"/>
                </a:lnTo>
                <a:cubicBezTo>
                  <a:pt x="21600" y="7747"/>
                  <a:pt x="21600" y="11769"/>
                  <a:pt x="18383" y="13377"/>
                </a:cubicBezTo>
                <a:lnTo>
                  <a:pt x="12810" y="16163"/>
                </a:lnTo>
                <a:lnTo>
                  <a:pt x="7238" y="18950"/>
                </a:lnTo>
                <a:cubicBezTo>
                  <a:pt x="4021" y="20558"/>
                  <a:pt x="0" y="18547"/>
                  <a:pt x="0" y="15331"/>
                </a:cubicBezTo>
                <a:lnTo>
                  <a:pt x="0" y="9758"/>
                </a:lnTo>
                <a:close/>
              </a:path>
            </a:pathLst>
          </a:custGeom>
          <a:noFill/>
          <a:ln w="25400">
            <a:solidFill>
              <a:schemeClr val="bg1"/>
            </a:solidFill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圓角矩形 7"/>
          <p:cNvSpPr/>
          <p:nvPr/>
        </p:nvSpPr>
        <p:spPr>
          <a:xfrm>
            <a:off x="748822" y="4867843"/>
            <a:ext cx="1899065" cy="539401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89000"/>
                </a:schemeClr>
              </a:gs>
              <a:gs pos="23000">
                <a:schemeClr val="accent3">
                  <a:lumMod val="89000"/>
                </a:schemeClr>
              </a:gs>
              <a:gs pos="69000">
                <a:schemeClr val="accent3">
                  <a:lumMod val="75000"/>
                </a:schemeClr>
              </a:gs>
              <a:gs pos="97000">
                <a:schemeClr val="accent3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維持良好的運動習慣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圓角矩形 12"/>
          <p:cNvSpPr/>
          <p:nvPr/>
        </p:nvSpPr>
        <p:spPr>
          <a:xfrm>
            <a:off x="3403600" y="4867844"/>
            <a:ext cx="2162629" cy="539401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89000"/>
                </a:schemeClr>
              </a:gs>
              <a:gs pos="23000">
                <a:schemeClr val="accent3">
                  <a:lumMod val="89000"/>
                </a:schemeClr>
              </a:gs>
              <a:gs pos="69000">
                <a:schemeClr val="accent3">
                  <a:lumMod val="75000"/>
                </a:schemeClr>
              </a:gs>
              <a:gs pos="97000">
                <a:schemeClr val="accent3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找尋可放鬆身心的休閒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圓角矩形 13"/>
          <p:cNvSpPr/>
          <p:nvPr/>
        </p:nvSpPr>
        <p:spPr>
          <a:xfrm>
            <a:off x="6300282" y="4867844"/>
            <a:ext cx="2124096" cy="539401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89000"/>
                </a:schemeClr>
              </a:gs>
              <a:gs pos="23000">
                <a:schemeClr val="accent3">
                  <a:lumMod val="89000"/>
                </a:schemeClr>
              </a:gs>
              <a:gs pos="69000">
                <a:schemeClr val="accent3">
                  <a:lumMod val="75000"/>
                </a:schemeClr>
              </a:gs>
              <a:gs pos="97000">
                <a:schemeClr val="accent3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多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與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親朋好友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傾訴</a:t>
            </a:r>
          </a:p>
        </p:txBody>
      </p:sp>
      <p:cxnSp>
        <p:nvCxnSpPr>
          <p:cNvPr id="15" name="直線接點 14"/>
          <p:cNvCxnSpPr/>
          <p:nvPr/>
        </p:nvCxnSpPr>
        <p:spPr>
          <a:xfrm>
            <a:off x="0" y="2080998"/>
            <a:ext cx="914400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Shape">
            <a:extLst>
              <a:ext uri="{FF2B5EF4-FFF2-40B4-BE49-F238E27FC236}">
                <a16:creationId xmlns:a16="http://schemas.microsoft.com/office/drawing/2014/main" xmlns="" id="{952A2646-6BD4-411A-BC5A-32265BCA5B60}"/>
              </a:ext>
            </a:extLst>
          </p:cNvPr>
          <p:cNvSpPr>
            <a:spLocks/>
          </p:cNvSpPr>
          <p:nvPr/>
        </p:nvSpPr>
        <p:spPr>
          <a:xfrm rot="10800000" flipH="1">
            <a:off x="3347865" y="2277290"/>
            <a:ext cx="2340000" cy="23374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96" h="19515" extrusionOk="0">
                <a:moveTo>
                  <a:pt x="0" y="9758"/>
                </a:moveTo>
                <a:lnTo>
                  <a:pt x="0" y="4185"/>
                </a:lnTo>
                <a:cubicBezTo>
                  <a:pt x="0" y="969"/>
                  <a:pt x="4021" y="-1042"/>
                  <a:pt x="7238" y="566"/>
                </a:cubicBezTo>
                <a:lnTo>
                  <a:pt x="12810" y="3353"/>
                </a:lnTo>
                <a:lnTo>
                  <a:pt x="18383" y="6139"/>
                </a:lnTo>
                <a:cubicBezTo>
                  <a:pt x="21600" y="7747"/>
                  <a:pt x="21600" y="11769"/>
                  <a:pt x="18383" y="13377"/>
                </a:cubicBezTo>
                <a:lnTo>
                  <a:pt x="12810" y="16163"/>
                </a:lnTo>
                <a:lnTo>
                  <a:pt x="7238" y="18950"/>
                </a:lnTo>
                <a:cubicBezTo>
                  <a:pt x="4021" y="20558"/>
                  <a:pt x="0" y="18547"/>
                  <a:pt x="0" y="15331"/>
                </a:cubicBezTo>
                <a:lnTo>
                  <a:pt x="0" y="9758"/>
                </a:lnTo>
                <a:close/>
              </a:path>
            </a:pathLst>
          </a:custGeom>
          <a:noFill/>
          <a:ln w="25400">
            <a:solidFill>
              <a:schemeClr val="bg1"/>
            </a:solidFill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Shape">
            <a:extLst>
              <a:ext uri="{FF2B5EF4-FFF2-40B4-BE49-F238E27FC236}">
                <a16:creationId xmlns:a16="http://schemas.microsoft.com/office/drawing/2014/main" xmlns="" id="{952A2646-6BD4-411A-BC5A-32265BCA5B60}"/>
              </a:ext>
            </a:extLst>
          </p:cNvPr>
          <p:cNvSpPr>
            <a:spLocks/>
          </p:cNvSpPr>
          <p:nvPr/>
        </p:nvSpPr>
        <p:spPr>
          <a:xfrm rot="16200000" flipH="1">
            <a:off x="6211438" y="2114361"/>
            <a:ext cx="2301444" cy="270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96" h="19515" extrusionOk="0">
                <a:moveTo>
                  <a:pt x="0" y="9758"/>
                </a:moveTo>
                <a:lnTo>
                  <a:pt x="0" y="4185"/>
                </a:lnTo>
                <a:cubicBezTo>
                  <a:pt x="0" y="969"/>
                  <a:pt x="4021" y="-1042"/>
                  <a:pt x="7238" y="566"/>
                </a:cubicBezTo>
                <a:lnTo>
                  <a:pt x="12810" y="3353"/>
                </a:lnTo>
                <a:lnTo>
                  <a:pt x="18383" y="6139"/>
                </a:lnTo>
                <a:cubicBezTo>
                  <a:pt x="21600" y="7747"/>
                  <a:pt x="21600" y="11769"/>
                  <a:pt x="18383" y="13377"/>
                </a:cubicBezTo>
                <a:lnTo>
                  <a:pt x="12810" y="16163"/>
                </a:lnTo>
                <a:lnTo>
                  <a:pt x="7238" y="18950"/>
                </a:lnTo>
                <a:cubicBezTo>
                  <a:pt x="4021" y="20558"/>
                  <a:pt x="0" y="18547"/>
                  <a:pt x="0" y="15331"/>
                </a:cubicBezTo>
                <a:lnTo>
                  <a:pt x="0" y="9758"/>
                </a:lnTo>
                <a:close/>
              </a:path>
            </a:pathLst>
          </a:custGeom>
          <a:noFill/>
          <a:ln w="25400">
            <a:solidFill>
              <a:schemeClr val="bg1"/>
            </a:solidFill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5818"/>
            <a:ext cx="4184703" cy="521421"/>
          </a:xfrm>
          <a:prstGeom prst="rect">
            <a:avLst/>
          </a:prstGeom>
        </p:spPr>
      </p:pic>
      <p:sp>
        <p:nvSpPr>
          <p:cNvPr id="20" name="文字方塊 19"/>
          <p:cNvSpPr txBox="1"/>
          <p:nvPr/>
        </p:nvSpPr>
        <p:spPr>
          <a:xfrm>
            <a:off x="832445" y="140588"/>
            <a:ext cx="2519815" cy="4918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zh-TW" altLang="en-US" sz="2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遠離毒品的誘惑</a:t>
            </a:r>
            <a:endParaRPr lang="zh-TW" altLang="en-US" sz="26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99705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566" y="127078"/>
            <a:ext cx="5911435" cy="517825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4729770" y="1436769"/>
            <a:ext cx="3861175" cy="256708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 hangingPunct="0">
              <a:spcBef>
                <a:spcPts val="600"/>
              </a:spcBef>
            </a:pPr>
            <a:r>
              <a:rPr lang="zh-TW" altLang="en-US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如果落入了藥物濫用與成癮的困境，千萬別忘記</a:t>
            </a:r>
            <a:r>
              <a:rPr lang="zh-TW" altLang="en-US" sz="2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人生還是有正面選擇的</a:t>
            </a:r>
            <a:r>
              <a:rPr lang="zh-TW" altLang="en-US" sz="2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2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 hangingPunct="0">
              <a:spcBef>
                <a:spcPts val="600"/>
              </a:spcBef>
            </a:pPr>
            <a:r>
              <a:rPr lang="zh-TW" altLang="en-US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真正的堅強不是什麼事情都靠自己，而是</a:t>
            </a:r>
            <a:r>
              <a:rPr lang="zh-TW" altLang="en-US" sz="2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擁有適時求助的</a:t>
            </a:r>
            <a:r>
              <a:rPr lang="zh-TW" altLang="en-US" sz="26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勇氣</a:t>
            </a:r>
            <a:r>
              <a:rPr lang="zh-TW" altLang="en-US" sz="2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2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356" y="1042092"/>
            <a:ext cx="3780000" cy="324429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769" y="4077122"/>
            <a:ext cx="3780000" cy="300444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5183" y="1098850"/>
            <a:ext cx="3600000" cy="259842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/>
        </p:spPr>
      </p:pic>
      <p:sp>
        <p:nvSpPr>
          <p:cNvPr id="4" name="矩形 3">
            <a:hlinkClick r:id="" action="ppaction://noaction"/>
          </p:cNvPr>
          <p:cNvSpPr/>
          <p:nvPr/>
        </p:nvSpPr>
        <p:spPr>
          <a:xfrm>
            <a:off x="5248013" y="4631946"/>
            <a:ext cx="2808311" cy="6113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1" name="圖片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9949" y="4010197"/>
            <a:ext cx="1692748" cy="1438403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5818"/>
            <a:ext cx="4184703" cy="521421"/>
          </a:xfrm>
          <a:prstGeom prst="rect">
            <a:avLst/>
          </a:prstGeom>
        </p:spPr>
      </p:pic>
      <p:sp>
        <p:nvSpPr>
          <p:cNvPr id="19" name="文字方塊 18"/>
          <p:cNvSpPr txBox="1"/>
          <p:nvPr/>
        </p:nvSpPr>
        <p:spPr>
          <a:xfrm>
            <a:off x="510605" y="140589"/>
            <a:ext cx="3163492" cy="4918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zh-TW" altLang="en-US" sz="2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藥物成癮治療與</a:t>
            </a:r>
            <a:r>
              <a:rPr lang="zh-TW" altLang="en-US" sz="2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協助</a:t>
            </a:r>
          </a:p>
        </p:txBody>
      </p:sp>
    </p:spTree>
    <p:extLst>
      <p:ext uri="{BB962C8B-B14F-4D97-AF65-F5344CB8AC3E}">
        <p14:creationId xmlns:p14="http://schemas.microsoft.com/office/powerpoint/2010/main" val="1512737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4293031" y="812668"/>
            <a:ext cx="4600144" cy="4309417"/>
          </a:xfrm>
          <a:prstGeom prst="rect">
            <a:avLst/>
          </a:prstGeom>
          <a:pattFill prst="ltDnDiag">
            <a:fgClr>
              <a:schemeClr val="bg1"/>
            </a:fgClr>
            <a:bgClr>
              <a:schemeClr val="bg1">
                <a:lumMod val="95000"/>
              </a:schemeClr>
            </a:bgClr>
          </a:pattFill>
          <a:ln w="12700">
            <a:solidFill>
              <a:schemeClr val="bg1">
                <a:lumMod val="50000"/>
              </a:schemeClr>
            </a:solidFill>
            <a:miter lim="800000"/>
          </a:ln>
        </p:spPr>
        <p:txBody>
          <a:bodyPr wrap="square" lIns="216000" tIns="216000" rIns="216000" bIns="216000" rtlCol="0" anchor="ctr" anchorCtr="1">
            <a:spAutoFit/>
          </a:bodyPr>
          <a:lstStyle>
            <a:defPPr>
              <a:defRPr lang="zh-TW"/>
            </a:defPPr>
            <a:lvl1pPr hangingPunct="0"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algn="just"/>
            <a:r>
              <a:rPr lang="zh-TW" altLang="en-US" dirty="0"/>
              <a:t>為了更加精進緝毒、反毒作為，行政院自</a:t>
            </a:r>
            <a:r>
              <a:rPr lang="en-US" altLang="zh-TW" dirty="0"/>
              <a:t>2021</a:t>
            </a:r>
            <a:r>
              <a:rPr lang="zh-TW" altLang="en-US" dirty="0"/>
              <a:t>年起展開第二期的新世代反毒策略，以斷絕</a:t>
            </a:r>
            <a:r>
              <a:rPr lang="zh-TW" altLang="en-US" b="1" dirty="0"/>
              <a:t>物流</a:t>
            </a:r>
            <a:r>
              <a:rPr lang="zh-TW" altLang="en-US" dirty="0"/>
              <a:t>、</a:t>
            </a:r>
            <a:r>
              <a:rPr lang="zh-TW" altLang="en-US" b="1" dirty="0"/>
              <a:t>人流</a:t>
            </a:r>
            <a:r>
              <a:rPr lang="zh-TW" altLang="en-US" dirty="0"/>
              <a:t>及</a:t>
            </a:r>
            <a:r>
              <a:rPr lang="zh-TW" altLang="en-US" b="1" dirty="0"/>
              <a:t>金流</a:t>
            </a:r>
            <a:r>
              <a:rPr lang="zh-TW" altLang="en-US" dirty="0"/>
              <a:t>與</a:t>
            </a:r>
            <a:r>
              <a:rPr lang="zh-TW" altLang="en-US" b="1" dirty="0"/>
              <a:t>預防再犯</a:t>
            </a:r>
            <a:r>
              <a:rPr lang="zh-TW" altLang="en-US" dirty="0"/>
              <a:t>為目標，力求減少毒品的供給、需求與危害。並訂定了</a:t>
            </a:r>
            <a:r>
              <a:rPr lang="zh-TW" altLang="en-US" b="1" dirty="0"/>
              <a:t>「緝毒、驗毒、戒毒、識毒」</a:t>
            </a:r>
            <a:r>
              <a:rPr lang="zh-TW" altLang="en-US" dirty="0"/>
              <a:t>等四大工作重點。</a:t>
            </a:r>
            <a:endParaRPr lang="en-US" altLang="zh-TW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" y="0"/>
            <a:ext cx="9143244" cy="688027"/>
          </a:xfrm>
          <a:prstGeom prst="rect">
            <a:avLst/>
          </a:prstGeom>
        </p:spPr>
      </p:pic>
      <p:pic>
        <p:nvPicPr>
          <p:cNvPr id="6" name="圖片 5"/>
          <p:cNvPicPr preferRelativeResize="0"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86" y="1139122"/>
            <a:ext cx="4340326" cy="3363132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858720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566" y="127078"/>
            <a:ext cx="5911435" cy="51782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0" y="905347"/>
            <a:ext cx="9144000" cy="201797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文字方塊 3"/>
          <p:cNvSpPr txBox="1"/>
          <p:nvPr/>
        </p:nvSpPr>
        <p:spPr>
          <a:xfrm>
            <a:off x="655204" y="1030457"/>
            <a:ext cx="8093260" cy="176775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 hangingPunct="0">
              <a:spcBef>
                <a:spcPts val="300"/>
              </a:spcBef>
            </a:pPr>
            <a:r>
              <a:rPr lang="zh-TW" altLang="en-US" sz="2600" b="1" dirty="0" smtClean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求救</a:t>
            </a:r>
            <a:r>
              <a:rPr lang="zh-TW" altLang="en-US" sz="2600" dirty="0" smtClean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    撥</a:t>
            </a:r>
            <a:r>
              <a:rPr lang="zh-TW" altLang="en-US" sz="26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打專線：</a:t>
            </a:r>
            <a:r>
              <a:rPr lang="en-US" altLang="zh-TW" sz="26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0800-770-885</a:t>
            </a:r>
            <a:r>
              <a:rPr lang="zh-TW" altLang="en-US" sz="26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（請請您，幫幫我</a:t>
            </a:r>
            <a:r>
              <a:rPr lang="zh-TW" altLang="en-US" sz="2600" dirty="0" smtClean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）</a:t>
            </a:r>
            <a:endParaRPr lang="en-US" altLang="zh-TW" sz="260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just" hangingPunct="0">
              <a:spcBef>
                <a:spcPts val="300"/>
              </a:spcBef>
            </a:pPr>
            <a:r>
              <a:rPr lang="zh-TW" altLang="en-US" sz="2600" b="1" dirty="0" smtClean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治療</a:t>
            </a:r>
            <a:r>
              <a:rPr lang="zh-TW" altLang="en-US" sz="2600" dirty="0" smtClean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    </a:t>
            </a:r>
            <a:r>
              <a:rPr lang="zh-TW" altLang="en-US" sz="2600" dirty="0" smtClean="0">
                <a:solidFill>
                  <a:prstClr val="black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藥</a:t>
            </a:r>
            <a:r>
              <a:rPr lang="zh-TW" alt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癮</a:t>
            </a:r>
            <a:r>
              <a:rPr lang="zh-TW" altLang="en-US" sz="2600" dirty="0" smtClean="0">
                <a:solidFill>
                  <a:prstClr val="black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治療</a:t>
            </a:r>
            <a:r>
              <a:rPr lang="zh-TW" altLang="en-US" sz="26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（</a:t>
            </a:r>
            <a:r>
              <a:rPr lang="zh-TW" altLang="en-US" sz="2600" dirty="0" smtClean="0">
                <a:solidFill>
                  <a:prstClr val="black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生理解毒 </a:t>
            </a:r>
            <a:r>
              <a:rPr lang="en-US" altLang="zh-TW" sz="2600" dirty="0" smtClean="0">
                <a:solidFill>
                  <a:prstClr val="black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&amp;</a:t>
            </a:r>
            <a:r>
              <a:rPr lang="zh-TW" altLang="en-US" sz="2600" dirty="0" smtClean="0">
                <a:solidFill>
                  <a:prstClr val="black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心理</a:t>
            </a:r>
            <a:r>
              <a:rPr lang="zh-TW" alt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復</a:t>
            </a:r>
            <a:r>
              <a:rPr lang="zh-TW" altLang="en-US" sz="2600" dirty="0" smtClean="0">
                <a:solidFill>
                  <a:prstClr val="black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健</a:t>
            </a:r>
            <a:r>
              <a:rPr lang="zh-TW" altLang="en-US" sz="2600" dirty="0" smtClean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）</a:t>
            </a:r>
            <a:endParaRPr lang="en-US" altLang="zh-TW" sz="260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just" hangingPunct="0">
              <a:spcBef>
                <a:spcPts val="300"/>
              </a:spcBef>
            </a:pPr>
            <a:r>
              <a:rPr lang="zh-TW" altLang="en-US" sz="2600" dirty="0" smtClean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諮詢網站</a:t>
            </a:r>
            <a:r>
              <a:rPr lang="zh-TW" altLang="en-US" sz="26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（各縣市毒防中心列表</a:t>
            </a:r>
            <a:r>
              <a:rPr lang="zh-TW" altLang="en-US" sz="2600" dirty="0" smtClean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）：</a:t>
            </a:r>
            <a:endParaRPr lang="en-US" altLang="zh-TW" sz="260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just" hangingPunct="0"/>
            <a:r>
              <a:rPr lang="en-US" altLang="zh-TW" sz="2600" dirty="0" smtClean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  <a:hlinkClick r:id="rId4"/>
              </a:rPr>
              <a:t>https</a:t>
            </a:r>
            <a:r>
              <a:rPr lang="en-US" altLang="zh-TW" sz="26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  <a:hlinkClick r:id="rId4"/>
              </a:rPr>
              <a:t>://</a:t>
            </a:r>
            <a:r>
              <a:rPr lang="en-US" altLang="zh-TW" sz="2600" dirty="0" smtClean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  <a:hlinkClick r:id="rId4"/>
              </a:rPr>
              <a:t>antidrug.moj.gov.tw/lp-33-1.html</a:t>
            </a:r>
            <a:endParaRPr lang="en-US" altLang="zh-TW" sz="260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27" name="圖片版面配置區 26"/>
          <p:cNvPicPr>
            <a:picLocks noGrp="1"/>
          </p:cNvPicPr>
          <p:nvPr>
            <p:ph type="pic" sz="quarter" idx="16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0800000">
            <a:off x="3221039" y="3239834"/>
            <a:ext cx="2700337" cy="2156605"/>
          </a:xfrm>
        </p:spPr>
      </p:pic>
      <p:pic>
        <p:nvPicPr>
          <p:cNvPr id="30" name="圖片版面配置區 29"/>
          <p:cNvPicPr>
            <a:picLocks noGrp="1"/>
          </p:cNvPicPr>
          <p:nvPr>
            <p:ph type="pic" sz="quarter" idx="17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75350" y="3239834"/>
            <a:ext cx="2700338" cy="2156605"/>
          </a:xfrm>
        </p:spPr>
      </p:pic>
      <p:cxnSp>
        <p:nvCxnSpPr>
          <p:cNvPr id="9" name="直線接點 8"/>
          <p:cNvCxnSpPr/>
          <p:nvPr/>
        </p:nvCxnSpPr>
        <p:spPr>
          <a:xfrm>
            <a:off x="0" y="905347"/>
            <a:ext cx="914400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/>
          <p:cNvCxnSpPr/>
          <p:nvPr/>
        </p:nvCxnSpPr>
        <p:spPr>
          <a:xfrm>
            <a:off x="0" y="2919334"/>
            <a:ext cx="914400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圖片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417" y="1135003"/>
            <a:ext cx="252000" cy="251720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417" y="1575044"/>
            <a:ext cx="252000" cy="251720"/>
          </a:xfrm>
          <a:prstGeom prst="rect">
            <a:avLst/>
          </a:prstGeom>
        </p:spPr>
      </p:pic>
      <p:pic>
        <p:nvPicPr>
          <p:cNvPr id="16" name="圖片版面配置區 15"/>
          <p:cNvPicPr>
            <a:picLocks noGrp="1"/>
          </p:cNvPicPr>
          <p:nvPr>
            <p:ph type="pic" sz="quarter" idx="15"/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8313" y="3236663"/>
            <a:ext cx="2698750" cy="2158190"/>
          </a:xfrm>
        </p:spPr>
      </p:pic>
      <p:sp>
        <p:nvSpPr>
          <p:cNvPr id="13" name="Shape">
            <a:extLst>
              <a:ext uri="{FF2B5EF4-FFF2-40B4-BE49-F238E27FC236}">
                <a16:creationId xmlns="" xmlns:a16="http://schemas.microsoft.com/office/drawing/2014/main" id="{952A2646-6BD4-411A-BC5A-32265BCA5B60}"/>
              </a:ext>
            </a:extLst>
          </p:cNvPr>
          <p:cNvSpPr>
            <a:spLocks/>
          </p:cNvSpPr>
          <p:nvPr/>
        </p:nvSpPr>
        <p:spPr>
          <a:xfrm rot="16200000" flipH="1">
            <a:off x="3438321" y="2911757"/>
            <a:ext cx="2265484" cy="280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96" h="19515" extrusionOk="0">
                <a:moveTo>
                  <a:pt x="0" y="9758"/>
                </a:moveTo>
                <a:lnTo>
                  <a:pt x="0" y="4185"/>
                </a:lnTo>
                <a:cubicBezTo>
                  <a:pt x="0" y="969"/>
                  <a:pt x="4021" y="-1042"/>
                  <a:pt x="7238" y="566"/>
                </a:cubicBezTo>
                <a:lnTo>
                  <a:pt x="12810" y="3353"/>
                </a:lnTo>
                <a:lnTo>
                  <a:pt x="18383" y="6139"/>
                </a:lnTo>
                <a:cubicBezTo>
                  <a:pt x="21600" y="7747"/>
                  <a:pt x="21600" y="11769"/>
                  <a:pt x="18383" y="13377"/>
                </a:cubicBezTo>
                <a:lnTo>
                  <a:pt x="12810" y="16163"/>
                </a:lnTo>
                <a:lnTo>
                  <a:pt x="7238" y="18950"/>
                </a:lnTo>
                <a:cubicBezTo>
                  <a:pt x="4021" y="20558"/>
                  <a:pt x="0" y="18547"/>
                  <a:pt x="0" y="15331"/>
                </a:cubicBezTo>
                <a:lnTo>
                  <a:pt x="0" y="9758"/>
                </a:lnTo>
                <a:close/>
              </a:path>
            </a:pathLst>
          </a:custGeom>
          <a:noFill/>
          <a:ln w="25400">
            <a:solidFill>
              <a:schemeClr val="bg1"/>
            </a:solidFill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Shape">
            <a:extLst>
              <a:ext uri="{FF2B5EF4-FFF2-40B4-BE49-F238E27FC236}">
                <a16:creationId xmlns="" xmlns:a16="http://schemas.microsoft.com/office/drawing/2014/main" id="{952A2646-6BD4-411A-BC5A-32265BCA5B60}"/>
              </a:ext>
            </a:extLst>
          </p:cNvPr>
          <p:cNvSpPr>
            <a:spLocks/>
          </p:cNvSpPr>
          <p:nvPr/>
        </p:nvSpPr>
        <p:spPr>
          <a:xfrm rot="5400000" flipH="1">
            <a:off x="684946" y="2911757"/>
            <a:ext cx="2265484" cy="280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96" h="19515" extrusionOk="0">
                <a:moveTo>
                  <a:pt x="0" y="9758"/>
                </a:moveTo>
                <a:lnTo>
                  <a:pt x="0" y="4185"/>
                </a:lnTo>
                <a:cubicBezTo>
                  <a:pt x="0" y="969"/>
                  <a:pt x="4021" y="-1042"/>
                  <a:pt x="7238" y="566"/>
                </a:cubicBezTo>
                <a:lnTo>
                  <a:pt x="12810" y="3353"/>
                </a:lnTo>
                <a:lnTo>
                  <a:pt x="18383" y="6139"/>
                </a:lnTo>
                <a:cubicBezTo>
                  <a:pt x="21600" y="7747"/>
                  <a:pt x="21600" y="11769"/>
                  <a:pt x="18383" y="13377"/>
                </a:cubicBezTo>
                <a:lnTo>
                  <a:pt x="12810" y="16163"/>
                </a:lnTo>
                <a:lnTo>
                  <a:pt x="7238" y="18950"/>
                </a:lnTo>
                <a:cubicBezTo>
                  <a:pt x="4021" y="20558"/>
                  <a:pt x="0" y="18547"/>
                  <a:pt x="0" y="15331"/>
                </a:cubicBezTo>
                <a:lnTo>
                  <a:pt x="0" y="9758"/>
                </a:lnTo>
                <a:close/>
              </a:path>
            </a:pathLst>
          </a:custGeom>
          <a:noFill/>
          <a:ln w="25400">
            <a:solidFill>
              <a:schemeClr val="bg1"/>
            </a:solidFill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Shape">
            <a:extLst>
              <a:ext uri="{FF2B5EF4-FFF2-40B4-BE49-F238E27FC236}">
                <a16:creationId xmlns="" xmlns:a16="http://schemas.microsoft.com/office/drawing/2014/main" id="{952A2646-6BD4-411A-BC5A-32265BCA5B60}"/>
              </a:ext>
            </a:extLst>
          </p:cNvPr>
          <p:cNvSpPr>
            <a:spLocks/>
          </p:cNvSpPr>
          <p:nvPr/>
        </p:nvSpPr>
        <p:spPr>
          <a:xfrm rot="5400000" flipH="1">
            <a:off x="6191696" y="2911757"/>
            <a:ext cx="2265484" cy="280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96" h="19515" extrusionOk="0">
                <a:moveTo>
                  <a:pt x="0" y="9758"/>
                </a:moveTo>
                <a:lnTo>
                  <a:pt x="0" y="4185"/>
                </a:lnTo>
                <a:cubicBezTo>
                  <a:pt x="0" y="969"/>
                  <a:pt x="4021" y="-1042"/>
                  <a:pt x="7238" y="566"/>
                </a:cubicBezTo>
                <a:lnTo>
                  <a:pt x="12810" y="3353"/>
                </a:lnTo>
                <a:lnTo>
                  <a:pt x="18383" y="6139"/>
                </a:lnTo>
                <a:cubicBezTo>
                  <a:pt x="21600" y="7747"/>
                  <a:pt x="21600" y="11769"/>
                  <a:pt x="18383" y="13377"/>
                </a:cubicBezTo>
                <a:lnTo>
                  <a:pt x="12810" y="16163"/>
                </a:lnTo>
                <a:lnTo>
                  <a:pt x="7238" y="18950"/>
                </a:lnTo>
                <a:cubicBezTo>
                  <a:pt x="4021" y="20558"/>
                  <a:pt x="0" y="18547"/>
                  <a:pt x="0" y="15331"/>
                </a:cubicBezTo>
                <a:lnTo>
                  <a:pt x="0" y="9758"/>
                </a:lnTo>
                <a:close/>
              </a:path>
            </a:pathLst>
          </a:custGeom>
          <a:noFill/>
          <a:ln w="25400">
            <a:solidFill>
              <a:schemeClr val="bg1"/>
            </a:solidFill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5818"/>
            <a:ext cx="4184703" cy="521421"/>
          </a:xfrm>
          <a:prstGeom prst="rect">
            <a:avLst/>
          </a:prstGeom>
        </p:spPr>
      </p:pic>
      <p:sp>
        <p:nvSpPr>
          <p:cNvPr id="18" name="文字方塊 17"/>
          <p:cNvSpPr txBox="1"/>
          <p:nvPr/>
        </p:nvSpPr>
        <p:spPr>
          <a:xfrm>
            <a:off x="510605" y="140589"/>
            <a:ext cx="3163492" cy="4918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zh-TW" altLang="en-US" sz="2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藥物成癮治療與</a:t>
            </a:r>
            <a:r>
              <a:rPr lang="zh-TW" altLang="en-US" sz="2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協助</a:t>
            </a:r>
          </a:p>
        </p:txBody>
      </p:sp>
    </p:spTree>
    <p:extLst>
      <p:ext uri="{BB962C8B-B14F-4D97-AF65-F5344CB8AC3E}">
        <p14:creationId xmlns:p14="http://schemas.microsoft.com/office/powerpoint/2010/main" val="3359441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931" y="148590"/>
            <a:ext cx="7475220" cy="4314122"/>
          </a:xfrm>
          <a:prstGeom prst="rect">
            <a:avLst/>
          </a:prstGeom>
        </p:spPr>
      </p:pic>
      <p:grpSp>
        <p:nvGrpSpPr>
          <p:cNvPr id="10" name="群組 9"/>
          <p:cNvGrpSpPr/>
          <p:nvPr/>
        </p:nvGrpSpPr>
        <p:grpSpPr>
          <a:xfrm>
            <a:off x="259402" y="4769385"/>
            <a:ext cx="4678357" cy="476697"/>
            <a:chOff x="805844" y="4761600"/>
            <a:chExt cx="2327616" cy="476697"/>
          </a:xfrm>
        </p:grpSpPr>
        <p:sp>
          <p:nvSpPr>
            <p:cNvPr id="11" name="＞形箭號 10"/>
            <p:cNvSpPr/>
            <p:nvPr/>
          </p:nvSpPr>
          <p:spPr>
            <a:xfrm rot="10800000">
              <a:off x="805844" y="4761600"/>
              <a:ext cx="2327616" cy="476697"/>
            </a:xfrm>
            <a:prstGeom prst="chevron">
              <a:avLst>
                <a:gd name="adj" fmla="val 45144"/>
              </a:avLst>
            </a:prstGeom>
            <a:solidFill>
              <a:schemeClr val="bg1"/>
            </a:solidFill>
            <a:ln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947583" y="4799893"/>
              <a:ext cx="2126303" cy="400110"/>
            </a:xfrm>
            <a:prstGeom prst="rect">
              <a:avLst/>
            </a:prstGeom>
            <a:ln>
              <a:noFill/>
              <a:prstDash val="sysDot"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2000" dirty="0" smtClean="0">
                  <a:latin typeface="華康中圓體" panose="020F0509000000000000" pitchFamily="49" charset="-120"/>
                  <a:ea typeface="華康中圓體" panose="020F0509000000000000" pitchFamily="49" charset="-120"/>
                </a:rPr>
                <a:t>109</a:t>
              </a:r>
              <a:r>
                <a:rPr lang="zh-TW" altLang="en-US" sz="2000" dirty="0" smtClean="0">
                  <a:latin typeface="華康中圓體" panose="020F0509000000000000" pitchFamily="49" charset="-120"/>
                  <a:ea typeface="華康中圓體" panose="020F0509000000000000" pitchFamily="49" charset="-120"/>
                </a:rPr>
                <a:t>年</a:t>
              </a:r>
              <a:r>
                <a:rPr lang="en-US" altLang="zh-TW" sz="2000" dirty="0" smtClean="0">
                  <a:latin typeface="華康中圓體" panose="020F0509000000000000" pitchFamily="49" charset="-120"/>
                  <a:ea typeface="華康中圓體" panose="020F0509000000000000" pitchFamily="49" charset="-120"/>
                </a:rPr>
                <a:t>1</a:t>
              </a:r>
              <a:r>
                <a:rPr lang="zh-TW" altLang="en-US" sz="2000" dirty="0" smtClean="0">
                  <a:latin typeface="華康中圓體" panose="020F0509000000000000" pitchFamily="49" charset="-120"/>
                  <a:ea typeface="華康中圓體" panose="020F0509000000000000" pitchFamily="49" charset="-120"/>
                </a:rPr>
                <a:t>月修正</a:t>
              </a:r>
              <a:r>
                <a:rPr lang="en-US" altLang="zh-TW" sz="2000" dirty="0" smtClean="0">
                  <a:latin typeface="華康中圓體" panose="020F0509000000000000" pitchFamily="49" charset="-120"/>
                  <a:ea typeface="華康中圓體" panose="020F0509000000000000" pitchFamily="49" charset="-120"/>
                </a:rPr>
                <a:t>《</a:t>
              </a:r>
              <a:r>
                <a:rPr lang="zh-TW" altLang="en-US" sz="2000" dirty="0" smtClean="0">
                  <a:latin typeface="華康中圓體" panose="020F0509000000000000" pitchFamily="49" charset="-120"/>
                  <a:ea typeface="華康中圓體" panose="020F0509000000000000" pitchFamily="49" charset="-120"/>
                </a:rPr>
                <a:t>毒品危害防制條例</a:t>
              </a:r>
              <a:r>
                <a:rPr lang="en-US" altLang="zh-TW" sz="2000" dirty="0" smtClean="0">
                  <a:latin typeface="華康中圓體" panose="020F0509000000000000" pitchFamily="49" charset="-120"/>
                  <a:ea typeface="華康中圓體" panose="020F0509000000000000" pitchFamily="49" charset="-120"/>
                </a:rPr>
                <a:t>》</a:t>
              </a:r>
              <a:endParaRPr lang="zh-TW" altLang="en-US" sz="2000" dirty="0">
                <a:latin typeface="華康中圓體" panose="020F0509000000000000" pitchFamily="49" charset="-120"/>
                <a:ea typeface="華康中圓體" panose="020F0509000000000000" pitchFamily="49" charset="-120"/>
              </a:endParaRPr>
            </a:p>
          </p:txBody>
        </p:sp>
      </p:grpSp>
      <p:pic>
        <p:nvPicPr>
          <p:cNvPr id="29" name="圖片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321" y="4501005"/>
            <a:ext cx="382966" cy="38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107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250825" y="698148"/>
            <a:ext cx="8642350" cy="1296553"/>
          </a:xfrm>
          <a:prstGeom prst="rect">
            <a:avLst/>
          </a:prstGeom>
          <a:pattFill prst="ltDnDiag">
            <a:fgClr>
              <a:schemeClr val="bg1"/>
            </a:fgClr>
            <a:bgClr>
              <a:schemeClr val="bg1">
                <a:lumMod val="95000"/>
              </a:schemeClr>
            </a:bgClr>
          </a:pattFill>
          <a:ln w="12700">
            <a:solidFill>
              <a:schemeClr val="bg1">
                <a:lumMod val="50000"/>
              </a:schemeClr>
            </a:solidFill>
            <a:miter lim="800000"/>
          </a:ln>
        </p:spPr>
        <p:txBody>
          <a:bodyPr wrap="square" lIns="216000" tIns="216000" rIns="216000" bIns="216000" rtlCol="0" anchor="ctr" anchorCtr="1">
            <a:spAutoFit/>
          </a:bodyPr>
          <a:lstStyle>
            <a:defPPr>
              <a:defRPr lang="zh-TW"/>
            </a:defPPr>
            <a:lvl1pPr hangingPunct="0"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algn="just"/>
            <a:r>
              <a:rPr lang="zh-TW" altLang="en-US" dirty="0"/>
              <a:t>其中，識毒的主政機關為教育部，其主要的工作目標為「三加一減」，即：</a:t>
            </a:r>
            <a:endParaRPr lang="en-US" altLang="zh-TW" dirty="0"/>
          </a:p>
        </p:txBody>
      </p:sp>
      <p:sp>
        <p:nvSpPr>
          <p:cNvPr id="4" name="文字方塊 3"/>
          <p:cNvSpPr txBox="1"/>
          <p:nvPr/>
        </p:nvSpPr>
        <p:spPr>
          <a:xfrm>
            <a:off x="250826" y="2214749"/>
            <a:ext cx="5869347" cy="3018190"/>
          </a:xfrm>
          <a:prstGeom prst="rect">
            <a:avLst/>
          </a:prstGeom>
          <a:pattFill prst="ltDnDiag">
            <a:fgClr>
              <a:schemeClr val="bg1"/>
            </a:fgClr>
            <a:bgClr>
              <a:schemeClr val="bg1">
                <a:lumMod val="95000"/>
              </a:schemeClr>
            </a:bgClr>
          </a:pattFill>
          <a:ln w="12700">
            <a:solidFill>
              <a:schemeClr val="bg1">
                <a:lumMod val="50000"/>
              </a:schemeClr>
            </a:solidFill>
            <a:miter lim="800000"/>
          </a:ln>
        </p:spPr>
        <p:txBody>
          <a:bodyPr wrap="square" lIns="216000" tIns="216000" rIns="216000" bIns="216000" rtlCol="0" anchor="ctr" anchorCtr="1">
            <a:spAutoFit/>
          </a:bodyPr>
          <a:lstStyle>
            <a:defPPr>
              <a:defRPr lang="zh-TW"/>
            </a:defPPr>
            <a:lvl1pPr hangingPunct="0"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marL="358775" indent="-358775" algn="just"/>
            <a:r>
              <a:rPr lang="zh-TW" altLang="en-US" dirty="0"/>
              <a:t>↗提升學生自覺接收到毒品危害、拒絕技巧等訊息普及率。</a:t>
            </a:r>
          </a:p>
          <a:p>
            <a:pPr marL="358775" indent="-358775" algn="just"/>
            <a:r>
              <a:rPr lang="zh-TW" altLang="en-US" dirty="0"/>
              <a:t>↗</a:t>
            </a:r>
            <a:r>
              <a:rPr lang="zh-TW" altLang="en-US" dirty="0" smtClean="0"/>
              <a:t>提升</a:t>
            </a:r>
            <a:r>
              <a:rPr lang="zh-TW" altLang="en-US" dirty="0"/>
              <a:t>學校案情資提供溯源通報比例。</a:t>
            </a:r>
          </a:p>
          <a:p>
            <a:pPr marL="358775" indent="-358775" algn="just"/>
            <a:r>
              <a:rPr lang="zh-TW" altLang="en-US" dirty="0" smtClean="0"/>
              <a:t>↗提升</a:t>
            </a:r>
            <a:r>
              <a:rPr lang="zh-TW" altLang="en-US" dirty="0"/>
              <a:t>校園個案輔導完成率。</a:t>
            </a:r>
            <a:endParaRPr lang="en-US" altLang="zh-TW" dirty="0"/>
          </a:p>
          <a:p>
            <a:pPr marL="358775" indent="-358775" algn="just"/>
            <a:r>
              <a:rPr lang="zh-TW" altLang="en-US" dirty="0" smtClean="0"/>
              <a:t>↘減少</a:t>
            </a:r>
            <a:r>
              <a:rPr lang="zh-TW" altLang="en-US" dirty="0"/>
              <a:t>藥物濫用學生再犯的比例。</a:t>
            </a:r>
            <a:endParaRPr lang="en-US" altLang="zh-TW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" y="0"/>
            <a:ext cx="9143244" cy="688027"/>
          </a:xfrm>
          <a:prstGeom prst="rect">
            <a:avLst/>
          </a:prstGeom>
        </p:spPr>
      </p:pic>
      <p:pic>
        <p:nvPicPr>
          <p:cNvPr id="7" name="Picture 2" descr="C:\Users\User\Downloads\新世代反毒策略2.0.jpg"/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898" y="2724894"/>
            <a:ext cx="3168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2769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250825" y="3507867"/>
            <a:ext cx="8642350" cy="1726962"/>
          </a:xfrm>
          <a:prstGeom prst="rect">
            <a:avLst/>
          </a:prstGeom>
          <a:pattFill prst="ltDnDiag">
            <a:fgClr>
              <a:schemeClr val="bg1"/>
            </a:fgClr>
            <a:bgClr>
              <a:schemeClr val="bg1">
                <a:lumMod val="95000"/>
              </a:schemeClr>
            </a:bgClr>
          </a:pattFill>
          <a:ln w="12700">
            <a:solidFill>
              <a:schemeClr val="bg1">
                <a:lumMod val="50000"/>
              </a:schemeClr>
            </a:solidFill>
            <a:miter lim="800000"/>
          </a:ln>
        </p:spPr>
        <p:txBody>
          <a:bodyPr wrap="square" lIns="216000" tIns="216000" rIns="216000" bIns="216000" rtlCol="0" anchor="ctr" anchorCtr="1">
            <a:spAutoFit/>
          </a:bodyPr>
          <a:lstStyle>
            <a:defPPr>
              <a:defRPr lang="zh-TW"/>
            </a:defPPr>
            <a:lvl1pPr hangingPunct="0"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algn="just"/>
            <a:r>
              <a:rPr lang="zh-TW" altLang="en-US" dirty="0" smtClean="0"/>
              <a:t>政策中</a:t>
            </a:r>
            <a:r>
              <a:rPr lang="zh-TW" altLang="en-US" dirty="0"/>
              <a:t>另</a:t>
            </a:r>
            <a:r>
              <a:rPr lang="zh-TW" altLang="en-US" dirty="0" smtClean="0"/>
              <a:t>針對</a:t>
            </a:r>
            <a:r>
              <a:rPr lang="zh-TW" altLang="en-US" dirty="0"/>
              <a:t>少年毒品問題，配合</a:t>
            </a:r>
            <a:r>
              <a:rPr lang="en-US" altLang="zh-TW" dirty="0"/>
              <a:t>《</a:t>
            </a:r>
            <a:r>
              <a:rPr lang="zh-TW" altLang="en-US" dirty="0"/>
              <a:t>少年事件處理法</a:t>
            </a:r>
            <a:r>
              <a:rPr lang="en-US" altLang="zh-TW" dirty="0" smtClean="0"/>
              <a:t>》</a:t>
            </a:r>
            <a:r>
              <a:rPr lang="zh-TW" altLang="en-US" dirty="0" smtClean="0"/>
              <a:t>修正</a:t>
            </a:r>
            <a:r>
              <a:rPr lang="zh-TW" altLang="en-US" dirty="0"/>
              <a:t>，讓法院及行政機關對涉毒少年建立妥善聯繫機制，降低校園藥物濫用輔導完成個案之再犯率。</a:t>
            </a:r>
            <a:endParaRPr lang="en-US" altLang="zh-TW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" y="0"/>
            <a:ext cx="9143244" cy="688027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800" y="713240"/>
            <a:ext cx="4049326" cy="2697824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  <a:miter lim="800000"/>
          </a:ln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804" y="591292"/>
            <a:ext cx="2916000" cy="2912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362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" y="0"/>
            <a:ext cx="9143244" cy="688027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8184" y="206986"/>
            <a:ext cx="2915815" cy="498621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250826" y="802331"/>
            <a:ext cx="5977359" cy="3018190"/>
          </a:xfrm>
          <a:prstGeom prst="rect">
            <a:avLst/>
          </a:prstGeom>
          <a:pattFill prst="ltDnDiag">
            <a:fgClr>
              <a:schemeClr val="bg1"/>
            </a:fgClr>
            <a:bgClr>
              <a:schemeClr val="bg1">
                <a:lumMod val="95000"/>
              </a:schemeClr>
            </a:bgClr>
          </a:pattFill>
          <a:ln w="12700">
            <a:solidFill>
              <a:schemeClr val="bg1">
                <a:lumMod val="50000"/>
              </a:schemeClr>
            </a:solidFill>
            <a:miter lim="800000"/>
          </a:ln>
        </p:spPr>
        <p:txBody>
          <a:bodyPr wrap="square" lIns="216000" tIns="216000" rIns="216000" bIns="216000" rtlCol="0" anchor="ctr" anchorCtr="1">
            <a:spAutoFit/>
          </a:bodyPr>
          <a:lstStyle>
            <a:defPPr>
              <a:defRPr lang="zh-TW"/>
            </a:defPPr>
            <a:lvl1pPr algn="just" hangingPunct="0"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聯合國毒品暨犯罪辦公室以</a:t>
            </a:r>
            <a:r>
              <a:rPr lang="en-US" altLang="zh-TW" dirty="0" smtClean="0"/>
              <a:t>NPS</a:t>
            </a:r>
            <a:r>
              <a:rPr lang="zh-TW" altLang="en-US" dirty="0" smtClean="0"/>
              <a:t>一詞，指未</a:t>
            </a:r>
            <a:r>
              <a:rPr lang="zh-TW" altLang="en-US" dirty="0"/>
              <a:t>被</a:t>
            </a:r>
            <a:r>
              <a:rPr lang="en-US" altLang="zh-TW" dirty="0"/>
              <a:t>1961</a:t>
            </a:r>
            <a:r>
              <a:rPr lang="zh-TW" altLang="en-US" dirty="0"/>
              <a:t>年「麻醉藥品單一公約」或</a:t>
            </a:r>
            <a:r>
              <a:rPr lang="en-US" altLang="zh-TW" dirty="0"/>
              <a:t>1971</a:t>
            </a:r>
            <a:r>
              <a:rPr lang="zh-TW" altLang="en-US" dirty="0"/>
              <a:t>年「影響精神物質公約</a:t>
            </a:r>
            <a:r>
              <a:rPr lang="zh-TW" altLang="en-US" dirty="0" smtClean="0"/>
              <a:t>」列</a:t>
            </a:r>
            <a:r>
              <a:rPr lang="zh-TW" altLang="en-US" dirty="0"/>
              <a:t>管的物質</a:t>
            </a:r>
            <a:r>
              <a:rPr lang="zh-TW" altLang="en-US" dirty="0" smtClean="0"/>
              <a:t>。其中有些</a:t>
            </a:r>
            <a:r>
              <a:rPr lang="en-US" altLang="zh-TW" dirty="0" smtClean="0"/>
              <a:t>NPS</a:t>
            </a:r>
            <a:r>
              <a:rPr lang="zh-TW" altLang="en-US" dirty="0"/>
              <a:t>雖早在</a:t>
            </a:r>
            <a:r>
              <a:rPr lang="en-US" altLang="zh-TW" dirty="0"/>
              <a:t>40</a:t>
            </a:r>
            <a:r>
              <a:rPr lang="zh-TW" altLang="en-US" dirty="0"/>
              <a:t>年多年前即被合成，卻到了近幾年才遭濫用</a:t>
            </a:r>
            <a:r>
              <a:rPr lang="zh-TW" altLang="en-US" dirty="0" smtClean="0"/>
              <a:t>，</a:t>
            </a:r>
            <a:r>
              <a:rPr lang="zh-TW" altLang="en-US" dirty="0"/>
              <a:t>故</a:t>
            </a:r>
            <a:r>
              <a:rPr lang="zh-TW" altLang="en-US" dirty="0" smtClean="0"/>
              <a:t>未</a:t>
            </a:r>
            <a:r>
              <a:rPr lang="zh-TW" altLang="en-US" dirty="0"/>
              <a:t>受列管。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250825" y="3934827"/>
            <a:ext cx="8642350" cy="1296553"/>
          </a:xfrm>
          <a:prstGeom prst="rect">
            <a:avLst/>
          </a:prstGeom>
          <a:pattFill prst="ltDnDiag">
            <a:fgClr>
              <a:schemeClr val="bg1"/>
            </a:fgClr>
            <a:bgClr>
              <a:schemeClr val="bg1">
                <a:lumMod val="95000"/>
              </a:schemeClr>
            </a:bgClr>
          </a:pattFill>
          <a:ln w="12700">
            <a:solidFill>
              <a:schemeClr val="bg1">
                <a:lumMod val="50000"/>
              </a:schemeClr>
            </a:solidFill>
            <a:miter lim="800000"/>
          </a:ln>
        </p:spPr>
        <p:txBody>
          <a:bodyPr wrap="square" lIns="216000" tIns="216000" rIns="216000" bIns="216000" rtlCol="0" anchor="ctr" anchorCtr="1">
            <a:spAutoFit/>
          </a:bodyPr>
          <a:lstStyle>
            <a:defPPr>
              <a:defRPr lang="zh-TW"/>
            </a:defPPr>
            <a:lvl1pPr algn="just" hangingPunct="0"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 smtClean="0"/>
              <a:t>常見</a:t>
            </a:r>
            <a:r>
              <a:rPr lang="zh-TW" altLang="en-US" dirty="0"/>
              <a:t>的</a:t>
            </a:r>
            <a:r>
              <a:rPr lang="en-US" altLang="zh-TW" dirty="0"/>
              <a:t>NPS</a:t>
            </a:r>
            <a:r>
              <a:rPr lang="zh-TW" altLang="en-US" dirty="0"/>
              <a:t>種類與濫用藥物包含了：類大麻活性物質、合成卡西酮類及愷他命等。</a:t>
            </a:r>
          </a:p>
        </p:txBody>
      </p:sp>
    </p:spTree>
    <p:extLst>
      <p:ext uri="{BB962C8B-B14F-4D97-AF65-F5344CB8AC3E}">
        <p14:creationId xmlns:p14="http://schemas.microsoft.com/office/powerpoint/2010/main" val="1552027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圖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514" y="129456"/>
            <a:ext cx="5952487" cy="521421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5033152" y="1444469"/>
            <a:ext cx="3490491" cy="249022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 hangingPunct="0">
              <a:spcBef>
                <a:spcPts val="600"/>
              </a:spcBef>
            </a:pPr>
            <a:r>
              <a:rPr lang="zh-TW" altLang="en-US" sz="2600" noProof="1">
                <a:latin typeface="微軟正黑體" panose="020B0604030504040204" pitchFamily="34" charset="-120"/>
                <a:ea typeface="微軟正黑體" panose="020B0604030504040204" pitchFamily="34" charset="-120"/>
              </a:rPr>
              <a:t>毒販為吸引年輕人施用</a:t>
            </a:r>
            <a:r>
              <a:rPr lang="zh-TW" altLang="en-US" sz="2600" noProof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，包裝</a:t>
            </a:r>
            <a:r>
              <a:rPr lang="zh-TW" altLang="en-US" sz="2600" noProof="1">
                <a:latin typeface="微軟正黑體" panose="020B0604030504040204" pitchFamily="34" charset="-120"/>
                <a:ea typeface="微軟正黑體" panose="020B0604030504040204" pitchFamily="34" charset="-120"/>
              </a:rPr>
              <a:t>及型態不斷翻新</a:t>
            </a:r>
            <a:r>
              <a:rPr lang="zh-TW" altLang="en-US" sz="2600" noProof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，甚</a:t>
            </a:r>
            <a:r>
              <a:rPr lang="zh-TW" altLang="en-US" sz="2600" noProof="1">
                <a:latin typeface="微軟正黑體" panose="020B0604030504040204" pitchFamily="34" charset="-120"/>
                <a:ea typeface="微軟正黑體" panose="020B0604030504040204" pitchFamily="34" charset="-120"/>
              </a:rPr>
              <a:t>至</a:t>
            </a:r>
            <a:r>
              <a:rPr lang="zh-TW" altLang="en-US" sz="2600" noProof="1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混</a:t>
            </a:r>
            <a:r>
              <a:rPr lang="zh-TW" altLang="en-US" sz="2600" noProof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有多種毒品</a:t>
            </a:r>
            <a:r>
              <a:rPr lang="zh-TW" altLang="en-US" sz="2600" noProof="1">
                <a:latin typeface="微軟正黑體" panose="020B0604030504040204" pitchFamily="34" charset="-120"/>
                <a:ea typeface="微軟正黑體" panose="020B0604030504040204" pitchFamily="34" charset="-120"/>
              </a:rPr>
              <a:t>，成分比例各不同，</a:t>
            </a:r>
            <a:r>
              <a:rPr lang="zh-TW" altLang="en-US" sz="2600" noProof="1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包裝時尚</a:t>
            </a:r>
            <a:r>
              <a:rPr lang="zh-TW" altLang="en-US" sz="2600" noProof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，往往令人趨之若鶩</a:t>
            </a:r>
            <a:r>
              <a:rPr lang="zh-TW" altLang="en-US" sz="2600" noProof="1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770" y="1155762"/>
            <a:ext cx="2160000" cy="2685814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04" y="1155762"/>
            <a:ext cx="2052000" cy="1037675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74" y="2278358"/>
            <a:ext cx="2026835" cy="2876805"/>
          </a:xfrm>
          <a:prstGeom prst="rect">
            <a:avLst/>
          </a:prstGeom>
        </p:spPr>
      </p:pic>
      <p:pic>
        <p:nvPicPr>
          <p:cNvPr id="20" name="圖片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70872" y="3466567"/>
            <a:ext cx="1206604" cy="2160000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396" y="1079459"/>
            <a:ext cx="3420000" cy="293531"/>
          </a:xfrm>
          <a:prstGeom prst="rect">
            <a:avLst/>
          </a:prstGeom>
        </p:spPr>
      </p:pic>
      <p:pic>
        <p:nvPicPr>
          <p:cNvPr id="22" name="圖片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461" y="4006608"/>
            <a:ext cx="3420000" cy="293531"/>
          </a:xfrm>
          <a:prstGeom prst="rect">
            <a:avLst/>
          </a:prstGeom>
        </p:spPr>
      </p:pic>
      <p:pic>
        <p:nvPicPr>
          <p:cNvPr id="24" name="圖片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5818"/>
            <a:ext cx="4184703" cy="521421"/>
          </a:xfrm>
          <a:prstGeom prst="rect">
            <a:avLst/>
          </a:prstGeom>
        </p:spPr>
      </p:pic>
      <p:sp>
        <p:nvSpPr>
          <p:cNvPr id="26" name="文字方塊 25"/>
          <p:cNvSpPr txBox="1"/>
          <p:nvPr/>
        </p:nvSpPr>
        <p:spPr>
          <a:xfrm>
            <a:off x="671699" y="140586"/>
            <a:ext cx="2841307" cy="4918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zh-TW" altLang="en-US" sz="2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新興偽裝毒品來襲</a:t>
            </a:r>
            <a:endParaRPr lang="zh-TW" altLang="en-US" sz="26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23789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514" y="129456"/>
            <a:ext cx="5952487" cy="521421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1198268"/>
            <a:ext cx="3672000" cy="244862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454" y="3987374"/>
            <a:ext cx="2880000" cy="1461125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2799" y="4180313"/>
            <a:ext cx="1107299" cy="1078802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236" y="1117599"/>
            <a:ext cx="3672000" cy="315159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236" y="4861042"/>
            <a:ext cx="3672000" cy="315159"/>
          </a:xfrm>
          <a:prstGeom prst="rect">
            <a:avLst/>
          </a:prstGeom>
        </p:spPr>
      </p:pic>
      <p:sp>
        <p:nvSpPr>
          <p:cNvPr id="13" name="文字方塊 12"/>
          <p:cNvSpPr txBox="1"/>
          <p:nvPr/>
        </p:nvSpPr>
        <p:spPr>
          <a:xfrm>
            <a:off x="4788024" y="1497997"/>
            <a:ext cx="3816424" cy="3289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hangingPunct="0">
              <a:spcBef>
                <a:spcPts val="600"/>
              </a:spcBef>
            </a:pPr>
            <a:r>
              <a:rPr lang="zh-TW" altLang="en-US" sz="2600" noProof="1">
                <a:latin typeface="微軟正黑體" panose="020B0604030504040204" pitchFamily="34" charset="-120"/>
                <a:ea typeface="微軟正黑體" panose="020B0604030504040204" pitchFamily="34" charset="-120"/>
              </a:rPr>
              <a:t>不少</a:t>
            </a:r>
            <a:r>
              <a:rPr lang="zh-TW" altLang="en-US" sz="2600" noProof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年輕人</a:t>
            </a:r>
            <a:r>
              <a:rPr lang="zh-TW" altLang="en-US" sz="2600" noProof="1">
                <a:latin typeface="微軟正黑體" panose="020B0604030504040204" pitchFamily="34" charset="-120"/>
                <a:ea typeface="微軟正黑體" panose="020B0604030504040204" pitchFamily="34" charset="-120"/>
              </a:rPr>
              <a:t>施用第三、四級毒品時，並不認為</a:t>
            </a:r>
            <a:r>
              <a:rPr lang="zh-TW" altLang="en-US" sz="2600" noProof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自己用毒，</a:t>
            </a:r>
            <a:r>
              <a:rPr lang="zh-TW" altLang="en-US" sz="2600" noProof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在時髦、很酷的毒品包裝下，他們認為僅是軟性用藥</a:t>
            </a:r>
            <a:r>
              <a:rPr lang="zh-TW" altLang="en-US" sz="2600" noProof="1">
                <a:latin typeface="微軟正黑體" panose="020B0604030504040204" pitchFamily="34" charset="-120"/>
                <a:ea typeface="微軟正黑體" panose="020B0604030504040204" pitchFamily="34" charset="-120"/>
              </a:rPr>
              <a:t>，是要讓自己玩樂時能更「嗨」，只是一種興奮劑，甚至是一種「流行」。</a:t>
            </a: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5818"/>
            <a:ext cx="4184703" cy="521421"/>
          </a:xfrm>
          <a:prstGeom prst="rect">
            <a:avLst/>
          </a:prstGeom>
        </p:spPr>
      </p:pic>
      <p:sp>
        <p:nvSpPr>
          <p:cNvPr id="16" name="文字方塊 15"/>
          <p:cNvSpPr txBox="1"/>
          <p:nvPr/>
        </p:nvSpPr>
        <p:spPr>
          <a:xfrm>
            <a:off x="671699" y="140585"/>
            <a:ext cx="2841307" cy="4918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zh-TW" altLang="en-US" sz="2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被包裝誤導的心態</a:t>
            </a:r>
            <a:endParaRPr lang="zh-TW" altLang="en-US" sz="26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0335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圖片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514" y="129456"/>
            <a:ext cx="5952487" cy="521421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5021860" y="1481260"/>
            <a:ext cx="3527691" cy="249022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 hangingPunct="0"/>
            <a:r>
              <a:rPr lang="zh-TW" altLang="en-US" sz="2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除了花俏多元的包裝</a:t>
            </a:r>
            <a:r>
              <a:rPr lang="zh-TW" altLang="en-US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，新興毒品也</a:t>
            </a:r>
            <a:r>
              <a:rPr lang="zh-TW" altLang="en-US" sz="2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常以多種</a:t>
            </a:r>
            <a:r>
              <a:rPr lang="zh-TW" altLang="en-US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毒品成分</a:t>
            </a:r>
            <a:r>
              <a:rPr lang="zh-TW" altLang="en-US" sz="2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合成，在</a:t>
            </a:r>
            <a:r>
              <a:rPr lang="zh-TW" altLang="en-US" sz="26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各種毒品交雜的副作用</a:t>
            </a:r>
            <a:r>
              <a:rPr lang="zh-TW" altLang="en-US" sz="2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下</a:t>
            </a:r>
            <a:r>
              <a:rPr lang="zh-TW" altLang="en-US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，對身體產生的危害難以估計。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704" y="1162586"/>
            <a:ext cx="3780000" cy="252055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7705" y="1114606"/>
            <a:ext cx="3420000" cy="293531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7705" y="4045351"/>
            <a:ext cx="3420000" cy="293531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7377" y="4058599"/>
            <a:ext cx="914654" cy="1150722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9735" y="4056061"/>
            <a:ext cx="1006484" cy="1150722"/>
          </a:xfrm>
          <a:prstGeom prst="rect">
            <a:avLst/>
          </a:prstGeom>
        </p:spPr>
      </p:pic>
      <p:pic>
        <p:nvPicPr>
          <p:cNvPr id="20" name="圖片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56" y="4056061"/>
            <a:ext cx="1046674" cy="1150722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5818"/>
            <a:ext cx="4184703" cy="521421"/>
          </a:xfrm>
          <a:prstGeom prst="rect">
            <a:avLst/>
          </a:prstGeom>
        </p:spPr>
      </p:pic>
      <p:sp>
        <p:nvSpPr>
          <p:cNvPr id="23" name="文字方塊 22"/>
          <p:cNvSpPr txBox="1"/>
          <p:nvPr/>
        </p:nvSpPr>
        <p:spPr>
          <a:xfrm>
            <a:off x="502240" y="140587"/>
            <a:ext cx="3180222" cy="4918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zh-TW" altLang="en-US" sz="2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成分複雜的混合毒品</a:t>
            </a:r>
            <a:endParaRPr lang="zh-TW" altLang="en-US" sz="26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74635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主要賽事">
  <a:themeElements>
    <a:clrScheme name="主要賽事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346492"/>
      </a:accent1>
      <a:accent2>
        <a:srgbClr val="6DA5D4"/>
      </a:accent2>
      <a:accent3>
        <a:srgbClr val="538C79"/>
      </a:accent3>
      <a:accent4>
        <a:srgbClr val="93B75D"/>
      </a:accent4>
      <a:accent5>
        <a:srgbClr val="DEB050"/>
      </a:accent5>
      <a:accent6>
        <a:srgbClr val="BB5354"/>
      </a:accent6>
      <a:hlink>
        <a:srgbClr val="3289DD"/>
      </a:hlink>
      <a:folHlink>
        <a:srgbClr val="859EB6"/>
      </a:folHlink>
    </a:clrScheme>
    <a:fontScheme name="主要賽事">
      <a:majorFont>
        <a:latin typeface="Impac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主要賽事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Main Event" id="{AC372BB4-D83D-411E-B849-B641926BA760}" vid="{FE3530EC-BA5B-407C-9B36-00820F39551C}"/>
    </a:ext>
  </a:extLst>
</a:theme>
</file>

<file path=ppt/theme/theme2.xml><?xml version="1.0" encoding="utf-8"?>
<a:theme xmlns:a="http://schemas.openxmlformats.org/drawingml/2006/main" name="2_主要賽事">
  <a:themeElements>
    <a:clrScheme name="主要賽事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346492"/>
      </a:accent1>
      <a:accent2>
        <a:srgbClr val="6DA5D4"/>
      </a:accent2>
      <a:accent3>
        <a:srgbClr val="538C79"/>
      </a:accent3>
      <a:accent4>
        <a:srgbClr val="93B75D"/>
      </a:accent4>
      <a:accent5>
        <a:srgbClr val="DEB050"/>
      </a:accent5>
      <a:accent6>
        <a:srgbClr val="BB5354"/>
      </a:accent6>
      <a:hlink>
        <a:srgbClr val="3289DD"/>
      </a:hlink>
      <a:folHlink>
        <a:srgbClr val="859EB6"/>
      </a:folHlink>
    </a:clrScheme>
    <a:fontScheme name="主要賽事">
      <a:majorFont>
        <a:latin typeface="Impac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主要賽事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>
    <a:spDef>
      <a:spPr>
        <a:solidFill>
          <a:schemeClr val="accent6"/>
        </a:solidFill>
      </a:spPr>
      <a:bodyPr rtlCol="0" anchor="ctr">
        <a:spAutoFit/>
      </a:bodyPr>
      <a:lstStyle>
        <a:defPPr algn="ctr">
          <a:defRPr sz="2000" b="1" dirty="0">
            <a:ln w="22225">
              <a:solidFill>
                <a:schemeClr val="accent2"/>
              </a:solidFill>
              <a:prstDash val="solid"/>
            </a:ln>
            <a:solidFill>
              <a:schemeClr val="accent2">
                <a:lumMod val="40000"/>
                <a:lumOff val="60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defRPr>
        </a:defPPr>
      </a:lstStyle>
    </a:spDef>
  </a:objectDefaults>
  <a:extraClrSchemeLst/>
  <a:extLst>
    <a:ext uri="{05A4C25C-085E-4340-85A3-A5531E510DB2}">
      <thm15:themeFamily xmlns="" xmlns:thm15="http://schemas.microsoft.com/office/thememl/2012/main" name="Main Event" id="{AC372BB4-D83D-411E-B849-B641926BA760}" vid="{FE3530EC-BA5B-407C-9B36-00820F39551C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TM04033927[[fn=主要賽事]]</Template>
  <TotalTime>3344</TotalTime>
  <Words>2848</Words>
  <Application>Microsoft Office PowerPoint</Application>
  <PresentationFormat>自訂</PresentationFormat>
  <Paragraphs>297</Paragraphs>
  <Slides>31</Slides>
  <Notes>27</Notes>
  <HiddenSlides>0</HiddenSlides>
  <MMClips>0</MMClips>
  <ScaleCrop>false</ScaleCrop>
  <HeadingPairs>
    <vt:vector size="4" baseType="variant">
      <vt:variant>
        <vt:lpstr>佈景主題</vt:lpstr>
      </vt:variant>
      <vt:variant>
        <vt:i4>2</vt:i4>
      </vt:variant>
      <vt:variant>
        <vt:lpstr>投影片標題</vt:lpstr>
      </vt:variant>
      <vt:variant>
        <vt:i4>31</vt:i4>
      </vt:variant>
    </vt:vector>
  </HeadingPairs>
  <TitlesOfParts>
    <vt:vector size="33" baseType="lpstr">
      <vt:lpstr>主要賽事</vt:lpstr>
      <vt:lpstr>2_主要賽事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他們的共通點是?</vt:lpstr>
      <vt:lpstr>我們與毒有多近 ？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youth246</dc:creator>
  <cp:lastModifiedBy>user</cp:lastModifiedBy>
  <cp:revision>331</cp:revision>
  <dcterms:created xsi:type="dcterms:W3CDTF">2018-01-26T08:08:31Z</dcterms:created>
  <dcterms:modified xsi:type="dcterms:W3CDTF">2024-06-14T03:33:50Z</dcterms:modified>
</cp:coreProperties>
</file>