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92" r:id="rId3"/>
    <p:sldMasterId id="2147483805" r:id="rId4"/>
    <p:sldMasterId id="2147483817" r:id="rId5"/>
    <p:sldMasterId id="2147483829" r:id="rId6"/>
  </p:sldMasterIdLst>
  <p:notesMasterIdLst>
    <p:notesMasterId r:id="rId25"/>
  </p:notesMasterIdLst>
  <p:sldIdLst>
    <p:sldId id="321" r:id="rId7"/>
    <p:sldId id="409" r:id="rId8"/>
    <p:sldId id="406" r:id="rId9"/>
    <p:sldId id="265" r:id="rId10"/>
    <p:sldId id="266" r:id="rId11"/>
    <p:sldId id="376" r:id="rId12"/>
    <p:sldId id="271" r:id="rId13"/>
    <p:sldId id="413" r:id="rId14"/>
    <p:sldId id="415" r:id="rId15"/>
    <p:sldId id="417" r:id="rId16"/>
    <p:sldId id="408" r:id="rId17"/>
    <p:sldId id="407" r:id="rId18"/>
    <p:sldId id="412" r:id="rId19"/>
    <p:sldId id="389" r:id="rId20"/>
    <p:sldId id="347" r:id="rId21"/>
    <p:sldId id="416" r:id="rId22"/>
    <p:sldId id="419" r:id="rId23"/>
    <p:sldId id="390" r:id="rId24"/>
  </p:sldIdLst>
  <p:sldSz cx="9144000" cy="6858000" type="screen4x3"/>
  <p:notesSz cx="6858000" cy="9144000"/>
  <p:defaultTextStyle>
    <a:defPPr>
      <a:defRPr lang="zh-TW"/>
    </a:defPPr>
    <a:lvl1pPr marL="0" algn="l" defTabSz="9131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95" algn="l" defTabSz="9131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190" algn="l" defTabSz="9131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786" algn="l" defTabSz="9131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382" algn="l" defTabSz="9131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983" algn="l" defTabSz="9131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581" algn="l" defTabSz="9131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177" algn="l" defTabSz="9131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776" algn="l" defTabSz="9131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0000FF"/>
    <a:srgbClr val="000000"/>
    <a:srgbClr val="FFFF66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3BCBB-0BD2-4D6A-84CF-1B6F1974E9E2}" type="datetimeFigureOut">
              <a:rPr lang="zh-TW" altLang="en-US" smtClean="0"/>
              <a:t>2023/10/26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4905A-F434-4B72-AA73-7B8A4BFECC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656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55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55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75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03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7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3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9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1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56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64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95" indent="0">
              <a:buNone/>
              <a:defRPr sz="2000" b="1"/>
            </a:lvl2pPr>
            <a:lvl3pPr marL="913190" indent="0">
              <a:buNone/>
              <a:defRPr sz="1800" b="1"/>
            </a:lvl3pPr>
            <a:lvl4pPr marL="1369786" indent="0">
              <a:buNone/>
              <a:defRPr sz="1600" b="1"/>
            </a:lvl4pPr>
            <a:lvl5pPr marL="1826382" indent="0">
              <a:buNone/>
              <a:defRPr sz="1600" b="1"/>
            </a:lvl5pPr>
            <a:lvl6pPr marL="2282983" indent="0">
              <a:buNone/>
              <a:defRPr sz="1600" b="1"/>
            </a:lvl6pPr>
            <a:lvl7pPr marL="2739581" indent="0">
              <a:buNone/>
              <a:defRPr sz="1600" b="1"/>
            </a:lvl7pPr>
            <a:lvl8pPr marL="3196177" indent="0">
              <a:buNone/>
              <a:defRPr sz="1600" b="1"/>
            </a:lvl8pPr>
            <a:lvl9pPr marL="3652776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95" indent="0">
              <a:buNone/>
              <a:defRPr sz="2000" b="1"/>
            </a:lvl2pPr>
            <a:lvl3pPr marL="913190" indent="0">
              <a:buNone/>
              <a:defRPr sz="1800" b="1"/>
            </a:lvl3pPr>
            <a:lvl4pPr marL="1369786" indent="0">
              <a:buNone/>
              <a:defRPr sz="1600" b="1"/>
            </a:lvl4pPr>
            <a:lvl5pPr marL="1826382" indent="0">
              <a:buNone/>
              <a:defRPr sz="1600" b="1"/>
            </a:lvl5pPr>
            <a:lvl6pPr marL="2282983" indent="0">
              <a:buNone/>
              <a:defRPr sz="1600" b="1"/>
            </a:lvl6pPr>
            <a:lvl7pPr marL="2739581" indent="0">
              <a:buNone/>
              <a:defRPr sz="1600" b="1"/>
            </a:lvl7pPr>
            <a:lvl8pPr marL="3196177" indent="0">
              <a:buNone/>
              <a:defRPr sz="1600" b="1"/>
            </a:lvl8pPr>
            <a:lvl9pPr marL="3652776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3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73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41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95" indent="0">
              <a:buNone/>
              <a:defRPr sz="1200"/>
            </a:lvl2pPr>
            <a:lvl3pPr marL="913190" indent="0">
              <a:buNone/>
              <a:defRPr sz="1000"/>
            </a:lvl3pPr>
            <a:lvl4pPr marL="1369786" indent="0">
              <a:buNone/>
              <a:defRPr sz="900"/>
            </a:lvl4pPr>
            <a:lvl5pPr marL="1826382" indent="0">
              <a:buNone/>
              <a:defRPr sz="900"/>
            </a:lvl5pPr>
            <a:lvl6pPr marL="2282983" indent="0">
              <a:buNone/>
              <a:defRPr sz="900"/>
            </a:lvl6pPr>
            <a:lvl7pPr marL="2739581" indent="0">
              <a:buNone/>
              <a:defRPr sz="900"/>
            </a:lvl7pPr>
            <a:lvl8pPr marL="3196177" indent="0">
              <a:buNone/>
              <a:defRPr sz="900"/>
            </a:lvl8pPr>
            <a:lvl9pPr marL="3652776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5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95" indent="0">
              <a:buNone/>
              <a:defRPr sz="2800"/>
            </a:lvl2pPr>
            <a:lvl3pPr marL="913190" indent="0">
              <a:buNone/>
              <a:defRPr sz="2400"/>
            </a:lvl3pPr>
            <a:lvl4pPr marL="1369786" indent="0">
              <a:buNone/>
              <a:defRPr sz="2000"/>
            </a:lvl4pPr>
            <a:lvl5pPr marL="1826382" indent="0">
              <a:buNone/>
              <a:defRPr sz="2000"/>
            </a:lvl5pPr>
            <a:lvl6pPr marL="2282983" indent="0">
              <a:buNone/>
              <a:defRPr sz="2000"/>
            </a:lvl6pPr>
            <a:lvl7pPr marL="2739581" indent="0">
              <a:buNone/>
              <a:defRPr sz="2000"/>
            </a:lvl7pPr>
            <a:lvl8pPr marL="3196177" indent="0">
              <a:buNone/>
              <a:defRPr sz="2000"/>
            </a:lvl8pPr>
            <a:lvl9pPr marL="3652776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95" indent="0">
              <a:buNone/>
              <a:defRPr sz="1200"/>
            </a:lvl2pPr>
            <a:lvl3pPr marL="913190" indent="0">
              <a:buNone/>
              <a:defRPr sz="1000"/>
            </a:lvl3pPr>
            <a:lvl4pPr marL="1369786" indent="0">
              <a:buNone/>
              <a:defRPr sz="900"/>
            </a:lvl4pPr>
            <a:lvl5pPr marL="1826382" indent="0">
              <a:buNone/>
              <a:defRPr sz="900"/>
            </a:lvl5pPr>
            <a:lvl6pPr marL="2282983" indent="0">
              <a:buNone/>
              <a:defRPr sz="900"/>
            </a:lvl6pPr>
            <a:lvl7pPr marL="2739581" indent="0">
              <a:buNone/>
              <a:defRPr sz="900"/>
            </a:lvl7pPr>
            <a:lvl8pPr marL="3196177" indent="0">
              <a:buNone/>
              <a:defRPr sz="900"/>
            </a:lvl8pPr>
            <a:lvl9pPr marL="3652776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05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18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55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55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35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3D0DC7C-DC67-4853-985A-6A71B1B748DA}" type="datetimeFigureOut">
              <a:rPr lang="zh-TW" altLang="en-US" smtClean="0">
                <a:solidFill>
                  <a:srgbClr val="575F6D"/>
                </a:solidFill>
              </a:rPr>
              <a:pPr/>
              <a:t>2023/10/26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355" y="4181669"/>
            <a:ext cx="3657600" cy="384048"/>
          </a:xfrm>
        </p:spPr>
        <p:txBody>
          <a:bodyPr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81000" y="4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276336" y="4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990600" y="4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1141320" y="4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4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4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4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4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4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4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1219200" y="4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4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1"/>
            <a:ext cx="137160" cy="137161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4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1905000" y="4495801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9009E0E-218B-44E3-B86C-171603F463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8243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D0DC7C-DC67-4853-985A-6A71B1B748DA}" type="datetimeFigureOut">
              <a:rPr lang="zh-TW" altLang="en-US" smtClean="0">
                <a:solidFill>
                  <a:srgbClr val="575F6D"/>
                </a:solidFill>
              </a:rPr>
              <a:pPr/>
              <a:t>2023/10/26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009E0E-218B-44E3-B86C-171603F4634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12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599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1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3D0DC7C-DC67-4853-985A-6A71B1B748DA}" type="datetimeFigureOut">
              <a:rPr lang="zh-TW" altLang="en-US" smtClean="0">
                <a:solidFill>
                  <a:srgbClr val="FFF39D"/>
                </a:solidFill>
              </a:rPr>
              <a:pPr/>
              <a:t>2023/10/26</a:t>
            </a:fld>
            <a:endParaRPr lang="zh-TW" altLang="en-US">
              <a:solidFill>
                <a:srgbClr val="FFF39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542" y="4178809"/>
            <a:ext cx="3657600" cy="384048"/>
          </a:xfrm>
        </p:spPr>
        <p:txBody>
          <a:bodyPr/>
          <a:lstStyle/>
          <a:p>
            <a:endParaRPr lang="zh-TW" altLang="en-US">
              <a:solidFill>
                <a:srgbClr val="FFF39D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381000" y="4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276336" y="4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990600" y="4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1141320" y="4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4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4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4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4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4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1219200" y="4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4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1"/>
            <a:ext cx="137160" cy="137161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4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9009E0E-218B-44E3-B86C-171603F463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0287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DC7C-DC67-4853-985A-6A71B1B748DA}" type="datetimeFigureOut">
              <a:rPr lang="zh-TW" altLang="en-US" smtClean="0">
                <a:solidFill>
                  <a:srgbClr val="575F6D"/>
                </a:solidFill>
              </a:rPr>
              <a:pPr/>
              <a:t>2023/10/26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E0E-218B-44E3-B86C-171603F4634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2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3456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DC7C-DC67-4853-985A-6A71B1B748DA}" type="datetimeFigureOut">
              <a:rPr lang="zh-TW" altLang="en-US" smtClean="0">
                <a:solidFill>
                  <a:srgbClr val="575F6D"/>
                </a:solidFill>
              </a:rPr>
              <a:pPr/>
              <a:t>2023/10/26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E0E-218B-44E3-B86C-171603F4634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2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2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1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1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28506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D0DC7C-DC67-4853-985A-6A71B1B748DA}" type="datetimeFigureOut">
              <a:rPr lang="zh-TW" altLang="en-US" smtClean="0">
                <a:solidFill>
                  <a:srgbClr val="575F6D"/>
                </a:solidFill>
              </a:rPr>
              <a:pPr/>
              <a:t>2023/10/26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009E0E-218B-44E3-B86C-171603F4634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43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DC7C-DC67-4853-985A-6A71B1B748DA}" type="datetimeFigureOut">
              <a:rPr lang="zh-TW" altLang="en-US" smtClean="0">
                <a:solidFill>
                  <a:srgbClr val="575F6D"/>
                </a:solidFill>
              </a:rPr>
              <a:pPr/>
              <a:t>2023/10/26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E0E-218B-44E3-B86C-171603F463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317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7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3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9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1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4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6" y="3200401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4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4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4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8839200" y="4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4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423"/>
            <a:ext cx="5638800" cy="6327647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D0DC7C-DC67-4853-985A-6A71B1B748DA}" type="datetimeFigureOut">
              <a:rPr lang="zh-TW" altLang="en-US" smtClean="0">
                <a:solidFill>
                  <a:srgbClr val="575F6D"/>
                </a:solidFill>
              </a:rPr>
              <a:pPr/>
              <a:t>2023/10/26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009E0E-218B-44E3-B86C-171603F4634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7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4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7" y="3200401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4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7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4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8839200" y="4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4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4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4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D0DC7C-DC67-4853-985A-6A71B1B748DA}" type="datetimeFigureOut">
              <a:rPr lang="zh-TW" altLang="en-US" smtClean="0">
                <a:solidFill>
                  <a:srgbClr val="575F6D"/>
                </a:solidFill>
              </a:rPr>
              <a:pPr/>
              <a:t>2023/10/26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009E0E-218B-44E3-B86C-171603F4634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89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DC7C-DC67-4853-985A-6A71B1B748DA}" type="datetimeFigureOut">
              <a:rPr lang="zh-TW" altLang="en-US" smtClean="0">
                <a:solidFill>
                  <a:srgbClr val="575F6D"/>
                </a:solidFill>
              </a:rPr>
              <a:pPr/>
              <a:t>2023/10/26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E0E-218B-44E3-B86C-171603F463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4983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DC7C-DC67-4853-985A-6A71B1B748DA}" type="datetimeFigureOut">
              <a:rPr lang="zh-TW" altLang="en-US" smtClean="0">
                <a:solidFill>
                  <a:srgbClr val="575F6D"/>
                </a:solidFill>
              </a:rPr>
              <a:pPr/>
              <a:t>2023/10/26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09E0E-218B-44E3-B86C-171603F463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993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8" y="-58068"/>
            <a:ext cx="26079" cy="28052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4" y="-93912"/>
            <a:ext cx="26079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49" y="4667430"/>
            <a:ext cx="679375" cy="2190566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717" y="5613113"/>
            <a:ext cx="1904325" cy="1689933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9" y="-288287"/>
            <a:ext cx="670994" cy="1095257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778462" y="1047882"/>
            <a:ext cx="2233099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7" y="222095"/>
            <a:ext cx="696850" cy="740668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3949183"/>
            <a:ext cx="874650" cy="1167234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43" y="6265179"/>
            <a:ext cx="449875" cy="57980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6" y="6203961"/>
            <a:ext cx="1387600" cy="70220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1" y="-29989"/>
            <a:ext cx="1371310" cy="247664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433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B4578-B351-420E-95C9-12B95A08B11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132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7459C-B8FD-4A76-B0CE-925A7DEDB78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13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CDD3A-FAF4-4D80-ABDE-E05A5D34057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758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5CE1F-1E72-4E86-A469-964D8EC407A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603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4A44B-B58B-40D9-A98D-0197CC48C59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4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1DFEB-DBBC-41C4-86F1-73597EBFB69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232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3E414-7143-42DB-8AA7-0AD0478EF34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32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25727-8405-4FD6-BC65-80EB677A6B7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10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04B92-1AF5-4F48-8133-6A9F43D546F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239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F42E7-BC09-4D61-858B-0F110D8E9A8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546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A22B7-0F38-40C1-A163-E8870F14299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408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9"/>
            <a:ext cx="8695944" cy="6035039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5" rIns="91341" bIns="45675" rtlCol="0" anchor="ctr"/>
          <a:lstStyle/>
          <a:p>
            <a:pPr algn="ctr" defTabSz="91253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72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253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253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253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253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253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C731-ABC9-4D1E-A40C-53FC16F494D4}" type="datetimeFigureOut">
              <a:rPr lang="zh-TW" altLang="en-US" smtClean="0">
                <a:solidFill>
                  <a:srgbClr val="073E87"/>
                </a:solidFill>
              </a:rPr>
              <a:pPr/>
              <a:t>2023/10/26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DF41-438E-4496-8288-AFFAE182073C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486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C731-ABC9-4D1E-A40C-53FC16F494D4}" type="datetimeFigureOut">
              <a:rPr lang="zh-TW" altLang="en-US" smtClean="0">
                <a:solidFill>
                  <a:srgbClr val="073E87"/>
                </a:solidFill>
              </a:rPr>
              <a:pPr/>
              <a:t>2023/10/26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DF41-438E-4496-8288-AFFAE182073C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167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2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5" rIns="91341" bIns="45675" rtlCol="0" anchor="ctr"/>
          <a:lstStyle/>
          <a:p>
            <a:pPr algn="ctr" defTabSz="91253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54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1" tIns="45675" rIns="91341" bIns="45675" numCol="1" anchor="t" anchorCtr="0" compatLnSpc="1">
            <a:prstTxWarp prst="textNoShape">
              <a:avLst/>
            </a:prstTxWarp>
          </a:bodyPr>
          <a:lstStyle/>
          <a:p>
            <a:pPr defTabSz="91253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9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1" tIns="45675" rIns="91341" bIns="45675" numCol="1" anchor="t" anchorCtr="0" compatLnSpc="1">
            <a:prstTxWarp prst="textNoShape">
              <a:avLst/>
            </a:prstTxWarp>
          </a:bodyPr>
          <a:lstStyle/>
          <a:p>
            <a:pPr defTabSz="91253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5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1" tIns="45675" rIns="91341" bIns="45675" numCol="1" anchor="t" anchorCtr="0" compatLnSpc="1">
            <a:prstTxWarp prst="textNoShape">
              <a:avLst/>
            </a:prstTxWarp>
          </a:bodyPr>
          <a:lstStyle/>
          <a:p>
            <a:pPr defTabSz="91253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85"/>
            <a:ext cx="3308000" cy="651550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1" tIns="45675" rIns="91341" bIns="45675" numCol="1" anchor="t" anchorCtr="0" compatLnSpc="1">
            <a:prstTxWarp prst="textNoShape">
              <a:avLst/>
            </a:prstTxWarp>
          </a:bodyPr>
          <a:lstStyle/>
          <a:p>
            <a:pPr defTabSz="912530"/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72" y="4058564"/>
            <a:ext cx="8723376" cy="1329873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1" tIns="45675" rIns="91341" bIns="45675" numCol="1" anchor="t" anchorCtr="0" compatLnSpc="1">
            <a:prstTxWarp prst="textNoShape">
              <a:avLst/>
            </a:prstTxWarp>
          </a:bodyPr>
          <a:lstStyle/>
          <a:p>
            <a:pPr defTabSz="91253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2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C731-ABC9-4D1E-A40C-53FC16F494D4}" type="datetimeFigureOut">
              <a:rPr lang="zh-TW" altLang="en-US" smtClean="0">
                <a:solidFill>
                  <a:srgbClr val="073E87"/>
                </a:solidFill>
              </a:rPr>
              <a:pPr/>
              <a:t>2023/10/26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DF41-438E-4496-8288-AFFAE182073C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984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C731-ABC9-4D1E-A40C-53FC16F494D4}" type="datetimeFigureOut">
              <a:rPr lang="zh-TW" altLang="en-US" smtClean="0">
                <a:solidFill>
                  <a:srgbClr val="073E87"/>
                </a:solidFill>
              </a:rPr>
              <a:pPr/>
              <a:t>2023/10/26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DF41-438E-4496-8288-AFFAE182073C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1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3" y="2679191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1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95" indent="0">
              <a:buNone/>
              <a:defRPr sz="2000" b="1"/>
            </a:lvl2pPr>
            <a:lvl3pPr marL="913190" indent="0">
              <a:buNone/>
              <a:defRPr sz="1800" b="1"/>
            </a:lvl3pPr>
            <a:lvl4pPr marL="1369786" indent="0">
              <a:buNone/>
              <a:defRPr sz="1600" b="1"/>
            </a:lvl4pPr>
            <a:lvl5pPr marL="1826382" indent="0">
              <a:buNone/>
              <a:defRPr sz="1600" b="1"/>
            </a:lvl5pPr>
            <a:lvl6pPr marL="2282983" indent="0">
              <a:buNone/>
              <a:defRPr sz="1600" b="1"/>
            </a:lvl6pPr>
            <a:lvl7pPr marL="2739581" indent="0">
              <a:buNone/>
              <a:defRPr sz="1600" b="1"/>
            </a:lvl7pPr>
            <a:lvl8pPr marL="3196177" indent="0">
              <a:buNone/>
              <a:defRPr sz="1600" b="1"/>
            </a:lvl8pPr>
            <a:lvl9pPr marL="3652776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95" indent="0">
              <a:buNone/>
              <a:defRPr sz="2000" b="1"/>
            </a:lvl2pPr>
            <a:lvl3pPr marL="913190" indent="0">
              <a:buNone/>
              <a:defRPr sz="1800" b="1"/>
            </a:lvl3pPr>
            <a:lvl4pPr marL="1369786" indent="0">
              <a:buNone/>
              <a:defRPr sz="1600" b="1"/>
            </a:lvl4pPr>
            <a:lvl5pPr marL="1826382" indent="0">
              <a:buNone/>
              <a:defRPr sz="1600" b="1"/>
            </a:lvl5pPr>
            <a:lvl6pPr marL="2282983" indent="0">
              <a:buNone/>
              <a:defRPr sz="1600" b="1"/>
            </a:lvl6pPr>
            <a:lvl7pPr marL="2739581" indent="0">
              <a:buNone/>
              <a:defRPr sz="1600" b="1"/>
            </a:lvl7pPr>
            <a:lvl8pPr marL="3196177" indent="0">
              <a:buNone/>
              <a:defRPr sz="1600" b="1"/>
            </a:lvl8pPr>
            <a:lvl9pPr marL="3652776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5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5" indent="0">
              <a:buNone/>
              <a:defRPr sz="2000" b="1"/>
            </a:lvl2pPr>
            <a:lvl3pPr marL="913410" indent="0">
              <a:buNone/>
              <a:defRPr sz="1800" b="1"/>
            </a:lvl3pPr>
            <a:lvl4pPr marL="1370116" indent="0">
              <a:buNone/>
              <a:defRPr sz="1600" b="1"/>
            </a:lvl4pPr>
            <a:lvl5pPr marL="1826821" indent="0">
              <a:buNone/>
              <a:defRPr sz="1600" b="1"/>
            </a:lvl5pPr>
            <a:lvl6pPr marL="2283531" indent="0">
              <a:buNone/>
              <a:defRPr sz="1600" b="1"/>
            </a:lvl6pPr>
            <a:lvl7pPr marL="2740239" indent="0">
              <a:buNone/>
              <a:defRPr sz="1600" b="1"/>
            </a:lvl7pPr>
            <a:lvl8pPr marL="3196944" indent="0">
              <a:buNone/>
              <a:defRPr sz="1600" b="1"/>
            </a:lvl8pPr>
            <a:lvl9pPr marL="3653652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7" y="342901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5" indent="0">
              <a:buNone/>
              <a:defRPr sz="2000" b="1"/>
            </a:lvl2pPr>
            <a:lvl3pPr marL="913410" indent="0">
              <a:buNone/>
              <a:defRPr sz="1800" b="1"/>
            </a:lvl3pPr>
            <a:lvl4pPr marL="1370116" indent="0">
              <a:buNone/>
              <a:defRPr sz="1600" b="1"/>
            </a:lvl4pPr>
            <a:lvl5pPr marL="1826821" indent="0">
              <a:buNone/>
              <a:defRPr sz="1600" b="1"/>
            </a:lvl5pPr>
            <a:lvl6pPr marL="2283531" indent="0">
              <a:buNone/>
              <a:defRPr sz="1600" b="1"/>
            </a:lvl6pPr>
            <a:lvl7pPr marL="2740239" indent="0">
              <a:buNone/>
              <a:defRPr sz="1600" b="1"/>
            </a:lvl7pPr>
            <a:lvl8pPr marL="3196944" indent="0">
              <a:buNone/>
              <a:defRPr sz="1600" b="1"/>
            </a:lvl8pPr>
            <a:lvl9pPr marL="3653652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1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C731-ABC9-4D1E-A40C-53FC16F494D4}" type="datetimeFigureOut">
              <a:rPr lang="zh-TW" altLang="en-US" smtClean="0">
                <a:solidFill>
                  <a:srgbClr val="073E87"/>
                </a:solidFill>
              </a:rPr>
              <a:pPr/>
              <a:t>2023/10/26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DF41-438E-4496-8288-AFFAE182073C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847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C731-ABC9-4D1E-A40C-53FC16F494D4}" type="datetimeFigureOut">
              <a:rPr lang="zh-TW" altLang="en-US" smtClean="0">
                <a:solidFill>
                  <a:srgbClr val="073E87"/>
                </a:solidFill>
              </a:rPr>
              <a:pPr/>
              <a:t>2023/10/26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DF41-438E-4496-8288-AFFAE182073C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4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5" rIns="91341" bIns="45675" rtlCol="0" anchor="ctr"/>
          <a:lstStyle/>
          <a:p>
            <a:pPr algn="ctr" defTabSz="91253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72" y="714200"/>
            <a:ext cx="8723376" cy="1329873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253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253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253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253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253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C731-ABC9-4D1E-A40C-53FC16F494D4}" type="datetimeFigureOut">
              <a:rPr lang="zh-TW" altLang="en-US" smtClean="0">
                <a:solidFill>
                  <a:srgbClr val="073E87"/>
                </a:solidFill>
              </a:rPr>
              <a:pPr/>
              <a:t>2023/10/26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DF41-438E-4496-8288-AFFAE182073C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321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5" rIns="91341" bIns="45675" rtlCol="0" anchor="ctr"/>
          <a:lstStyle/>
          <a:p>
            <a:pPr algn="ctr" defTabSz="91253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C731-ABC9-4D1E-A40C-53FC16F494D4}" type="datetimeFigureOut">
              <a:rPr lang="zh-TW" altLang="en-US" smtClean="0">
                <a:solidFill>
                  <a:srgbClr val="073E87"/>
                </a:solidFill>
              </a:rPr>
              <a:pPr/>
              <a:t>2023/10/26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DF41-438E-4496-8288-AFFAE182073C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9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6705" indent="0">
              <a:buNone/>
              <a:defRPr sz="1200"/>
            </a:lvl2pPr>
            <a:lvl3pPr marL="913410" indent="0">
              <a:buNone/>
              <a:defRPr sz="1000"/>
            </a:lvl3pPr>
            <a:lvl4pPr marL="1370116" indent="0">
              <a:buNone/>
              <a:defRPr sz="900"/>
            </a:lvl4pPr>
            <a:lvl5pPr marL="1826821" indent="0">
              <a:buNone/>
              <a:defRPr sz="900"/>
            </a:lvl5pPr>
            <a:lvl6pPr marL="2283531" indent="0">
              <a:buNone/>
              <a:defRPr sz="900"/>
            </a:lvl6pPr>
            <a:lvl7pPr marL="2740239" indent="0">
              <a:buNone/>
              <a:defRPr sz="900"/>
            </a:lvl7pPr>
            <a:lvl8pPr marL="3196944" indent="0">
              <a:buNone/>
              <a:defRPr sz="900"/>
            </a:lvl8pPr>
            <a:lvl9pPr marL="3653652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72" y="714193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253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253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253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253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253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1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154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9"/>
            <a:ext cx="8695944" cy="6035039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5" rIns="91341" bIns="45675" rtlCol="0" anchor="ctr"/>
          <a:lstStyle/>
          <a:p>
            <a:pPr algn="ctr" defTabSz="91253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72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253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253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253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253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253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71" y="338669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8554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6705" indent="0">
              <a:buNone/>
              <a:defRPr sz="1200"/>
            </a:lvl2pPr>
            <a:lvl3pPr marL="913410" indent="0">
              <a:buNone/>
              <a:defRPr sz="1000"/>
            </a:lvl3pPr>
            <a:lvl4pPr marL="1370116" indent="0">
              <a:buNone/>
              <a:defRPr sz="900"/>
            </a:lvl4pPr>
            <a:lvl5pPr marL="1826821" indent="0">
              <a:buNone/>
              <a:defRPr sz="900"/>
            </a:lvl5pPr>
            <a:lvl6pPr marL="2283531" indent="0">
              <a:buNone/>
              <a:defRPr sz="900"/>
            </a:lvl6pPr>
            <a:lvl7pPr marL="2740239" indent="0">
              <a:buNone/>
              <a:defRPr sz="900"/>
            </a:lvl7pPr>
            <a:lvl8pPr marL="3196944" indent="0">
              <a:buNone/>
              <a:defRPr sz="900"/>
            </a:lvl8pPr>
            <a:lvl9pPr marL="3653652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C731-ABC9-4D1E-A40C-53FC16F494D4}" type="datetimeFigureOut">
              <a:rPr lang="zh-TW" altLang="en-US" smtClean="0">
                <a:solidFill>
                  <a:srgbClr val="073E87"/>
                </a:solidFill>
              </a:rPr>
              <a:pPr/>
              <a:t>2023/10/26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DF41-438E-4496-8288-AFFAE182073C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7" y="1371599"/>
            <a:ext cx="3566160" cy="2926081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5" indent="0">
              <a:buNone/>
              <a:defRPr sz="2800"/>
            </a:lvl2pPr>
            <a:lvl3pPr marL="913410" indent="0">
              <a:buNone/>
              <a:defRPr sz="2400"/>
            </a:lvl3pPr>
            <a:lvl4pPr marL="1370116" indent="0">
              <a:buNone/>
              <a:defRPr sz="2000"/>
            </a:lvl4pPr>
            <a:lvl5pPr marL="1826821" indent="0">
              <a:buNone/>
              <a:defRPr sz="2000"/>
            </a:lvl5pPr>
            <a:lvl6pPr marL="2283531" indent="0">
              <a:buNone/>
              <a:defRPr sz="2000"/>
            </a:lvl6pPr>
            <a:lvl7pPr marL="2740239" indent="0">
              <a:buNone/>
              <a:defRPr sz="2000"/>
            </a:lvl7pPr>
            <a:lvl8pPr marL="3196944" indent="0">
              <a:buNone/>
              <a:defRPr sz="2000"/>
            </a:lvl8pPr>
            <a:lvl9pPr marL="3653652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2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C731-ABC9-4D1E-A40C-53FC16F494D4}" type="datetimeFigureOut">
              <a:rPr lang="zh-TW" altLang="en-US" smtClean="0">
                <a:solidFill>
                  <a:srgbClr val="073E87"/>
                </a:solidFill>
              </a:rPr>
              <a:pPr/>
              <a:t>2023/10/26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DF41-438E-4496-8288-AFFAE182073C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535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5" rIns="91341" bIns="45675" rtlCol="0" anchor="ctr"/>
          <a:lstStyle/>
          <a:p>
            <a:pPr algn="ctr" defTabSz="91253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C731-ABC9-4D1E-A40C-53FC16F494D4}" type="datetimeFigureOut">
              <a:rPr lang="zh-TW" altLang="en-US" smtClean="0">
                <a:solidFill>
                  <a:srgbClr val="073E87"/>
                </a:solidFill>
              </a:rPr>
              <a:pPr/>
              <a:t>2023/10/26</a:t>
            </a:fld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DF41-438E-4496-8288-AFFAE182073C}" type="slidenum">
              <a:rPr lang="zh-TW" altLang="en-US" smtClean="0">
                <a:solidFill>
                  <a:srgbClr val="073E87"/>
                </a:solidFill>
              </a:rPr>
              <a:pPr/>
              <a:t>‹#›</a:t>
            </a:fld>
            <a:endParaRPr lang="zh-TW" alt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72" y="714193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253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253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253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253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253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1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1447799"/>
            <a:ext cx="60198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365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2023/10/26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9429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2023/10/26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284913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2023/10/26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2046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2023/10/26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249762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2023/10/26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76008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2023/10/26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24453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2023/10/26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400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2023/10/26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548558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2023/10/26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130012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2023/10/26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1777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/>
              <a:t>2023/10/26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F9A4-59F6-42DB-B50E-ADB5A5632F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465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95" indent="0">
              <a:buNone/>
              <a:defRPr sz="1200"/>
            </a:lvl2pPr>
            <a:lvl3pPr marL="913190" indent="0">
              <a:buNone/>
              <a:defRPr sz="1000"/>
            </a:lvl3pPr>
            <a:lvl4pPr marL="1369786" indent="0">
              <a:buNone/>
              <a:defRPr sz="900"/>
            </a:lvl4pPr>
            <a:lvl5pPr marL="1826382" indent="0">
              <a:buNone/>
              <a:defRPr sz="900"/>
            </a:lvl5pPr>
            <a:lvl6pPr marL="2282983" indent="0">
              <a:buNone/>
              <a:defRPr sz="900"/>
            </a:lvl6pPr>
            <a:lvl7pPr marL="2739581" indent="0">
              <a:buNone/>
              <a:defRPr sz="900"/>
            </a:lvl7pPr>
            <a:lvl8pPr marL="3196177" indent="0">
              <a:buNone/>
              <a:defRPr sz="900"/>
            </a:lvl8pPr>
            <a:lvl9pPr marL="3652776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95" indent="0">
              <a:buNone/>
              <a:defRPr sz="2800"/>
            </a:lvl2pPr>
            <a:lvl3pPr marL="913190" indent="0">
              <a:buNone/>
              <a:defRPr sz="2400"/>
            </a:lvl3pPr>
            <a:lvl4pPr marL="1369786" indent="0">
              <a:buNone/>
              <a:defRPr sz="2000"/>
            </a:lvl4pPr>
            <a:lvl5pPr marL="1826382" indent="0">
              <a:buNone/>
              <a:defRPr sz="2000"/>
            </a:lvl5pPr>
            <a:lvl6pPr marL="2282983" indent="0">
              <a:buNone/>
              <a:defRPr sz="2000"/>
            </a:lvl6pPr>
            <a:lvl7pPr marL="2739581" indent="0">
              <a:buNone/>
              <a:defRPr sz="2000"/>
            </a:lvl7pPr>
            <a:lvl8pPr marL="3196177" indent="0">
              <a:buNone/>
              <a:defRPr sz="2000"/>
            </a:lvl8pPr>
            <a:lvl9pPr marL="3652776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95" indent="0">
              <a:buNone/>
              <a:defRPr sz="1200"/>
            </a:lvl2pPr>
            <a:lvl3pPr marL="913190" indent="0">
              <a:buNone/>
              <a:defRPr sz="1000"/>
            </a:lvl3pPr>
            <a:lvl4pPr marL="1369786" indent="0">
              <a:buNone/>
              <a:defRPr sz="900"/>
            </a:lvl4pPr>
            <a:lvl5pPr marL="1826382" indent="0">
              <a:buNone/>
              <a:defRPr sz="900"/>
            </a:lvl5pPr>
            <a:lvl6pPr marL="2282983" indent="0">
              <a:buNone/>
              <a:defRPr sz="900"/>
            </a:lvl6pPr>
            <a:lvl7pPr marL="2739581" indent="0">
              <a:buNone/>
              <a:defRPr sz="900"/>
            </a:lvl7pPr>
            <a:lvl8pPr marL="3196177" indent="0">
              <a:buNone/>
              <a:defRPr sz="900"/>
            </a:lvl8pPr>
            <a:lvl9pPr marL="3652776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19" tIns="45665" rIns="91319" bIns="45665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19" tIns="45665" rIns="91319" bIns="45665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 vert="horz" lIns="91319" tIns="45665" rIns="91319" bIns="4566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2023/10/26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67"/>
            <a:ext cx="2895600" cy="365125"/>
          </a:xfrm>
          <a:prstGeom prst="rect">
            <a:avLst/>
          </a:prstGeom>
        </p:spPr>
        <p:txBody>
          <a:bodyPr vert="horz" lIns="91319" tIns="45665" rIns="91319" bIns="4566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 vert="horz" lIns="91319" tIns="45665" rIns="91319" bIns="4566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1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49" indent="-342449" algn="l" defTabSz="9131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71" indent="-285366" algn="l" defTabSz="9131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93" indent="-228298" algn="l" defTabSz="9131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88" indent="-228298" algn="l" defTabSz="9131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84" indent="-228298" algn="l" defTabSz="9131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281" indent="-228298" algn="l" defTabSz="9131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878" indent="-228298" algn="l" defTabSz="9131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477" indent="-228298" algn="l" defTabSz="9131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074" indent="-228298" algn="l" defTabSz="9131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95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90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86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82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83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81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177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776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19" tIns="45665" rIns="91319" bIns="45665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19" tIns="45665" rIns="91319" bIns="45665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 vert="horz" lIns="91319" tIns="45665" rIns="91319" bIns="4566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67"/>
            <a:ext cx="2895600" cy="365125"/>
          </a:xfrm>
          <a:prstGeom prst="rect">
            <a:avLst/>
          </a:prstGeom>
        </p:spPr>
        <p:txBody>
          <a:bodyPr vert="horz" lIns="91319" tIns="45665" rIns="91319" bIns="4566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 vert="horz" lIns="91319" tIns="45665" rIns="91319" bIns="4566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1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31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49" indent="-342449" algn="l" defTabSz="9131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71" indent="-285366" algn="l" defTabSz="9131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93" indent="-228298" algn="l" defTabSz="9131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88" indent="-228298" algn="l" defTabSz="9131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84" indent="-228298" algn="l" defTabSz="9131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281" indent="-228298" algn="l" defTabSz="9131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878" indent="-228298" algn="l" defTabSz="9131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477" indent="-228298" algn="l" defTabSz="9131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074" indent="-228298" algn="l" defTabSz="9131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95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90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86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82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83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81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177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776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4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606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defTabSz="914400"/>
            <a:fld id="{83D0DC7C-DC67-4853-985A-6A71B1B748DA}" type="datetimeFigureOut">
              <a:rPr lang="zh-TW" altLang="en-US" smtClean="0">
                <a:solidFill>
                  <a:srgbClr val="575F6D"/>
                </a:solidFill>
              </a:rPr>
              <a:pPr defTabSz="914400"/>
              <a:t>2023/10/26</a:t>
            </a:fld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1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defTabSz="914400"/>
            <a:endParaRPr lang="zh-TW" altLang="en-US">
              <a:solidFill>
                <a:srgbClr val="575F6D"/>
              </a:solidFill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4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4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839200" y="4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4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2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914400"/>
            <a:fld id="{99009E0E-218B-44E3-B86C-171603F46346}" type="slidenum">
              <a:rPr lang="zh-TW" altLang="en-US" smtClean="0"/>
              <a:pPr defTabSz="91440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9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F7C159E-DE71-4B82-A4A8-82B234E2CCA1}" type="slidenum">
              <a:rPr kumimoji="1" lang="en-US" altLang="zh-TW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5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5" rIns="91341" bIns="45675" rtlCol="0" anchor="ctr"/>
          <a:lstStyle/>
          <a:p>
            <a:pPr algn="ctr" defTabSz="91253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72" y="1679438"/>
            <a:ext cx="8723376" cy="1329873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253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253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253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253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253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7" y="338327"/>
            <a:ext cx="8229600" cy="1252728"/>
          </a:xfrm>
          <a:prstGeom prst="rect">
            <a:avLst/>
          </a:prstGeom>
        </p:spPr>
        <p:txBody>
          <a:bodyPr vert="horz" lIns="91341" tIns="45675" rIns="91341" bIns="45675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74"/>
            <a:ext cx="3786690" cy="365125"/>
          </a:xfrm>
          <a:prstGeom prst="rect">
            <a:avLst/>
          </a:prstGeom>
        </p:spPr>
        <p:txBody>
          <a:bodyPr vert="horz" lIns="91341" tIns="45675" rIns="91341" bIns="45675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2076"/>
            <a:fld id="{8B94DB81-9799-470A-B1E5-4B1D89BDA343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2076"/>
              <a:t>2023/10/26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54" y="6250174"/>
            <a:ext cx="3786691" cy="365125"/>
          </a:xfrm>
          <a:prstGeom prst="rect">
            <a:avLst/>
          </a:prstGeom>
        </p:spPr>
        <p:txBody>
          <a:bodyPr vert="horz" lIns="91341" tIns="45675" rIns="91341" bIns="45675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2076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74"/>
            <a:ext cx="1161826" cy="365125"/>
          </a:xfrm>
          <a:prstGeom prst="rect">
            <a:avLst/>
          </a:prstGeom>
        </p:spPr>
        <p:txBody>
          <a:bodyPr vert="horz" lIns="91341" tIns="45675" rIns="91341" bIns="45675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2076"/>
            <a:fld id="{25C183CE-DDAE-40BA-9CF3-55C6F0CBD27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2076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76" y="2675469"/>
            <a:ext cx="7408333" cy="3450696"/>
          </a:xfrm>
          <a:prstGeom prst="rect">
            <a:avLst/>
          </a:prstGeom>
        </p:spPr>
        <p:txBody>
          <a:bodyPr vert="horz" lIns="91341" tIns="45675" rIns="91341" bIns="45675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9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91341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023" indent="-274023" algn="l" defTabSz="91341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42" indent="-274023" algn="l" defTabSz="91341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0" indent="-228353" algn="l" defTabSz="91341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67" indent="-228353" algn="l" defTabSz="91341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64" indent="-228353" algn="l" defTabSz="91341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54" indent="-228353" algn="l" defTabSz="91341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50" indent="-228353" algn="l" defTabSz="91341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49" indent="-228353" algn="l" defTabSz="91341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39" indent="-228353" algn="l" defTabSz="91341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5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10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16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21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31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39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44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52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fld id="{2D887528-B1FF-4074-8E27-564860C57769}" type="datetimeFigureOut">
              <a:rPr lang="zh-TW" altLang="en-US" smtClean="0">
                <a:solidFill>
                  <a:srgbClr val="696464"/>
                </a:solidFill>
              </a:rPr>
              <a:pPr defTabSz="914400"/>
              <a:t>2023/10/26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fld id="{14BCF9A4-59F6-42DB-B50E-ADB5A5632F29}" type="slidenum">
              <a:rPr lang="zh-TW" altLang="en-US" smtClean="0"/>
              <a:pPr defTabSz="91440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882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cac.edu.tw/cacportal/jbcrc/LearningPortfolios_MultiQuery_ppa/index.ph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496944" cy="1872208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高二學習</a:t>
            </a:r>
            <a:r>
              <a:rPr lang="zh-TW" altLang="en-US" sz="6000" b="1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歷程</a:t>
            </a:r>
            <a:r>
              <a:rPr lang="zh-TW" altLang="en-US" sz="6000" b="1" dirty="0" smtClean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檔案</a:t>
            </a:r>
            <a:r>
              <a:rPr lang="en-US" altLang="zh-TW" sz="6000" b="1" dirty="0" smtClean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b="1" dirty="0" smtClean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團體諮詢</a:t>
            </a:r>
            <a:r>
              <a:rPr lang="zh-TW" altLang="en-US" sz="6000" b="1" dirty="0" smtClean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講座</a:t>
            </a:r>
            <a:endParaRPr lang="zh-TW" altLang="en-US" sz="6000" b="1" dirty="0">
              <a:solidFill>
                <a:srgbClr val="6600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076056" y="2996952"/>
            <a:ext cx="3024336" cy="2808312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德光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中學 </a:t>
            </a:r>
            <a:endParaRPr lang="en-US" altLang="zh-TW" sz="36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王志豪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endParaRPr lang="en-US" altLang="zh-TW" sz="36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郭秀櫻老師 </a:t>
            </a:r>
            <a:endParaRPr lang="zh-TW" altLang="en-US" sz="36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0" t="33977" r="39009" b="7241"/>
          <a:stretch/>
        </p:blipFill>
        <p:spPr bwMode="auto">
          <a:xfrm>
            <a:off x="251520" y="2140992"/>
            <a:ext cx="460851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21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332656"/>
            <a:ext cx="8075240" cy="32403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31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高二重點一：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080117"/>
              </p:ext>
            </p:extLst>
          </p:nvPr>
        </p:nvGraphicFramePr>
        <p:xfrm>
          <a:off x="323528" y="1844824"/>
          <a:ext cx="8627872" cy="328067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744742"/>
                <a:gridCol w="1665538"/>
                <a:gridCol w="1217592"/>
              </a:tblGrid>
              <a:tr h="111752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zh-TW" altLang="en-US" sz="4400" u="none" strike="noStrike" dirty="0" smtClean="0"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大學參採  課程</a:t>
                      </a:r>
                      <a:r>
                        <a:rPr lang="zh-TW" altLang="en-US" sz="4400" u="none" strike="noStrike" dirty="0"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學習</a:t>
                      </a:r>
                      <a:r>
                        <a:rPr lang="zh-TW" altLang="en-US" sz="4400" u="none" strike="noStrike" dirty="0" smtClean="0"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成果  比例</a:t>
                      </a:r>
                      <a:endParaRPr lang="zh-TW" altLang="en-US" sz="4400" b="0" i="0" u="none" strike="noStrike" dirty="0">
                        <a:solidFill>
                          <a:srgbClr val="002060"/>
                        </a:solidFill>
                        <a:effectLst/>
                        <a:latin typeface="標楷體" panose="03000509000000000000" pitchFamily="65" charset="-120"/>
                        <a:ea typeface="文鼎新藝體" panose="02010609010101010101" pitchFamily="49" charset="-120"/>
                      </a:endParaRPr>
                    </a:p>
                    <a:p>
                      <a:pPr algn="ctr" fontAlgn="b"/>
                      <a:r>
                        <a:rPr lang="zh-TW" altLang="en-US" sz="1200" u="none" strike="noStrike" dirty="0">
                          <a:effectLst/>
                          <a:ea typeface="文鼎新藝體" panose="02010609010101010101" pitchFamily="49" charset="-120"/>
                        </a:rPr>
                        <a:t>　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  <a:ea typeface="文鼎新藝體" panose="02010609010101010101" pitchFamily="49" charset="-120"/>
                      </a:endParaRPr>
                    </a:p>
                    <a:p>
                      <a:pPr algn="l" fontAlgn="b"/>
                      <a:r>
                        <a:rPr lang="zh-TW" altLang="en-US" sz="1200" u="none" strike="noStrike" dirty="0">
                          <a:effectLst/>
                          <a:ea typeface="文鼎新藝體" panose="02010609010101010101" pitchFamily="49" charset="-120"/>
                        </a:rPr>
                        <a:t>　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  <a:ea typeface="文鼎新藝體" panose="02010609010101010101" pitchFamily="49" charset="-12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b"/>
                </a:tc>
              </a:tr>
              <a:tr h="701158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3200" u="none" strike="noStrike" dirty="0">
                          <a:solidFill>
                            <a:srgbClr val="FF0000"/>
                          </a:solidFill>
                          <a:effectLst/>
                          <a:ea typeface="文鼎新藝體" panose="02010609010101010101" pitchFamily="49" charset="-120"/>
                        </a:rPr>
                        <a:t>自然</a:t>
                      </a:r>
                      <a:r>
                        <a:rPr lang="zh-TW" altLang="en-US" sz="3200" u="none" strike="noStrike" dirty="0">
                          <a:effectLst/>
                          <a:ea typeface="文鼎新藝體" panose="02010609010101010101" pitchFamily="49" charset="-120"/>
                        </a:rPr>
                        <a:t>科學領域探究與實作成果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文鼎新藝體" panose="02010609010101010101" pitchFamily="49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u="none" strike="noStrike" dirty="0">
                          <a:effectLst/>
                          <a:ea typeface="文鼎新藝體" panose="02010609010101010101" pitchFamily="49" charset="-120"/>
                        </a:rPr>
                        <a:t>28%</a:t>
                      </a:r>
                      <a:endParaRPr lang="en-US" altLang="zh-TW" sz="3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  <a:ea typeface="文鼎新藝體" panose="02010609010101010101" pitchFamily="49" charset="-12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4000" u="none" strike="noStrike" dirty="0">
                          <a:solidFill>
                            <a:srgbClr val="FF0000"/>
                          </a:solidFill>
                          <a:effectLst/>
                          <a:ea typeface="文鼎新藝體" panose="02010609010101010101" pitchFamily="49" charset="-120"/>
                        </a:rPr>
                        <a:t>52%</a:t>
                      </a:r>
                      <a:endParaRPr lang="en-US" altLang="zh-TW" sz="40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文鼎新藝體" panose="02010609010101010101" pitchFamily="49" charset="-120"/>
                      </a:endParaRPr>
                    </a:p>
                  </a:txBody>
                  <a:tcPr marL="7620" marR="7620" marT="7620" marB="0" anchor="ctr"/>
                </a:tc>
              </a:tr>
              <a:tr h="701158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3200" u="none" strike="noStrike" dirty="0">
                          <a:solidFill>
                            <a:srgbClr val="FF0000"/>
                          </a:solidFill>
                          <a:effectLst/>
                          <a:ea typeface="文鼎新藝體" panose="02010609010101010101" pitchFamily="49" charset="-120"/>
                        </a:rPr>
                        <a:t>社會</a:t>
                      </a:r>
                      <a:r>
                        <a:rPr lang="zh-TW" altLang="en-US" sz="3200" u="none" strike="noStrike" dirty="0">
                          <a:effectLst/>
                          <a:ea typeface="文鼎新藝體" panose="02010609010101010101" pitchFamily="49" charset="-120"/>
                        </a:rPr>
                        <a:t>領域探究活動成果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文鼎新藝體" panose="02010609010101010101" pitchFamily="49" charset="-12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u="none" strike="noStrike" dirty="0">
                          <a:effectLst/>
                          <a:ea typeface="文鼎新藝體" panose="02010609010101010101" pitchFamily="49" charset="-120"/>
                        </a:rPr>
                        <a:t>24%</a:t>
                      </a:r>
                      <a:endParaRPr lang="en-US" altLang="zh-TW" sz="3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  <a:ea typeface="文鼎新藝體" panose="02010609010101010101" pitchFamily="49" charset="-12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6083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3200" u="none" strike="noStrike" dirty="0">
                          <a:effectLst/>
                          <a:ea typeface="文鼎新藝體" panose="02010609010101010101" pitchFamily="49" charset="-120"/>
                        </a:rPr>
                        <a:t>學科</a:t>
                      </a:r>
                      <a:r>
                        <a:rPr lang="zh-TW" altLang="en-US" sz="3200" u="none" strike="noStrike" dirty="0">
                          <a:solidFill>
                            <a:srgbClr val="FF0000"/>
                          </a:solidFill>
                          <a:effectLst/>
                          <a:ea typeface="文鼎新藝體" panose="02010609010101010101" pitchFamily="49" charset="-120"/>
                        </a:rPr>
                        <a:t>書面報告</a:t>
                      </a:r>
                      <a:endParaRPr lang="zh-TW" altLang="en-US" sz="32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文鼎新藝體" panose="02010609010101010101" pitchFamily="49" charset="-12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zh-TW" sz="4000" u="none" strike="noStrike" dirty="0">
                          <a:solidFill>
                            <a:srgbClr val="FF0000"/>
                          </a:solidFill>
                          <a:effectLst/>
                          <a:ea typeface="文鼎新藝體" panose="02010609010101010101" pitchFamily="49" charset="-120"/>
                        </a:rPr>
                        <a:t>74%</a:t>
                      </a:r>
                      <a:endParaRPr lang="en-US" altLang="zh-TW" sz="40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文鼎新藝體" panose="02010609010101010101" pitchFamily="49" charset="-12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26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764704"/>
            <a:ext cx="8075240" cy="47525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319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rgbClr val="FF0000"/>
                </a:solidFill>
                <a:latin typeface="標楷體" panose="03000509000000000000" pitchFamily="65" charset="-120"/>
                <a:ea typeface="文鼎新藝體" panose="02010609010101010101" pitchFamily="49" charset="-120"/>
              </a:rPr>
              <a:t>學校的規劃</a:t>
            </a:r>
            <a:r>
              <a:rPr lang="zh-TW" altLang="en-US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文鼎新藝體" panose="02010609010101010101" pitchFamily="49" charset="-120"/>
              </a:rPr>
              <a:t>：</a:t>
            </a:r>
            <a:endParaRPr lang="en-US" altLang="zh-TW" sz="6000" b="1" dirty="0" smtClean="0">
              <a:solidFill>
                <a:srgbClr val="FF0000"/>
              </a:solidFill>
              <a:latin typeface="標楷體" panose="03000509000000000000" pitchFamily="65" charset="-120"/>
              <a:ea typeface="文鼎新藝體" panose="02010609010101010101" pitchFamily="49" charset="-120"/>
            </a:endParaRPr>
          </a:p>
          <a:p>
            <a:endParaRPr lang="en-US" altLang="zh-TW" sz="6000" b="1" dirty="0" smtClean="0">
              <a:solidFill>
                <a:srgbClr val="FF0000"/>
              </a:solidFill>
              <a:latin typeface="標楷體" panose="03000509000000000000" pitchFamily="65" charset="-120"/>
              <a:ea typeface="文鼎新藝體" panose="02010609010101010101" pitchFamily="49" charset="-120"/>
            </a:endParaRPr>
          </a:p>
          <a:p>
            <a:r>
              <a:rPr lang="zh-TW" altLang="en-US" sz="4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文鼎新藝體" panose="02010609010101010101" pitchFamily="49" charset="-120"/>
              </a:rPr>
              <a:t>專題研究</a:t>
            </a:r>
            <a:r>
              <a:rPr lang="en-US" altLang="zh-TW" sz="4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文鼎新藝體" panose="02010609010101010101" pitchFamily="49" charset="-120"/>
              </a:rPr>
              <a:t>(</a:t>
            </a:r>
            <a:r>
              <a:rPr lang="zh-TW" altLang="en-US" sz="4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文鼎新藝體" panose="02010609010101010101" pitchFamily="49" charset="-120"/>
              </a:rPr>
              <a:t>二上</a:t>
            </a:r>
            <a:r>
              <a:rPr lang="en-US" altLang="zh-TW" sz="4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文鼎新藝體" panose="02010609010101010101" pitchFamily="49" charset="-120"/>
              </a:rPr>
              <a:t>1+</a:t>
            </a:r>
            <a:r>
              <a:rPr lang="zh-TW" altLang="en-US" sz="4800" b="1" dirty="0" smtClean="0">
                <a:solidFill>
                  <a:srgbClr val="660033"/>
                </a:solidFill>
                <a:latin typeface="標楷體" panose="03000509000000000000" pitchFamily="65" charset="-120"/>
                <a:ea typeface="文鼎新藝體" panose="02010609010101010101" pitchFamily="49" charset="-120"/>
              </a:rPr>
              <a:t>二下</a:t>
            </a:r>
            <a:r>
              <a:rPr lang="en-US" altLang="zh-TW" sz="4800" b="1" dirty="0" smtClean="0">
                <a:solidFill>
                  <a:srgbClr val="660033"/>
                </a:solidFill>
                <a:latin typeface="標楷體" panose="03000509000000000000" pitchFamily="65" charset="-120"/>
                <a:ea typeface="文鼎新藝體" panose="02010609010101010101" pitchFamily="49" charset="-120"/>
              </a:rPr>
              <a:t>1</a:t>
            </a:r>
            <a:r>
              <a:rPr lang="en-US" altLang="zh-TW" sz="4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文鼎新藝體" panose="02010609010101010101" pitchFamily="49" charset="-120"/>
              </a:rPr>
              <a:t>)</a:t>
            </a:r>
          </a:p>
          <a:p>
            <a:r>
              <a:rPr lang="zh-TW" altLang="en-US" sz="4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文鼎新藝體" panose="02010609010101010101" pitchFamily="49" charset="-120"/>
              </a:rPr>
              <a:t>多元選修</a:t>
            </a:r>
            <a:r>
              <a:rPr lang="en-US" altLang="zh-TW" sz="4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文鼎新藝體" panose="02010609010101010101" pitchFamily="49" charset="-120"/>
              </a:rPr>
              <a:t>(</a:t>
            </a:r>
            <a:r>
              <a:rPr lang="zh-TW" altLang="en-US" sz="4800" b="1" dirty="0" smtClean="0">
                <a:solidFill>
                  <a:srgbClr val="660033"/>
                </a:solidFill>
                <a:latin typeface="標楷體" panose="03000509000000000000" pitchFamily="65" charset="-120"/>
                <a:ea typeface="文鼎新藝體" panose="02010609010101010101" pitchFamily="49" charset="-120"/>
              </a:rPr>
              <a:t>二下</a:t>
            </a:r>
            <a:r>
              <a:rPr lang="en-US" altLang="zh-TW" sz="4800" b="1" dirty="0" smtClean="0">
                <a:solidFill>
                  <a:srgbClr val="660033"/>
                </a:solidFill>
                <a:latin typeface="標楷體" panose="03000509000000000000" pitchFamily="65" charset="-120"/>
                <a:ea typeface="文鼎新藝體" panose="02010609010101010101" pitchFamily="49" charset="-120"/>
              </a:rPr>
              <a:t>2</a:t>
            </a:r>
            <a:r>
              <a:rPr lang="en-US" altLang="zh-TW" sz="4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文鼎新藝體" panose="02010609010101010101" pitchFamily="49" charset="-120"/>
              </a:rPr>
              <a:t>)</a:t>
            </a:r>
          </a:p>
          <a:p>
            <a:r>
              <a:rPr lang="zh-TW" altLang="en-US" sz="4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文鼎新藝體" panose="02010609010101010101" pitchFamily="49" charset="-120"/>
              </a:rPr>
              <a:t>自主學習</a:t>
            </a:r>
            <a:r>
              <a:rPr lang="en-US" altLang="zh-TW" sz="4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文鼎新藝體" panose="02010609010101010101" pitchFamily="49" charset="-120"/>
              </a:rPr>
              <a:t>(</a:t>
            </a:r>
            <a:r>
              <a:rPr lang="zh-TW" altLang="en-US" sz="4800" b="1" dirty="0" smtClean="0">
                <a:solidFill>
                  <a:srgbClr val="660033"/>
                </a:solidFill>
                <a:latin typeface="標楷體" panose="03000509000000000000" pitchFamily="65" charset="-120"/>
                <a:ea typeface="文鼎新藝體" panose="02010609010101010101" pitchFamily="49" charset="-120"/>
              </a:rPr>
              <a:t>二下</a:t>
            </a:r>
            <a:r>
              <a:rPr lang="en-US" altLang="zh-TW" sz="4800" b="1" dirty="0">
                <a:solidFill>
                  <a:srgbClr val="660033"/>
                </a:solidFill>
                <a:latin typeface="標楷體" panose="03000509000000000000" pitchFamily="65" charset="-120"/>
                <a:ea typeface="文鼎新藝體" panose="02010609010101010101" pitchFamily="49" charset="-120"/>
              </a:rPr>
              <a:t>1</a:t>
            </a:r>
            <a:r>
              <a:rPr lang="en-US" altLang="zh-TW" sz="4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文鼎新藝體" panose="02010609010101010101" pitchFamily="49" charset="-120"/>
              </a:rPr>
              <a:t>)</a:t>
            </a:r>
            <a:endParaRPr lang="zh-TW" altLang="en-US" sz="4800" b="1" dirty="0">
              <a:solidFill>
                <a:srgbClr val="0000FF"/>
              </a:solidFill>
              <a:latin typeface="標楷體" panose="03000509000000000000" pitchFamily="65" charset="-120"/>
              <a:ea typeface="文鼎新藝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69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858218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高二重點二：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多元學習成果之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900" b="1" dirty="0" smtClean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自主學習計畫與成果</a:t>
            </a:r>
            <a:endParaRPr lang="zh-TW" altLang="en-US" sz="4900" b="1" dirty="0">
              <a:solidFill>
                <a:srgbClr val="6600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t="20876" r="39456" b="55215"/>
          <a:stretch/>
        </p:blipFill>
        <p:spPr bwMode="auto">
          <a:xfrm>
            <a:off x="0" y="2395770"/>
            <a:ext cx="9144000" cy="280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9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444034" y="-1"/>
            <a:ext cx="374441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3009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"/>
            <a:ext cx="9144000" cy="6858000"/>
          </a:xfrm>
          <a:prstGeom prst="rect">
            <a:avLst/>
          </a:prstGeom>
        </p:spPr>
      </p:pic>
      <p:sp>
        <p:nvSpPr>
          <p:cNvPr id="3" name="六角星形 2"/>
          <p:cNvSpPr/>
          <p:nvPr/>
        </p:nvSpPr>
        <p:spPr>
          <a:xfrm>
            <a:off x="7884368" y="332656"/>
            <a:ext cx="1115617" cy="1800200"/>
          </a:xfrm>
          <a:prstGeom prst="star6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TW" altLang="en-US" sz="2400" dirty="0" smtClean="0">
                <a:solidFill>
                  <a:prstClr val="white"/>
                </a:solidFill>
              </a:rPr>
              <a:t>五顆</a:t>
            </a:r>
            <a:endParaRPr lang="zh-TW" alt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5633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弧形箭號 (上彎) 3"/>
          <p:cNvSpPr/>
          <p:nvPr/>
        </p:nvSpPr>
        <p:spPr>
          <a:xfrm>
            <a:off x="2550160" y="4293097"/>
            <a:ext cx="4536504" cy="187220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530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弧形箭號 (下彎) 4"/>
          <p:cNvSpPr/>
          <p:nvPr/>
        </p:nvSpPr>
        <p:spPr>
          <a:xfrm>
            <a:off x="2483768" y="548680"/>
            <a:ext cx="4536504" cy="19442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530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87524" y="1450301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530"/>
            <a:r>
              <a:rPr lang="zh-TW" altLang="en-US" sz="6000" b="1" dirty="0" smtClean="0">
                <a:solidFill>
                  <a:srgbClr val="FF0000"/>
                </a:solidFill>
              </a:rPr>
              <a:t>尋找</a:t>
            </a:r>
            <a:r>
              <a:rPr lang="zh-TW" altLang="en-US" sz="6000" b="1" dirty="0" smtClean="0">
                <a:solidFill>
                  <a:prstClr val="white"/>
                </a:solidFill>
              </a:rPr>
              <a:t>自我</a:t>
            </a:r>
            <a:r>
              <a:rPr lang="zh-TW" altLang="en-US" sz="6000" b="1" dirty="0" smtClean="0">
                <a:solidFill>
                  <a:srgbClr val="FF0000"/>
                </a:solidFill>
              </a:rPr>
              <a:t>本質</a:t>
            </a:r>
            <a:r>
              <a:rPr lang="en-US" altLang="zh-TW" sz="60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6000" b="1" dirty="0" smtClean="0">
                <a:solidFill>
                  <a:srgbClr val="FF0000"/>
                </a:solidFill>
              </a:rPr>
              <a:t>自我探索</a:t>
            </a:r>
            <a:r>
              <a:rPr lang="en-US" altLang="zh-TW" sz="6000" b="1" dirty="0" smtClean="0">
                <a:solidFill>
                  <a:srgbClr val="FF0000"/>
                </a:solidFill>
              </a:rPr>
              <a:t>)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7524" y="4437112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530"/>
            <a:r>
              <a:rPr lang="zh-TW" altLang="en-US" sz="6000" b="1" dirty="0" smtClean="0">
                <a:solidFill>
                  <a:srgbClr val="0000FF"/>
                </a:solidFill>
              </a:rPr>
              <a:t>塑造</a:t>
            </a:r>
            <a:r>
              <a:rPr lang="zh-TW" altLang="en-US" sz="6000" b="1" dirty="0" smtClean="0">
                <a:solidFill>
                  <a:prstClr val="white"/>
                </a:solidFill>
              </a:rPr>
              <a:t>自我</a:t>
            </a:r>
            <a:r>
              <a:rPr lang="zh-TW" altLang="en-US" sz="6000" b="1" dirty="0" smtClean="0">
                <a:solidFill>
                  <a:srgbClr val="0000FF"/>
                </a:solidFill>
              </a:rPr>
              <a:t>能力</a:t>
            </a:r>
            <a:r>
              <a:rPr lang="en-US" altLang="zh-TW" sz="6000" b="1" dirty="0" smtClean="0">
                <a:solidFill>
                  <a:srgbClr val="0000FF"/>
                </a:solidFill>
              </a:rPr>
              <a:t>(</a:t>
            </a:r>
            <a:r>
              <a:rPr lang="zh-TW" altLang="en-US" sz="6000" b="1" dirty="0" smtClean="0">
                <a:solidFill>
                  <a:srgbClr val="0000FF"/>
                </a:solidFill>
              </a:rPr>
              <a:t>培育過程</a:t>
            </a:r>
            <a:r>
              <a:rPr lang="en-US" altLang="zh-TW" sz="6000" b="1" dirty="0" smtClean="0">
                <a:solidFill>
                  <a:srgbClr val="0000FF"/>
                </a:solidFill>
              </a:rPr>
              <a:t>)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  <p:sp>
        <p:nvSpPr>
          <p:cNvPr id="8" name="流程圖: 打孔紙帶 7"/>
          <p:cNvSpPr/>
          <p:nvPr/>
        </p:nvSpPr>
        <p:spPr>
          <a:xfrm>
            <a:off x="1187624" y="2725872"/>
            <a:ext cx="6840760" cy="145136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530"/>
            <a:r>
              <a:rPr lang="zh-TW" altLang="en-US" sz="5400" dirty="0" smtClean="0">
                <a:solidFill>
                  <a:srgbClr val="993300"/>
                </a:solidFill>
              </a:rPr>
              <a:t>時間內</a:t>
            </a:r>
            <a:r>
              <a:rPr lang="zh-TW" altLang="en-US" sz="5400" dirty="0" smtClean="0">
                <a:solidFill>
                  <a:prstClr val="white"/>
                </a:solidFill>
              </a:rPr>
              <a:t>的</a:t>
            </a:r>
            <a:r>
              <a:rPr lang="zh-TW" altLang="en-US" sz="5400" dirty="0" smtClean="0">
                <a:solidFill>
                  <a:srgbClr val="7030A0"/>
                </a:solidFill>
              </a:rPr>
              <a:t>存在我</a:t>
            </a:r>
            <a:endParaRPr lang="zh-TW" altLang="en-US" sz="5400" dirty="0">
              <a:solidFill>
                <a:srgbClr val="7030A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55955" y="33265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530"/>
            <a:r>
              <a:rPr lang="zh-TW" altLang="en-US" sz="3600" dirty="0" smtClean="0">
                <a:solidFill>
                  <a:prstClr val="black"/>
                </a:solidFill>
              </a:rPr>
              <a:t>生涯規劃</a:t>
            </a:r>
            <a:endParaRPr lang="zh-TW" alt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7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高二時期：多元化</a:t>
            </a:r>
            <a:r>
              <a:rPr lang="en-US" altLang="zh-TW" b="1" dirty="0" smtClean="0"/>
              <a:t>~</a:t>
            </a:r>
            <a:r>
              <a:rPr lang="zh-TW" altLang="en-US" b="1" dirty="0" smtClean="0">
                <a:solidFill>
                  <a:srgbClr val="FF0000"/>
                </a:solidFill>
              </a:rPr>
              <a:t>嘗試選擇</a:t>
            </a:r>
            <a:r>
              <a:rPr lang="zh-TW" altLang="en-US" b="1" dirty="0" smtClean="0"/>
              <a:t>階段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99592" y="1844824"/>
            <a:ext cx="7772400" cy="4572000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rgbClr val="0070C0"/>
                </a:solidFill>
              </a:rPr>
              <a:t>了解多元入學管道</a:t>
            </a:r>
            <a:endParaRPr lang="en-US" altLang="zh-TW" sz="3600" b="1" dirty="0" smtClean="0">
              <a:solidFill>
                <a:srgbClr val="0070C0"/>
              </a:solidFill>
            </a:endParaRPr>
          </a:p>
          <a:p>
            <a:r>
              <a:rPr lang="zh-TW" altLang="en-US" sz="3600" b="1" dirty="0" smtClean="0">
                <a:solidFill>
                  <a:srgbClr val="0070C0"/>
                </a:solidFill>
              </a:rPr>
              <a:t>個人</a:t>
            </a:r>
            <a:r>
              <a:rPr lang="zh-TW" altLang="en-US" sz="3600" b="1" dirty="0" smtClean="0">
                <a:solidFill>
                  <a:srgbClr val="0070C0"/>
                </a:solidFill>
              </a:rPr>
              <a:t>實力的培養</a:t>
            </a:r>
            <a:endParaRPr lang="en-US" altLang="zh-TW" sz="3600" b="1" dirty="0" smtClean="0">
              <a:solidFill>
                <a:srgbClr val="0070C0"/>
              </a:solidFill>
            </a:endParaRPr>
          </a:p>
          <a:p>
            <a:r>
              <a:rPr lang="zh-TW" altLang="en-US" sz="3600" b="1" dirty="0" smtClean="0">
                <a:solidFill>
                  <a:srgbClr val="0070C0"/>
                </a:solidFill>
              </a:rPr>
              <a:t>備</a:t>
            </a:r>
            <a:r>
              <a:rPr lang="zh-TW" altLang="en-US" sz="3600" b="1" dirty="0" smtClean="0">
                <a:solidFill>
                  <a:srgbClr val="0070C0"/>
                </a:solidFill>
              </a:rPr>
              <a:t>審資料的準備</a:t>
            </a:r>
            <a:endParaRPr lang="en-US" altLang="zh-TW" sz="3600" b="1" dirty="0" smtClean="0">
              <a:solidFill>
                <a:srgbClr val="0070C0"/>
              </a:solidFill>
            </a:endParaRPr>
          </a:p>
          <a:p>
            <a:r>
              <a:rPr lang="zh-TW" altLang="en-US" sz="3600" b="1" dirty="0" smtClean="0">
                <a:solidFill>
                  <a:srgbClr val="0070C0"/>
                </a:solidFill>
              </a:rPr>
              <a:t>找尋</a:t>
            </a:r>
            <a:r>
              <a:rPr lang="zh-TW" altLang="en-US" sz="3600" b="1" dirty="0" smtClean="0">
                <a:solidFill>
                  <a:srgbClr val="0070C0"/>
                </a:solidFill>
              </a:rPr>
              <a:t>自己有興趣的大學科系</a:t>
            </a:r>
            <a:endParaRPr lang="zh-TW" altLang="en-US" sz="36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ts3.mm.bing.net/th?id=H.4737341476506142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198" y="4509120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3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t="11852" r="10932" b="39786"/>
          <a:stretch/>
        </p:blipFill>
        <p:spPr bwMode="auto">
          <a:xfrm>
            <a:off x="0" y="3024360"/>
            <a:ext cx="9144000" cy="306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755576" y="1730374"/>
            <a:ext cx="77768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：課程學習成果的準備建議方向網頁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49796" y="61863"/>
            <a:ext cx="8208912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Q1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：我的課程學習成果要準備那些科目與方向</a:t>
            </a:r>
            <a:r>
              <a:rPr lang="en-US" altLang="zh-TW" sz="4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0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958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624736"/>
          </a:xfrm>
          <a:solidFill>
            <a:srgbClr val="FFFF66"/>
          </a:solidFill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7504" y="2492896"/>
            <a:ext cx="892899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                                        </a:t>
            </a:r>
            <a:r>
              <a:rPr lang="zh-TW" altLang="en-US" dirty="0" smtClean="0"/>
              <a:t>                    </a:t>
            </a:r>
            <a:r>
              <a:rPr lang="zh-TW" altLang="en-US" sz="5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學習歷程檔案講綱</a:t>
            </a:r>
            <a:endParaRPr lang="zh-TW" altLang="en-US" sz="5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584" y="-1395536"/>
            <a:ext cx="2166393" cy="93256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6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60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0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9" name="Group 3"/>
          <p:cNvGrpSpPr>
            <a:grpSpLocks/>
          </p:cNvGrpSpPr>
          <p:nvPr/>
        </p:nvGrpSpPr>
        <p:grpSpPr bwMode="auto">
          <a:xfrm>
            <a:off x="467544" y="584895"/>
            <a:ext cx="7848475" cy="5580061"/>
            <a:chOff x="703" y="935"/>
            <a:chExt cx="4446" cy="3515"/>
          </a:xfrm>
        </p:grpSpPr>
        <p:grpSp>
          <p:nvGrpSpPr>
            <p:cNvPr id="91140" name="Group 4"/>
            <p:cNvGrpSpPr>
              <a:grpSpLocks/>
            </p:cNvGrpSpPr>
            <p:nvPr/>
          </p:nvGrpSpPr>
          <p:grpSpPr bwMode="auto">
            <a:xfrm>
              <a:off x="703" y="935"/>
              <a:ext cx="4446" cy="862"/>
              <a:chOff x="657" y="1979"/>
              <a:chExt cx="4446" cy="454"/>
            </a:xfrm>
          </p:grpSpPr>
          <p:sp>
            <p:nvSpPr>
              <p:cNvPr id="91141" name="Rectangle 5"/>
              <p:cNvSpPr>
                <a:spLocks noChangeArrowheads="1"/>
              </p:cNvSpPr>
              <p:nvPr/>
            </p:nvSpPr>
            <p:spPr bwMode="auto">
              <a:xfrm>
                <a:off x="657" y="1979"/>
                <a:ext cx="454" cy="454"/>
              </a:xfrm>
              <a:prstGeom prst="rect">
                <a:avLst/>
              </a:prstGeom>
              <a:solidFill>
                <a:srgbClr val="643C3C"/>
              </a:solidFill>
              <a:ln>
                <a:noFill/>
              </a:ln>
              <a:effectLst>
                <a:outerShdw dist="71842" dir="2700000" algn="ctr" rotWithShape="0">
                  <a:srgbClr val="990033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4800" b="1" dirty="0" smtClean="0">
                    <a:solidFill>
                      <a:srgbClr val="FFFFFF"/>
                    </a:solidFill>
                    <a:ea typeface="標楷體" pitchFamily="65" charset="-120"/>
                    <a:cs typeface="Arial" charset="0"/>
                  </a:rPr>
                  <a:t>2</a:t>
                </a:r>
              </a:p>
            </p:txBody>
          </p:sp>
          <p:sp>
            <p:nvSpPr>
              <p:cNvPr id="91142" name="Rectangle 6"/>
              <p:cNvSpPr>
                <a:spLocks noChangeArrowheads="1"/>
              </p:cNvSpPr>
              <p:nvPr/>
            </p:nvSpPr>
            <p:spPr bwMode="auto">
              <a:xfrm>
                <a:off x="1111" y="1979"/>
                <a:ext cx="3992" cy="454"/>
              </a:xfrm>
              <a:prstGeom prst="rect">
                <a:avLst/>
              </a:prstGeom>
              <a:solidFill>
                <a:srgbClr val="EECACA"/>
              </a:solidFill>
              <a:ln>
                <a:noFill/>
              </a:ln>
              <a:effectLst>
                <a:outerShdw dist="71842" dir="2700000" algn="ctr" rotWithShape="0">
                  <a:srgbClr val="990033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zh-TW" altLang="en-US" sz="4800" dirty="0">
                    <a:solidFill>
                      <a:srgbClr val="000000"/>
                    </a:solidFill>
                    <a:ea typeface="標楷體" pitchFamily="65" charset="-120"/>
                  </a:rPr>
                  <a:t>學習歷程檔案的</a:t>
                </a:r>
                <a:r>
                  <a:rPr kumimoji="1" lang="zh-TW" altLang="en-US" sz="4800" dirty="0" smtClean="0">
                    <a:solidFill>
                      <a:srgbClr val="000000"/>
                    </a:solidFill>
                    <a:ea typeface="標楷體" pitchFamily="65" charset="-120"/>
                  </a:rPr>
                  <a:t>種類</a:t>
                </a:r>
                <a:r>
                  <a:rPr kumimoji="1" lang="en-US" altLang="zh-TW" sz="3200" dirty="0" smtClean="0">
                    <a:solidFill>
                      <a:srgbClr val="FF0000"/>
                    </a:solidFill>
                    <a:ea typeface="標楷體" pitchFamily="65" charset="-120"/>
                  </a:rPr>
                  <a:t>04</a:t>
                </a:r>
                <a:r>
                  <a:rPr kumimoji="1" lang="zh-TW" altLang="en-US" sz="3200" dirty="0" smtClean="0">
                    <a:solidFill>
                      <a:srgbClr val="FF0000"/>
                    </a:solidFill>
                    <a:ea typeface="標楷體" pitchFamily="65" charset="-120"/>
                  </a:rPr>
                  <a:t>：</a:t>
                </a:r>
                <a:r>
                  <a:rPr kumimoji="1" lang="en-US" altLang="zh-TW" sz="3200" dirty="0" smtClean="0">
                    <a:solidFill>
                      <a:srgbClr val="FF0000"/>
                    </a:solidFill>
                    <a:ea typeface="標楷體" pitchFamily="65" charset="-120"/>
                  </a:rPr>
                  <a:t>45</a:t>
                </a:r>
                <a:endParaRPr kumimoji="1" lang="ja-JP" altLang="en-US" sz="3200" dirty="0" smtClean="0">
                  <a:solidFill>
                    <a:srgbClr val="FF0000"/>
                  </a:solidFill>
                  <a:ea typeface="標楷體" pitchFamily="65" charset="-120"/>
                </a:endParaRPr>
              </a:p>
            </p:txBody>
          </p:sp>
        </p:grpSp>
        <p:grpSp>
          <p:nvGrpSpPr>
            <p:cNvPr id="91143" name="Group 7"/>
            <p:cNvGrpSpPr>
              <a:grpSpLocks/>
            </p:cNvGrpSpPr>
            <p:nvPr/>
          </p:nvGrpSpPr>
          <p:grpSpPr bwMode="auto">
            <a:xfrm>
              <a:off x="703" y="1888"/>
              <a:ext cx="4446" cy="862"/>
              <a:chOff x="657" y="1979"/>
              <a:chExt cx="4446" cy="454"/>
            </a:xfrm>
          </p:grpSpPr>
          <p:sp>
            <p:nvSpPr>
              <p:cNvPr id="91144" name="Rectangle 8"/>
              <p:cNvSpPr>
                <a:spLocks noChangeArrowheads="1"/>
              </p:cNvSpPr>
              <p:nvPr/>
            </p:nvSpPr>
            <p:spPr bwMode="auto">
              <a:xfrm>
                <a:off x="657" y="1979"/>
                <a:ext cx="454" cy="454"/>
              </a:xfrm>
              <a:prstGeom prst="rect">
                <a:avLst/>
              </a:prstGeom>
              <a:solidFill>
                <a:srgbClr val="643C3C"/>
              </a:solidFill>
              <a:ln>
                <a:noFill/>
              </a:ln>
              <a:effectLst>
                <a:outerShdw dist="71842" dir="2700000" algn="ctr" rotWithShape="0">
                  <a:srgbClr val="990033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zh-TW" sz="4800" b="1" dirty="0" smtClean="0">
                    <a:solidFill>
                      <a:srgbClr val="FFFFFF"/>
                    </a:solidFill>
                    <a:ea typeface="標楷體" pitchFamily="65" charset="-120"/>
                    <a:cs typeface="Arial" charset="0"/>
                  </a:rPr>
                  <a:t>3</a:t>
                </a:r>
                <a:endParaRPr kumimoji="1" lang="en-US" altLang="ja-JP" sz="4800" b="1" dirty="0" smtClean="0">
                  <a:solidFill>
                    <a:srgbClr val="FFFFFF"/>
                  </a:solidFill>
                  <a:ea typeface="標楷體" pitchFamily="65" charset="-120"/>
                  <a:cs typeface="Arial" charset="0"/>
                </a:endParaRPr>
              </a:p>
            </p:txBody>
          </p:sp>
          <p:sp>
            <p:nvSpPr>
              <p:cNvPr id="91145" name="Rectangle 9"/>
              <p:cNvSpPr>
                <a:spLocks noChangeArrowheads="1"/>
              </p:cNvSpPr>
              <p:nvPr/>
            </p:nvSpPr>
            <p:spPr bwMode="auto">
              <a:xfrm>
                <a:off x="1111" y="1979"/>
                <a:ext cx="3992" cy="454"/>
              </a:xfrm>
              <a:prstGeom prst="rect">
                <a:avLst/>
              </a:prstGeom>
              <a:solidFill>
                <a:srgbClr val="EECACA"/>
              </a:solidFill>
              <a:ln>
                <a:noFill/>
              </a:ln>
              <a:effectLst>
                <a:outerShdw dist="71842" dir="2700000" algn="ctr" rotWithShape="0">
                  <a:srgbClr val="990033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zh-TW" altLang="en-US" sz="4800" dirty="0">
                    <a:solidFill>
                      <a:srgbClr val="000000"/>
                    </a:solidFill>
                    <a:ea typeface="標楷體" pitchFamily="65" charset="-120"/>
                  </a:rPr>
                  <a:t>課程學習成果的</a:t>
                </a:r>
                <a:r>
                  <a:rPr kumimoji="1" lang="zh-TW" altLang="en-US" sz="4800" dirty="0" smtClean="0">
                    <a:solidFill>
                      <a:srgbClr val="000000"/>
                    </a:solidFill>
                    <a:ea typeface="標楷體" pitchFamily="65" charset="-120"/>
                  </a:rPr>
                  <a:t>形式</a:t>
                </a:r>
                <a:r>
                  <a:rPr kumimoji="1" lang="en-US" altLang="zh-TW" sz="3200" dirty="0" smtClean="0">
                    <a:solidFill>
                      <a:srgbClr val="FF0000"/>
                    </a:solidFill>
                    <a:ea typeface="標楷體" pitchFamily="65" charset="-120"/>
                  </a:rPr>
                  <a:t>07</a:t>
                </a:r>
                <a:r>
                  <a:rPr kumimoji="1" lang="zh-TW" altLang="en-US" sz="3200" dirty="0" smtClean="0">
                    <a:solidFill>
                      <a:srgbClr val="FF0000"/>
                    </a:solidFill>
                    <a:ea typeface="標楷體" pitchFamily="65" charset="-120"/>
                  </a:rPr>
                  <a:t>：</a:t>
                </a:r>
                <a:r>
                  <a:rPr kumimoji="1" lang="en-US" altLang="zh-TW" sz="3200" dirty="0" smtClean="0">
                    <a:solidFill>
                      <a:srgbClr val="FF0000"/>
                    </a:solidFill>
                    <a:ea typeface="標楷體" pitchFamily="65" charset="-120"/>
                  </a:rPr>
                  <a:t>05</a:t>
                </a:r>
                <a:endParaRPr kumimoji="1" lang="ja-JP" altLang="en-US" sz="3200" dirty="0" smtClean="0">
                  <a:solidFill>
                    <a:srgbClr val="FF0000"/>
                  </a:solidFill>
                  <a:ea typeface="標楷體" pitchFamily="65" charset="-120"/>
                </a:endParaRPr>
              </a:p>
            </p:txBody>
          </p:sp>
        </p:grpSp>
        <p:grpSp>
          <p:nvGrpSpPr>
            <p:cNvPr id="91146" name="Group 10"/>
            <p:cNvGrpSpPr>
              <a:grpSpLocks/>
            </p:cNvGrpSpPr>
            <p:nvPr/>
          </p:nvGrpSpPr>
          <p:grpSpPr bwMode="auto">
            <a:xfrm>
              <a:off x="703" y="2840"/>
              <a:ext cx="4446" cy="1610"/>
              <a:chOff x="657" y="1979"/>
              <a:chExt cx="4446" cy="848"/>
            </a:xfrm>
          </p:grpSpPr>
          <p:sp>
            <p:nvSpPr>
              <p:cNvPr id="91147" name="Rectangle 11"/>
              <p:cNvSpPr>
                <a:spLocks noChangeArrowheads="1"/>
              </p:cNvSpPr>
              <p:nvPr/>
            </p:nvSpPr>
            <p:spPr bwMode="auto">
              <a:xfrm>
                <a:off x="657" y="1979"/>
                <a:ext cx="454" cy="848"/>
              </a:xfrm>
              <a:prstGeom prst="rect">
                <a:avLst/>
              </a:prstGeom>
              <a:solidFill>
                <a:srgbClr val="643C3C"/>
              </a:solidFill>
              <a:ln>
                <a:noFill/>
              </a:ln>
              <a:effectLst>
                <a:outerShdw dist="71842" dir="2700000" algn="ctr" rotWithShape="0">
                  <a:srgbClr val="990033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zh-TW" sz="4800" b="1" dirty="0" smtClean="0">
                    <a:solidFill>
                      <a:srgbClr val="FFFFFF"/>
                    </a:solidFill>
                    <a:ea typeface="標楷體" pitchFamily="65" charset="-120"/>
                    <a:cs typeface="Arial" charset="0"/>
                  </a:rPr>
                  <a:t>4</a:t>
                </a:r>
                <a:endParaRPr kumimoji="1" lang="en-US" altLang="ja-JP" sz="4800" b="1" dirty="0" smtClean="0">
                  <a:solidFill>
                    <a:srgbClr val="FFFFFF"/>
                  </a:solidFill>
                  <a:ea typeface="標楷體" pitchFamily="65" charset="-120"/>
                  <a:cs typeface="Arial" charset="0"/>
                </a:endParaRPr>
              </a:p>
            </p:txBody>
          </p:sp>
          <p:sp>
            <p:nvSpPr>
              <p:cNvPr id="91148" name="Rectangle 12"/>
              <p:cNvSpPr>
                <a:spLocks noChangeArrowheads="1"/>
              </p:cNvSpPr>
              <p:nvPr/>
            </p:nvSpPr>
            <p:spPr bwMode="auto">
              <a:xfrm>
                <a:off x="1111" y="1979"/>
                <a:ext cx="3992" cy="848"/>
              </a:xfrm>
              <a:prstGeom prst="rect">
                <a:avLst/>
              </a:prstGeom>
              <a:solidFill>
                <a:srgbClr val="EECACA"/>
              </a:solidFill>
              <a:ln>
                <a:noFill/>
              </a:ln>
              <a:effectLst>
                <a:outerShdw dist="71842" dir="2700000" algn="ctr" rotWithShape="0">
                  <a:srgbClr val="990033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zh-TW" altLang="en-US" sz="4800" dirty="0" smtClean="0">
                    <a:solidFill>
                      <a:srgbClr val="000000"/>
                    </a:solidFill>
                    <a:ea typeface="標楷體" pitchFamily="65" charset="-120"/>
                  </a:rPr>
                  <a:t>學習成果的重點</a:t>
                </a:r>
                <a:endParaRPr kumimoji="1" lang="en-US" altLang="zh-TW" sz="4800" dirty="0" smtClean="0">
                  <a:solidFill>
                    <a:srgbClr val="000000"/>
                  </a:solidFill>
                  <a:ea typeface="標楷體" pitchFamily="65" charset="-120"/>
                </a:endParaRP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zh-TW" sz="4800" dirty="0" smtClean="0">
                    <a:solidFill>
                      <a:srgbClr val="000000"/>
                    </a:solidFill>
                    <a:ea typeface="標楷體" pitchFamily="65" charset="-120"/>
                  </a:rPr>
                  <a:t>1.</a:t>
                </a:r>
                <a:r>
                  <a:rPr kumimoji="1" lang="zh-TW" altLang="en-US" sz="4800" dirty="0" smtClean="0">
                    <a:solidFill>
                      <a:srgbClr val="000000"/>
                    </a:solidFill>
                    <a:ea typeface="標楷體" pitchFamily="65" charset="-120"/>
                  </a:rPr>
                  <a:t>專題研究         </a:t>
                </a:r>
                <a:r>
                  <a:rPr kumimoji="1" lang="en-US" altLang="zh-TW" sz="3200" dirty="0" smtClean="0">
                    <a:solidFill>
                      <a:srgbClr val="FF0000"/>
                    </a:solidFill>
                    <a:ea typeface="標楷體" pitchFamily="65" charset="-120"/>
                  </a:rPr>
                  <a:t>09</a:t>
                </a:r>
                <a:r>
                  <a:rPr kumimoji="1" lang="zh-TW" altLang="en-US" sz="3200" dirty="0" smtClean="0">
                    <a:solidFill>
                      <a:srgbClr val="FF0000"/>
                    </a:solidFill>
                    <a:ea typeface="標楷體" pitchFamily="65" charset="-120"/>
                  </a:rPr>
                  <a:t>：</a:t>
                </a:r>
                <a:r>
                  <a:rPr kumimoji="1" lang="en-US" altLang="zh-TW" sz="3200" dirty="0" smtClean="0">
                    <a:solidFill>
                      <a:srgbClr val="FF0000"/>
                    </a:solidFill>
                    <a:ea typeface="標楷體" pitchFamily="65" charset="-120"/>
                  </a:rPr>
                  <a:t>05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4800" dirty="0" smtClean="0">
                    <a:solidFill>
                      <a:srgbClr val="000000"/>
                    </a:solidFill>
                    <a:ea typeface="標楷體" pitchFamily="65" charset="-120"/>
                  </a:rPr>
                  <a:t>2.</a:t>
                </a:r>
                <a:r>
                  <a:rPr kumimoji="1" lang="zh-TW" altLang="en-US" sz="4800" dirty="0" smtClean="0">
                    <a:solidFill>
                      <a:srgbClr val="000000"/>
                    </a:solidFill>
                    <a:ea typeface="標楷體" pitchFamily="65" charset="-120"/>
                  </a:rPr>
                  <a:t>自主學習計畫  </a:t>
                </a:r>
                <a:r>
                  <a:rPr kumimoji="1" lang="en-US" altLang="zh-TW" sz="3200" dirty="0" smtClean="0">
                    <a:solidFill>
                      <a:srgbClr val="FF0000"/>
                    </a:solidFill>
                    <a:latin typeface="+mj-lt"/>
                    <a:ea typeface="標楷體" panose="03000509000000000000" pitchFamily="65" charset="-120"/>
                  </a:rPr>
                  <a:t>14</a:t>
                </a:r>
                <a:r>
                  <a:rPr kumimoji="1" lang="zh-TW" altLang="en-US" sz="3200" dirty="0" smtClean="0">
                    <a:solidFill>
                      <a:srgbClr val="FF0000"/>
                    </a:solidFill>
                    <a:latin typeface="+mj-lt"/>
                    <a:ea typeface="標楷體" panose="03000509000000000000" pitchFamily="65" charset="-120"/>
                  </a:rPr>
                  <a:t>：</a:t>
                </a:r>
                <a:r>
                  <a:rPr kumimoji="1" lang="en-US" altLang="zh-TW" sz="3200" dirty="0" smtClean="0">
                    <a:solidFill>
                      <a:srgbClr val="FF0000"/>
                    </a:solidFill>
                    <a:latin typeface="+mj-lt"/>
                    <a:ea typeface="標楷體" panose="03000509000000000000" pitchFamily="65" charset="-120"/>
                  </a:rPr>
                  <a:t>45</a:t>
                </a:r>
                <a:r>
                  <a:rPr kumimoji="1" lang="zh-TW" altLang="en-US" sz="3200" dirty="0" smtClean="0">
                    <a:solidFill>
                      <a:srgbClr val="FF0000"/>
                    </a:solidFill>
                    <a:latin typeface="+mj-lt"/>
                    <a:ea typeface="標楷體" panose="03000509000000000000" pitchFamily="65" charset="-120"/>
                  </a:rPr>
                  <a:t>  </a:t>
                </a:r>
                <a:endParaRPr kumimoji="1" lang="ja-JP" altLang="en-US" sz="4800" dirty="0" smtClean="0">
                  <a:solidFill>
                    <a:srgbClr val="FF0000"/>
                  </a:solidFill>
                  <a:latin typeface="+mj-lt"/>
                  <a:ea typeface="標楷體" panose="03000509000000000000" pitchFamily="65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57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" y="116632"/>
            <a:ext cx="892899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63"/>
          <a:stretch/>
        </p:blipFill>
        <p:spPr>
          <a:xfrm>
            <a:off x="1" y="0"/>
            <a:ext cx="9181910" cy="11684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 r="75000"/>
          <a:stretch/>
        </p:blipFill>
        <p:spPr>
          <a:xfrm>
            <a:off x="755132" y="1168400"/>
            <a:ext cx="2520280" cy="612409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7" t="18666" r="50000"/>
          <a:stretch/>
        </p:blipFill>
        <p:spPr>
          <a:xfrm>
            <a:off x="5287858" y="1139344"/>
            <a:ext cx="2497286" cy="626276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68152" y="3082996"/>
            <a:ext cx="3350944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學生學籍資料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含幹部紀錄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839424" y="2658978"/>
            <a:ext cx="3672408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修習科目學分數和學業成績、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課程諮詢紀錄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橢圓形圖說文字 2"/>
          <p:cNvSpPr/>
          <p:nvPr/>
        </p:nvSpPr>
        <p:spPr>
          <a:xfrm>
            <a:off x="3059833" y="0"/>
            <a:ext cx="6109136" cy="2448272"/>
          </a:xfrm>
          <a:prstGeom prst="wedgeEllipseCallout">
            <a:avLst>
              <a:gd name="adj1" fmla="val 9102"/>
              <a:gd name="adj2" fmla="val 59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請確定學習歷程檔案平台上的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科目學分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老師姓名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是正確的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橢圓形圖說文字 8"/>
          <p:cNvSpPr/>
          <p:nvPr/>
        </p:nvSpPr>
        <p:spPr>
          <a:xfrm>
            <a:off x="157665" y="4236052"/>
            <a:ext cx="6109136" cy="2448272"/>
          </a:xfrm>
          <a:prstGeom prst="wedgeEllipseCallout">
            <a:avLst>
              <a:gd name="adj1" fmla="val -18506"/>
              <a:gd name="adj2" fmla="val -5701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請確定學習歷程檔案平台上的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基本資料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幹部項目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是正確的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127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15"/>
          <a:stretch/>
        </p:blipFill>
        <p:spPr>
          <a:xfrm>
            <a:off x="1" y="0"/>
            <a:ext cx="9181910" cy="117856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5" t="19111" r="28185"/>
          <a:stretch/>
        </p:blipFill>
        <p:spPr>
          <a:xfrm>
            <a:off x="1259632" y="1178560"/>
            <a:ext cx="2448272" cy="630515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6" t="19111" r="3690"/>
          <a:stretch/>
        </p:blipFill>
        <p:spPr>
          <a:xfrm>
            <a:off x="5508104" y="1200389"/>
            <a:ext cx="2520280" cy="629348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94070" y="1988840"/>
            <a:ext cx="3979396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prstClr val="black"/>
                </a:solidFill>
                <a:latin typeface="+mn-ea"/>
              </a:rPr>
              <a:t>修習科目</a:t>
            </a:r>
            <a:r>
              <a:rPr lang="en-US" altLang="zh-TW" sz="2400" b="1" dirty="0" smtClean="0">
                <a:solidFill>
                  <a:prstClr val="black"/>
                </a:solidFill>
                <a:latin typeface="+mn-ea"/>
              </a:rPr>
              <a:t>(</a:t>
            </a:r>
            <a:r>
              <a:rPr lang="zh-TW" altLang="en-US" sz="2400" b="1" dirty="0" smtClean="0">
                <a:solidFill>
                  <a:prstClr val="black"/>
                </a:solidFill>
                <a:latin typeface="+mn-ea"/>
              </a:rPr>
              <a:t>具學分數</a:t>
            </a:r>
            <a:r>
              <a:rPr lang="en-US" altLang="zh-TW" sz="2400" b="1" dirty="0" smtClean="0">
                <a:solidFill>
                  <a:prstClr val="black"/>
                </a:solidFill>
                <a:latin typeface="+mn-ea"/>
              </a:rPr>
              <a:t>)</a:t>
            </a:r>
          </a:p>
          <a:p>
            <a:r>
              <a:rPr lang="zh-TW" altLang="en-US" sz="2400" b="1" dirty="0" smtClean="0">
                <a:solidFill>
                  <a:prstClr val="black"/>
                </a:solidFill>
                <a:latin typeface="+mn-ea"/>
              </a:rPr>
              <a:t>作業作品或書面報告</a:t>
            </a:r>
            <a:endParaRPr lang="en-US" altLang="zh-TW" sz="2400" b="1" dirty="0" smtClean="0">
              <a:solidFill>
                <a:prstClr val="black"/>
              </a:solidFill>
              <a:latin typeface="+mn-ea"/>
            </a:endParaRPr>
          </a:p>
          <a:p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學期最多上傳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件</a:t>
            </a:r>
            <a:endParaRPr lang="en-US" altLang="zh-TW" sz="28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學年最多上傳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件</a:t>
            </a:r>
            <a:endParaRPr lang="en-US" altLang="zh-TW" sz="28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每學年末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務必</a:t>
            </a:r>
            <a:endParaRPr lang="en-US" altLang="zh-TW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勾選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件提交給教育部</a:t>
            </a:r>
            <a:endParaRPr lang="zh-TW" altLang="en-US" sz="28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968044" y="1988840"/>
            <a:ext cx="4175956" cy="267765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prstClr val="black"/>
                </a:solidFill>
                <a:latin typeface="+mn-ea"/>
              </a:rPr>
              <a:t>彈性學習時間</a:t>
            </a:r>
            <a:endParaRPr lang="en-US" altLang="zh-TW" sz="2400" b="1" dirty="0" smtClean="0">
              <a:solidFill>
                <a:prstClr val="black"/>
              </a:solidFill>
              <a:latin typeface="+mn-ea"/>
            </a:endParaRPr>
          </a:p>
          <a:p>
            <a:r>
              <a:rPr lang="zh-TW" altLang="en-US" sz="2400" b="1" dirty="0" smtClean="0">
                <a:solidFill>
                  <a:prstClr val="black"/>
                </a:solidFill>
                <a:latin typeface="+mn-ea"/>
              </a:rPr>
              <a:t>團體活動時間及其他表現</a:t>
            </a:r>
            <a:endParaRPr lang="en-US" altLang="zh-TW" sz="2400" b="1" dirty="0" smtClean="0">
              <a:solidFill>
                <a:prstClr val="black"/>
              </a:solidFill>
              <a:latin typeface="+mn-ea"/>
            </a:endParaRPr>
          </a:p>
          <a:p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學期最多上傳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件</a:t>
            </a:r>
            <a:endParaRPr lang="en-US" altLang="zh-TW" sz="28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學年最多上傳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件</a:t>
            </a:r>
            <a:endParaRPr lang="en-US" altLang="zh-TW" sz="28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每學年末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務必</a:t>
            </a:r>
            <a:endParaRPr lang="en-US" altLang="zh-TW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勾選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件提交給教育部</a:t>
            </a:r>
            <a:endParaRPr lang="zh-TW" altLang="en-US" sz="28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23888" y="5202979"/>
            <a:ext cx="397939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有任課老師會認證</a:t>
            </a:r>
            <a:endParaRPr lang="zh-TW" altLang="en-US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616354" y="5202979"/>
            <a:ext cx="230378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不用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認證</a:t>
            </a:r>
            <a:endParaRPr lang="zh-TW" altLang="en-US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914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" y="116632"/>
            <a:ext cx="8928991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文鼎新藝體" panose="02010609010101010101" pitchFamily="49" charset="-120"/>
              </a:rPr>
              <a:t>給大學科系的審查資料</a:t>
            </a:r>
            <a:endParaRPr lang="zh-TW" altLang="en-US" dirty="0">
              <a:ea typeface="文鼎新藝體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32040" y="1709191"/>
            <a:ext cx="4032448" cy="4525963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ea typeface="文鼎新藝體" panose="02010609010101010101" pitchFamily="49" charset="-120"/>
              </a:rPr>
              <a:t>多元</a:t>
            </a:r>
            <a:r>
              <a:rPr lang="zh-TW" altLang="en-US" dirty="0" smtClean="0">
                <a:ea typeface="文鼎新藝體" panose="02010609010101010101" pitchFamily="49" charset="-120"/>
              </a:rPr>
              <a:t>表現</a:t>
            </a:r>
            <a:r>
              <a:rPr lang="en-US" altLang="zh-TW" dirty="0" smtClean="0">
                <a:ea typeface="文鼎新藝體" panose="02010609010101010101" pitchFamily="49" charset="-120"/>
              </a:rPr>
              <a:t>(</a:t>
            </a:r>
            <a:r>
              <a:rPr lang="zh-TW" altLang="en-US" dirty="0" smtClean="0">
                <a:ea typeface="文鼎新藝體" panose="02010609010101010101" pitchFamily="49" charset="-120"/>
              </a:rPr>
              <a:t>勾選</a:t>
            </a:r>
            <a:r>
              <a:rPr lang="en-US" altLang="zh-TW" dirty="0" smtClean="0">
                <a:ea typeface="文鼎新藝體" panose="02010609010101010101" pitchFamily="49" charset="-120"/>
              </a:rPr>
              <a:t>10</a:t>
            </a:r>
            <a:r>
              <a:rPr lang="zh-TW" altLang="en-US" dirty="0" smtClean="0">
                <a:ea typeface="文鼎新藝體" panose="02010609010101010101" pitchFamily="49" charset="-120"/>
              </a:rPr>
              <a:t>件</a:t>
            </a:r>
            <a:r>
              <a:rPr lang="en-US" altLang="zh-TW" dirty="0" smtClean="0">
                <a:ea typeface="文鼎新藝體" panose="02010609010101010101" pitchFamily="49" charset="-120"/>
              </a:rPr>
              <a:t>)</a:t>
            </a:r>
          </a:p>
          <a:p>
            <a:pPr marL="0" indent="0">
              <a:buNone/>
            </a:pPr>
            <a:endParaRPr lang="en-US" altLang="zh-TW" dirty="0" smtClean="0">
              <a:ea typeface="文鼎新藝體" panose="02010609010101010101" pitchFamily="49" charset="-120"/>
            </a:endParaRPr>
          </a:p>
          <a:p>
            <a:pPr marL="0" indent="0">
              <a:buNone/>
            </a:pPr>
            <a:r>
              <a:rPr lang="en-US" altLang="zh-TW" dirty="0" smtClean="0">
                <a:ea typeface="文鼎新藝體" panose="02010609010101010101" pitchFamily="49" charset="-120"/>
              </a:rPr>
              <a:t>N.</a:t>
            </a:r>
            <a:r>
              <a:rPr lang="zh-TW" altLang="en-US" dirty="0" smtClean="0">
                <a:ea typeface="文鼎新藝體" panose="02010609010101010101" pitchFamily="49" charset="-120"/>
              </a:rPr>
              <a:t>多元表現綜整心得</a:t>
            </a:r>
            <a:endParaRPr lang="en-US" altLang="zh-TW" dirty="0" smtClean="0">
              <a:ea typeface="文鼎新藝體" panose="02010609010101010101" pitchFamily="49" charset="-120"/>
            </a:endParaRPr>
          </a:p>
          <a:p>
            <a:pPr marL="0" indent="0">
              <a:buNone/>
            </a:pPr>
            <a:r>
              <a:rPr lang="en-US" altLang="zh-TW" dirty="0" smtClean="0">
                <a:ea typeface="文鼎新藝體" panose="02010609010101010101" pitchFamily="49" charset="-120"/>
              </a:rPr>
              <a:t>(800</a:t>
            </a:r>
            <a:r>
              <a:rPr lang="zh-TW" altLang="en-US" dirty="0" smtClean="0">
                <a:ea typeface="文鼎新藝體" panose="02010609010101010101" pitchFamily="49" charset="-120"/>
              </a:rPr>
              <a:t>字</a:t>
            </a:r>
            <a:r>
              <a:rPr lang="en-US" altLang="zh-TW" dirty="0" smtClean="0">
                <a:ea typeface="文鼎新藝體" panose="02010609010101010101" pitchFamily="49" charset="-120"/>
              </a:rPr>
              <a:t>+3</a:t>
            </a:r>
            <a:r>
              <a:rPr lang="zh-TW" altLang="en-US" dirty="0" smtClean="0">
                <a:ea typeface="文鼎新藝體" panose="02010609010101010101" pitchFamily="49" charset="-120"/>
              </a:rPr>
              <a:t>張圖</a:t>
            </a:r>
            <a:r>
              <a:rPr lang="en-US" altLang="zh-TW" dirty="0" smtClean="0">
                <a:ea typeface="文鼎新藝體" panose="02010609010101010101" pitchFamily="49" charset="-120"/>
              </a:rPr>
              <a:t>)</a:t>
            </a:r>
            <a:endParaRPr lang="en-US" altLang="zh-TW" dirty="0">
              <a:ea typeface="文鼎新藝體" panose="02010609010101010101" pitchFamily="49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79512" y="1709191"/>
            <a:ext cx="4392488" cy="45259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319" tIns="45665" rIns="91319" bIns="45665" rtlCol="0">
            <a:normAutofit/>
          </a:bodyPr>
          <a:lstStyle>
            <a:lvl1pPr marL="342449" indent="-342449" algn="l" defTabSz="9131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971" indent="-285366" algn="l" defTabSz="9131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93" indent="-228298" algn="l" defTabSz="9131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088" indent="-228298" algn="l" defTabSz="9131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684" indent="-228298" algn="l" defTabSz="91319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281" indent="-228298" algn="l" defTabSz="9131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878" indent="-228298" algn="l" defTabSz="9131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477" indent="-228298" algn="l" defTabSz="9131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074" indent="-228298" algn="l" defTabSz="9131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dirty="0" smtClean="0">
                <a:ea typeface="文鼎新藝體" panose="02010609010101010101" pitchFamily="49" charset="-120"/>
              </a:rPr>
              <a:t>課程學習成果</a:t>
            </a:r>
            <a:r>
              <a:rPr lang="en-US" altLang="zh-TW" dirty="0" smtClean="0">
                <a:ea typeface="文鼎新藝體" panose="02010609010101010101" pitchFamily="49" charset="-120"/>
              </a:rPr>
              <a:t>(</a:t>
            </a:r>
            <a:r>
              <a:rPr lang="zh-TW" altLang="en-US" dirty="0" smtClean="0">
                <a:ea typeface="文鼎新藝體" panose="02010609010101010101" pitchFamily="49" charset="-120"/>
              </a:rPr>
              <a:t>勾選</a:t>
            </a:r>
            <a:r>
              <a:rPr lang="en-US" altLang="zh-TW" dirty="0" smtClean="0">
                <a:ea typeface="文鼎新藝體" panose="02010609010101010101" pitchFamily="49" charset="-120"/>
              </a:rPr>
              <a:t>3</a:t>
            </a:r>
            <a:r>
              <a:rPr lang="zh-TW" altLang="en-US" dirty="0" smtClean="0">
                <a:ea typeface="文鼎新藝體" panose="02010609010101010101" pitchFamily="49" charset="-120"/>
              </a:rPr>
              <a:t>件</a:t>
            </a:r>
            <a:r>
              <a:rPr lang="en-US" altLang="zh-TW" dirty="0" smtClean="0">
                <a:ea typeface="文鼎新藝體" panose="02010609010101010101" pitchFamily="49" charset="-120"/>
              </a:rPr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zh-TW" altLang="en-US" dirty="0" smtClean="0">
                <a:ea typeface="文鼎新藝體" panose="02010609010101010101" pitchFamily="49" charset="-120"/>
              </a:rPr>
              <a:t>                 </a:t>
            </a:r>
            <a:endParaRPr lang="en-US" altLang="zh-TW" dirty="0" smtClean="0">
              <a:ea typeface="文鼎新藝體" panose="02010609010101010101" pitchFamily="49" charset="-120"/>
            </a:endParaRPr>
          </a:p>
          <a:p>
            <a:pPr marL="0" indent="0">
              <a:buFont typeface="Arial" pitchFamily="34" charset="0"/>
              <a:buNone/>
            </a:pPr>
            <a:r>
              <a:rPr lang="zh-TW" altLang="en-US" dirty="0" smtClean="0">
                <a:ea typeface="文鼎新藝體" panose="02010609010101010101" pitchFamily="49" charset="-120"/>
              </a:rPr>
              <a:t>學習歷程自述</a:t>
            </a:r>
            <a:endParaRPr lang="en-US" altLang="zh-TW" dirty="0" smtClean="0">
              <a:ea typeface="文鼎新藝體" panose="02010609010101010101" pitchFamily="49" charset="-12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zh-TW" dirty="0" smtClean="0">
                <a:ea typeface="文鼎新藝體" panose="02010609010101010101" pitchFamily="49" charset="-120"/>
              </a:rPr>
              <a:t>0.</a:t>
            </a:r>
            <a:r>
              <a:rPr lang="zh-TW" altLang="en-US" dirty="0" smtClean="0">
                <a:ea typeface="文鼎新藝體" panose="02010609010101010101" pitchFamily="49" charset="-120"/>
              </a:rPr>
              <a:t>高中學習歷程反思</a:t>
            </a:r>
            <a:endParaRPr lang="en-US" altLang="zh-TW" dirty="0" smtClean="0">
              <a:ea typeface="文鼎新藝體" panose="02010609010101010101" pitchFamily="49" charset="-12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zh-TW" dirty="0" smtClean="0">
                <a:ea typeface="文鼎新藝體" panose="02010609010101010101" pitchFamily="49" charset="-120"/>
              </a:rPr>
              <a:t>P.</a:t>
            </a:r>
            <a:r>
              <a:rPr lang="zh-TW" altLang="en-US" dirty="0" smtClean="0">
                <a:ea typeface="文鼎新藝體" panose="02010609010101010101" pitchFamily="49" charset="-120"/>
              </a:rPr>
              <a:t>就讀動機</a:t>
            </a:r>
            <a:endParaRPr lang="en-US" altLang="zh-TW" dirty="0" smtClean="0">
              <a:ea typeface="文鼎新藝體" panose="02010609010101010101" pitchFamily="49" charset="-12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zh-TW" dirty="0" smtClean="0">
                <a:ea typeface="文鼎新藝體" panose="02010609010101010101" pitchFamily="49" charset="-120"/>
              </a:rPr>
              <a:t>Q.</a:t>
            </a:r>
            <a:r>
              <a:rPr lang="zh-TW" altLang="en-US" dirty="0" smtClean="0">
                <a:ea typeface="文鼎新藝體" panose="02010609010101010101" pitchFamily="49" charset="-120"/>
              </a:rPr>
              <a:t>未來學習計畫與</a:t>
            </a:r>
            <a:endParaRPr lang="en-US" altLang="zh-TW" dirty="0" smtClean="0">
              <a:ea typeface="文鼎新藝體" panose="02010609010101010101" pitchFamily="49" charset="-120"/>
            </a:endParaRPr>
          </a:p>
          <a:p>
            <a:pPr marL="0" indent="0">
              <a:buFont typeface="Arial" pitchFamily="34" charset="0"/>
              <a:buNone/>
            </a:pPr>
            <a:r>
              <a:rPr lang="zh-TW" altLang="en-US" dirty="0">
                <a:ea typeface="文鼎新藝體" panose="02010609010101010101" pitchFamily="49" charset="-120"/>
              </a:rPr>
              <a:t> </a:t>
            </a:r>
            <a:r>
              <a:rPr lang="zh-TW" altLang="en-US" dirty="0" smtClean="0">
                <a:ea typeface="文鼎新藝體" panose="02010609010101010101" pitchFamily="49" charset="-120"/>
              </a:rPr>
              <a:t>   生涯規劃</a:t>
            </a:r>
            <a:endParaRPr lang="zh-TW" altLang="en-US" dirty="0">
              <a:ea typeface="文鼎新藝體" panose="02010609010101010101" pitchFamily="49" charset="-120"/>
            </a:endParaRPr>
          </a:p>
        </p:txBody>
      </p:sp>
      <p:sp>
        <p:nvSpPr>
          <p:cNvPr id="9" name="加號 8"/>
          <p:cNvSpPr/>
          <p:nvPr/>
        </p:nvSpPr>
        <p:spPr>
          <a:xfrm>
            <a:off x="2013487" y="2204864"/>
            <a:ext cx="720080" cy="783705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加號 11"/>
          <p:cNvSpPr/>
          <p:nvPr/>
        </p:nvSpPr>
        <p:spPr>
          <a:xfrm>
            <a:off x="6588224" y="2204863"/>
            <a:ext cx="720080" cy="783705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67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436096" y="188640"/>
            <a:ext cx="370790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01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394</Words>
  <Application>Microsoft Office PowerPoint</Application>
  <PresentationFormat>如螢幕大小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6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Office 佈景主題</vt:lpstr>
      <vt:lpstr>4_Office 佈景主題</vt:lpstr>
      <vt:lpstr>壁窗</vt:lpstr>
      <vt:lpstr>預設簡報設計</vt:lpstr>
      <vt:lpstr>1_波形</vt:lpstr>
      <vt:lpstr>公正</vt:lpstr>
      <vt:lpstr>高二學習歷程檔案 團體諮詢講座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給大學科系的審查資料</vt:lpstr>
      <vt:lpstr>PowerPoint 簡報</vt:lpstr>
      <vt:lpstr>PowerPoint 簡報</vt:lpstr>
      <vt:lpstr>PowerPoint 簡報</vt:lpstr>
      <vt:lpstr>高二重點二： 多元學習成果之 自主學習計畫與成果</vt:lpstr>
      <vt:lpstr>PowerPoint 簡報</vt:lpstr>
      <vt:lpstr>PowerPoint 簡報</vt:lpstr>
      <vt:lpstr>PowerPoint 簡報</vt:lpstr>
      <vt:lpstr>PowerPoint 簡報</vt:lpstr>
      <vt:lpstr>高二時期：多元化~嘗試選擇階段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107</cp:revision>
  <dcterms:created xsi:type="dcterms:W3CDTF">2021-07-11T07:19:48Z</dcterms:created>
  <dcterms:modified xsi:type="dcterms:W3CDTF">2023-10-26T05:46:17Z</dcterms:modified>
</cp:coreProperties>
</file>