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2" r:id="rId2"/>
    <p:sldMasterId id="2147483655" r:id="rId3"/>
    <p:sldMasterId id="2147483657" r:id="rId4"/>
    <p:sldMasterId id="2147483659" r:id="rId5"/>
    <p:sldMasterId id="2147483661" r:id="rId6"/>
    <p:sldMasterId id="2147483663" r:id="rId7"/>
    <p:sldMasterId id="2147483665" r:id="rId8"/>
    <p:sldMasterId id="2147483667" r:id="rId9"/>
    <p:sldMasterId id="2147483669" r:id="rId10"/>
    <p:sldMasterId id="2147483675" r:id="rId11"/>
  </p:sldMasterIdLst>
  <p:notesMasterIdLst>
    <p:notesMasterId r:id="rId81"/>
  </p:notesMasterIdLst>
  <p:sldIdLst>
    <p:sldId id="256" r:id="rId12"/>
    <p:sldId id="257" r:id="rId13"/>
    <p:sldId id="258" r:id="rId14"/>
    <p:sldId id="259" r:id="rId15"/>
    <p:sldId id="334" r:id="rId16"/>
    <p:sldId id="260" r:id="rId17"/>
    <p:sldId id="335" r:id="rId18"/>
    <p:sldId id="261" r:id="rId19"/>
    <p:sldId id="336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6" r:id="rId32"/>
    <p:sldId id="279" r:id="rId33"/>
    <p:sldId id="280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30" r:id="rId42"/>
    <p:sldId id="329" r:id="rId43"/>
    <p:sldId id="332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9" r:id="rId67"/>
    <p:sldId id="324" r:id="rId68"/>
    <p:sldId id="328" r:id="rId69"/>
    <p:sldId id="326" r:id="rId70"/>
    <p:sldId id="323" r:id="rId71"/>
    <p:sldId id="327" r:id="rId72"/>
    <p:sldId id="313" r:id="rId73"/>
    <p:sldId id="314" r:id="rId74"/>
    <p:sldId id="315" r:id="rId75"/>
    <p:sldId id="316" r:id="rId76"/>
    <p:sldId id="325" r:id="rId77"/>
    <p:sldId id="333" r:id="rId78"/>
    <p:sldId id="317" r:id="rId79"/>
    <p:sldId id="318" r:id="rId8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6" roundtripDataSignature="AMtx7mihyfsyRECRD+uukCunXrzJCCGx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FCC66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BD85131-065A-4373-B4FB-3ACB747BD8D4}">
  <a:tblStyle styleId="{EBD85131-065A-4373-B4FB-3ACB747BD8D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810" y="-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9" Type="http://schemas.openxmlformats.org/officeDocument/2006/relationships/theme" Target="theme/theme1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notesMaster" Target="notesMasters/notesMaster1.xml"/><Relationship Id="rId86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presProps" Target="presProps.xml"/><Relationship Id="rId61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173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3" name="Google Shape;48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9" name="Google Shape;48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6" name="Google Shape;49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8" name="Google Shape;51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8" name="Google Shape;51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8" name="Google Shape;51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7076de095b_0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17076de095b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6" name="Google Shape;556;p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4" name="Google Shape;574;p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7" name="Google Shape;59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4" name="Google Shape;604;p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4" name="Google Shape;614;p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2" name="Google Shape;622;p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p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6" name="Google Shape;636;p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4" name="Google Shape;644;p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1" name="Google Shape;651;p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8" name="Google Shape;658;p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5" name="Google Shape;665;p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1" name="Google Shape;671;p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8" name="Google Shape;678;p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9" name="Google Shape;69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6" name="Google Shape;706;p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3" name="Google Shape;713;p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08177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12608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59217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446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12687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22067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7076de095b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g17076de095b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7076de095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g17076de095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7076de095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g17076de095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7076de095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g17076de095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33103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331033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1" name="Google Shape;761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2" name="Google Shape;762;p7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0" name="Google Shape;770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2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2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5" name="Google Shape;35;p82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2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2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4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04"/>
          <p:cNvSpPr txBox="1">
            <a:spLocks noGrp="1"/>
          </p:cNvSpPr>
          <p:nvPr>
            <p:ph type="body" idx="2"/>
          </p:nvPr>
        </p:nvSpPr>
        <p:spPr>
          <a:xfrm rot="-240000">
            <a:off x="346369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04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04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0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1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3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113"/>
          <p:cNvSpPr txBox="1">
            <a:spLocks noGrp="1"/>
          </p:cNvSpPr>
          <p:nvPr>
            <p:ph type="body" idx="2"/>
          </p:nvPr>
        </p:nvSpPr>
        <p:spPr>
          <a:xfrm rot="-240000">
            <a:off x="346369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13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13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標題及物件">
  <p:cSld name="13_標題及物件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9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119"/>
          <p:cNvSpPr txBox="1">
            <a:spLocks noGrp="1"/>
          </p:cNvSpPr>
          <p:nvPr>
            <p:ph type="body" idx="2"/>
          </p:nvPr>
        </p:nvSpPr>
        <p:spPr>
          <a:xfrm rot="-240000">
            <a:off x="346369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119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19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3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13"/>
          <p:cNvSpPr txBox="1">
            <a:spLocks noGrp="1"/>
          </p:cNvSpPr>
          <p:nvPr>
            <p:ph type="body" idx="2"/>
          </p:nvPr>
        </p:nvSpPr>
        <p:spPr>
          <a:xfrm rot="-240000">
            <a:off x="346369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13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3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7076de095b_0_92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17076de095b_0_92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17076de095b_0_92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8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211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標題及物件">
  <p:cSld name="19_標題及物件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1"/>
          <p:cNvSpPr txBox="1">
            <a:spLocks noGrp="1"/>
          </p:cNvSpPr>
          <p:nvPr>
            <p:ph type="title"/>
          </p:nvPr>
        </p:nvSpPr>
        <p:spPr>
          <a:xfrm>
            <a:off x="457200" y="318254"/>
            <a:ext cx="8229600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21"/>
          <p:cNvSpPr txBox="1">
            <a:spLocks noGrp="1"/>
          </p:cNvSpPr>
          <p:nvPr>
            <p:ph type="body" idx="1"/>
          </p:nvPr>
        </p:nvSpPr>
        <p:spPr>
          <a:xfrm>
            <a:off x="457200" y="1527989"/>
            <a:ext cx="8229600" cy="466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121"/>
          <p:cNvSpPr txBox="1">
            <a:spLocks noGrp="1"/>
          </p:cNvSpPr>
          <p:nvPr>
            <p:ph type="body" idx="2"/>
          </p:nvPr>
        </p:nvSpPr>
        <p:spPr>
          <a:xfrm rot="-240000">
            <a:off x="416756" y="6326280"/>
            <a:ext cx="1116013" cy="77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0"/>
          <p:cNvSpPr txBox="1"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0"/>
          <p:cNvSpPr txBox="1"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80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0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0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16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4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4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4" name="Google Shape;54;p84"/>
          <p:cNvSpPr txBox="1">
            <a:spLocks noGrp="1"/>
          </p:cNvSpPr>
          <p:nvPr>
            <p:ph type="body" idx="2"/>
          </p:nvPr>
        </p:nvSpPr>
        <p:spPr>
          <a:xfrm rot="-240000">
            <a:off x="346367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?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5" name="Google Shape;55;p84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D0D0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4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4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>
  <p:cSld name="標題及物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7076de095b_0_296"/>
          <p:cNvSpPr/>
          <p:nvPr/>
        </p:nvSpPr>
        <p:spPr>
          <a:xfrm>
            <a:off x="0" y="0"/>
            <a:ext cx="9144000" cy="6858000"/>
          </a:xfrm>
          <a:prstGeom prst="rtTriangle">
            <a:avLst/>
          </a:prstGeom>
          <a:solidFill>
            <a:srgbClr val="92C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" name="Google Shape;60;g17076de095b_0_296"/>
          <p:cNvSpPr/>
          <p:nvPr/>
        </p:nvSpPr>
        <p:spPr>
          <a:xfrm rot="10800000">
            <a:off x="0" y="0"/>
            <a:ext cx="9144000" cy="6858000"/>
          </a:xfrm>
          <a:prstGeom prst="rtTriangle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" name="Google Shape;61;g17076de095b_0_296"/>
          <p:cNvSpPr/>
          <p:nvPr/>
        </p:nvSpPr>
        <p:spPr>
          <a:xfrm>
            <a:off x="161510" y="140635"/>
            <a:ext cx="8820900" cy="6576900"/>
          </a:xfrm>
          <a:prstGeom prst="roundRect">
            <a:avLst>
              <a:gd name="adj" fmla="val 4050"/>
            </a:avLst>
          </a:prstGeom>
          <a:solidFill>
            <a:schemeClr val="lt1"/>
          </a:solidFill>
          <a:ln w="254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2" name="Google Shape;62;g17076de095b_0_296"/>
          <p:cNvSpPr/>
          <p:nvPr/>
        </p:nvSpPr>
        <p:spPr>
          <a:xfrm rot="10800000">
            <a:off x="8316300" y="356723"/>
            <a:ext cx="827700" cy="57600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6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86"/>
          <p:cNvSpPr txBox="1">
            <a:spLocks noGrp="1"/>
          </p:cNvSpPr>
          <p:nvPr>
            <p:ph type="body" idx="2"/>
          </p:nvPr>
        </p:nvSpPr>
        <p:spPr>
          <a:xfrm rot="-240000">
            <a:off x="346367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86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6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8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標題及物件">
  <p:cSld name="13_標題及物件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9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119"/>
          <p:cNvSpPr txBox="1">
            <a:spLocks noGrp="1"/>
          </p:cNvSpPr>
          <p:nvPr>
            <p:ph type="body" idx="2"/>
          </p:nvPr>
        </p:nvSpPr>
        <p:spPr>
          <a:xfrm rot="-240000">
            <a:off x="346369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119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19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83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0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90"/>
          <p:cNvSpPr txBox="1">
            <a:spLocks noGrp="1"/>
          </p:cNvSpPr>
          <p:nvPr>
            <p:ph type="body" idx="2"/>
          </p:nvPr>
        </p:nvSpPr>
        <p:spPr>
          <a:xfrm rot="-240000">
            <a:off x="346369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90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0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2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81"/>
          <p:cNvCxnSpPr/>
          <p:nvPr/>
        </p:nvCxnSpPr>
        <p:spPr>
          <a:xfrm rot="10800000">
            <a:off x="571500" y="827087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81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8" name="Google Shape;28;p81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wentieth Century"/>
              <a:buChar char=" 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"/>
              <a:buChar char="🢝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" name="Google Shape;29;p81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1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1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7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18" descr="C:\Users\user\Desktop\1910G前進大學ppt版型\1910GAI\底板(藍)-0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8" descr="C:\Users\user\Desktop\1910G前進大學ppt版型\1910GAI\底板(藍)U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50162" y="5935662"/>
            <a:ext cx="149383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8"/>
          <p:cNvSpPr/>
          <p:nvPr/>
        </p:nvSpPr>
        <p:spPr>
          <a:xfrm rot="5400000">
            <a:off x="8231187" y="6002337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8"/>
          <p:cNvSpPr/>
          <p:nvPr/>
        </p:nvSpPr>
        <p:spPr>
          <a:xfrm rot="-5400000">
            <a:off x="8647112" y="6311900"/>
            <a:ext cx="522287" cy="414337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8"/>
          <p:cNvSpPr/>
          <p:nvPr/>
        </p:nvSpPr>
        <p:spPr>
          <a:xfrm rot="-5400000">
            <a:off x="7635875" y="6130925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18" descr="C:\Users\user\Desktop\1910G前進大學ppt版型\藍綠標籤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8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83" name="Google Shape;183;p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118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118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20" descr="D:\共用\●●SHUTTERSTOCKE\105-6-30\shutterstock_284167820 - 複製.jpg"/>
          <p:cNvPicPr preferRelativeResize="0"/>
          <p:nvPr/>
        </p:nvPicPr>
        <p:blipFill rotWithShape="1">
          <a:blip r:embed="rId4">
            <a:alphaModFix/>
          </a:blip>
          <a:srcRect t="625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0" descr="C:\Users\user\Desktop\1910G前進大學ppt版型\藍綠標籤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0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221" name="Google Shape;221;p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1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1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1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3"/>
          <p:cNvCxnSpPr/>
          <p:nvPr/>
        </p:nvCxnSpPr>
        <p:spPr>
          <a:xfrm rot="10800000">
            <a:off x="571500" y="827087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" name="Google Shape;40;p83" descr="C:\Users\user\Desktop\1910G前進大學ppt版型\1910GAI\底板(藍)-0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87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3" descr="C:\Users\user\Desktop\1910G前進大學ppt版型\1910GAI\底板(藍)U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50162" y="5935662"/>
            <a:ext cx="149383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3"/>
          <p:cNvSpPr/>
          <p:nvPr/>
        </p:nvSpPr>
        <p:spPr>
          <a:xfrm rot="5400000">
            <a:off x="8231187" y="6002337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83"/>
          <p:cNvSpPr/>
          <p:nvPr/>
        </p:nvSpPr>
        <p:spPr>
          <a:xfrm rot="-5400000">
            <a:off x="8647112" y="6311900"/>
            <a:ext cx="522287" cy="414337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3"/>
          <p:cNvSpPr/>
          <p:nvPr/>
        </p:nvSpPr>
        <p:spPr>
          <a:xfrm rot="-5400000">
            <a:off x="7635875" y="6130925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83" descr="C:\Users\user\Desktop\1910G前進大學ppt版型\藍綠標籤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3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7" name="Google Shape;47;p83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wentieth Century"/>
              <a:buChar char=" 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"/>
              <a:buChar char="🢝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8" name="Google Shape;48;p83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83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3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5" descr="C:\Users\user\Desktop\1910G前進大學ppt版型\1910GAI\底板(藍)-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87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5" descr="C:\Users\user\Desktop\1910G前進大學ppt版型\1910GAI\底板(藍)U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0162" y="5935662"/>
            <a:ext cx="149383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5"/>
          <p:cNvSpPr/>
          <p:nvPr/>
        </p:nvSpPr>
        <p:spPr>
          <a:xfrm rot="5400000">
            <a:off x="8231187" y="6002337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5"/>
          <p:cNvSpPr/>
          <p:nvPr/>
        </p:nvSpPr>
        <p:spPr>
          <a:xfrm rot="-5400000">
            <a:off x="8647112" y="6311900"/>
            <a:ext cx="522287" cy="414337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5"/>
          <p:cNvSpPr/>
          <p:nvPr/>
        </p:nvSpPr>
        <p:spPr>
          <a:xfrm rot="-5400000">
            <a:off x="7635875" y="6130925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85" descr="C:\Users\user\Desktop\1910G前進大學ppt版型\藍綠標籤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5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71" name="Google Shape;71;p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85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85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7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84" name="Google Shape;84;p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7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89" descr="C:\Users\user\Desktop\1910G前進大學ppt版型\1910GAI\底板(藍)-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87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9" descr="C:\Users\user\Desktop\1910G前進大學ppt版型\1910GAI\底板(藍)U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0162" y="5935662"/>
            <a:ext cx="149383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89"/>
          <p:cNvSpPr/>
          <p:nvPr/>
        </p:nvSpPr>
        <p:spPr>
          <a:xfrm rot="5400000">
            <a:off x="8231187" y="6002337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9"/>
          <p:cNvSpPr/>
          <p:nvPr/>
        </p:nvSpPr>
        <p:spPr>
          <a:xfrm rot="-5400000">
            <a:off x="8647112" y="6311900"/>
            <a:ext cx="522287" cy="414337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9"/>
          <p:cNvSpPr/>
          <p:nvPr/>
        </p:nvSpPr>
        <p:spPr>
          <a:xfrm rot="-5400000">
            <a:off x="7635875" y="6130925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89" descr="C:\Users\user\Desktop\1910G前進大學ppt版型\藍綠標籤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89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02" name="Google Shape;102;p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89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89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1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15" name="Google Shape;115;p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03" descr="C:\Users\user\Desktop\1910G前進大學ppt版型\1910GAI\底板(藍)-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87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3" descr="C:\Users\user\Desktop\1910G前進大學ppt版型\1910GAI\底板(藍)U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0162" y="5935662"/>
            <a:ext cx="149383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03"/>
          <p:cNvSpPr/>
          <p:nvPr/>
        </p:nvSpPr>
        <p:spPr>
          <a:xfrm rot="5400000">
            <a:off x="8231187" y="6002337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03"/>
          <p:cNvSpPr/>
          <p:nvPr/>
        </p:nvSpPr>
        <p:spPr>
          <a:xfrm rot="-5400000">
            <a:off x="8647112" y="6311900"/>
            <a:ext cx="522287" cy="414337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03"/>
          <p:cNvSpPr/>
          <p:nvPr/>
        </p:nvSpPr>
        <p:spPr>
          <a:xfrm rot="-5400000">
            <a:off x="7635875" y="6130925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03" descr="C:\Users\user\Desktop\1910G前進大學ppt版型\藍綠標籤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3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33" name="Google Shape;133;p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03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03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0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46" name="Google Shape;146;p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1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12" descr="C:\Users\user\Desktop\1910G前進大學ppt版型\1910GAI\底板(藍)-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87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12" descr="C:\Users\user\Desktop\1910G前進大學ppt版型\1910GAI\底板(藍)U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0162" y="5935662"/>
            <a:ext cx="149383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12"/>
          <p:cNvSpPr/>
          <p:nvPr/>
        </p:nvSpPr>
        <p:spPr>
          <a:xfrm rot="5400000">
            <a:off x="8231187" y="6002337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2"/>
          <p:cNvSpPr/>
          <p:nvPr/>
        </p:nvSpPr>
        <p:spPr>
          <a:xfrm rot="-5400000">
            <a:off x="8647112" y="6311900"/>
            <a:ext cx="522287" cy="414337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2"/>
          <p:cNvSpPr/>
          <p:nvPr/>
        </p:nvSpPr>
        <p:spPr>
          <a:xfrm rot="-5400000">
            <a:off x="7635875" y="6130925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12" descr="C:\Users\user\Desktop\1910G前進大學ppt版型\藍綠標籤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12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64" name="Google Shape;164;p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12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112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c.edu.tw/apply112/query.php" TargetMode="External"/><Relationship Id="rId13" Type="http://schemas.openxmlformats.org/officeDocument/2006/relationships/hyperlink" Target="https://www.jctv.ntut.edu.tw/downloads/111/caac/111_more_rule.pdf" TargetMode="External"/><Relationship Id="rId18" Type="http://schemas.openxmlformats.org/officeDocument/2006/relationships/hyperlink" Target="https://www.uac.edu.tw/111data/111_result_school_data.pdf" TargetMode="External"/><Relationship Id="rId3" Type="http://schemas.openxmlformats.org/officeDocument/2006/relationships/hyperlink" Target="https://web.jhenggao.com/iSystemEntrance/" TargetMode="External"/><Relationship Id="rId7" Type="http://schemas.openxmlformats.org/officeDocument/2006/relationships/hyperlink" Target="https://www.cac.edu.tw/cacportal/star_his_report/111/111_result_standard/eight/collegeList_1.php" TargetMode="External"/><Relationship Id="rId12" Type="http://schemas.openxmlformats.org/officeDocument/2006/relationships/hyperlink" Target="https://www.jctv.ntut.edu.tw/caac/contents.php?academicYear=112&amp;subId=299" TargetMode="External"/><Relationship Id="rId17" Type="http://schemas.openxmlformats.org/officeDocument/2006/relationships/hyperlink" Target="https://www.uac.edu.tw/colleges.htm" TargetMode="External"/><Relationship Id="rId2" Type="http://schemas.openxmlformats.org/officeDocument/2006/relationships/notesSlide" Target="../notesSlides/notesSlide63.xml"/><Relationship Id="rId16" Type="http://schemas.openxmlformats.org/officeDocument/2006/relationships/hyperlink" Target="https://www.uac.edu.tw/112data/112recruit_2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cac.edu.tw/cacportal/star_his_report/111/111_result_standard/one2seven/collegeList_1.php" TargetMode="External"/><Relationship Id="rId11" Type="http://schemas.openxmlformats.org/officeDocument/2006/relationships/hyperlink" Target="https://hs.1111.com.tw/testAnalysis.aspx?type=1" TargetMode="External"/><Relationship Id="rId5" Type="http://schemas.openxmlformats.org/officeDocument/2006/relationships/hyperlink" Target="https://www.cac.edu.tw/star112/query.php" TargetMode="External"/><Relationship Id="rId15" Type="http://schemas.openxmlformats.org/officeDocument/2006/relationships/hyperlink" Target="https://hs.1111.com.tw/testAnalysis.aspx?type=2" TargetMode="External"/><Relationship Id="rId10" Type="http://schemas.openxmlformats.org/officeDocument/2006/relationships/hyperlink" Target="https://www.cac.edu.tw/cacportal/apply_his_report/111/111_sieve_standard/collegeList.htm" TargetMode="External"/><Relationship Id="rId4" Type="http://schemas.openxmlformats.org/officeDocument/2006/relationships/hyperlink" Target="https://srecruit.moe.edu.tw/" TargetMode="External"/><Relationship Id="rId9" Type="http://schemas.openxmlformats.org/officeDocument/2006/relationships/hyperlink" Target="https://www.reallygood.com.tw/newExam/inside?str=608CB2623AAD266CAC6CBC6D4CB6FC36" TargetMode="External"/><Relationship Id="rId14" Type="http://schemas.openxmlformats.org/officeDocument/2006/relationships/hyperlink" Target="https://www.jctv.ntut.edu.tw/downloads/111/caac/111_repot_01.pdf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.ceec.edu.tw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.ceec.edu.tw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ws.com.tw/School/Method/3#listContent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unews.com.tw/News/Info/5408" TargetMode="External"/><Relationship Id="rId5" Type="http://schemas.openxmlformats.org/officeDocument/2006/relationships/hyperlink" Target="https://www.unews.com.tw/School/Method/7#listContent" TargetMode="External"/><Relationship Id="rId4" Type="http://schemas.openxmlformats.org/officeDocument/2006/relationships/hyperlink" Target="https://www.unews.com.tw/School/Method/4#listContent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" y="-74612"/>
            <a:ext cx="9128125" cy="5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"/>
          <p:cNvSpPr txBox="1"/>
          <p:nvPr/>
        </p:nvSpPr>
        <p:spPr>
          <a:xfrm>
            <a:off x="2511425" y="3613150"/>
            <a:ext cx="5761037" cy="9509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"/>
          <p:cNvSpPr txBox="1"/>
          <p:nvPr/>
        </p:nvSpPr>
        <p:spPr>
          <a:xfrm>
            <a:off x="2916237" y="2286000"/>
            <a:ext cx="5003800" cy="9683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"/>
          <p:cNvSpPr txBox="1"/>
          <p:nvPr/>
        </p:nvSpPr>
        <p:spPr>
          <a:xfrm>
            <a:off x="2865437" y="2405062"/>
            <a:ext cx="50546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111高三親職座談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"/>
          <p:cNvSpPr txBox="1"/>
          <p:nvPr/>
        </p:nvSpPr>
        <p:spPr>
          <a:xfrm>
            <a:off x="2771775" y="3705225"/>
            <a:ext cx="6577012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前進大學，多元入學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"/>
          <p:cNvSpPr txBox="1"/>
          <p:nvPr/>
        </p:nvSpPr>
        <p:spPr>
          <a:xfrm>
            <a:off x="7191375" y="5981700"/>
            <a:ext cx="21240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icrosoft JhengHei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圖片來源：collego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"/>
          <p:cNvSpPr txBox="1"/>
          <p:nvPr/>
        </p:nvSpPr>
        <p:spPr>
          <a:xfrm>
            <a:off x="323850" y="5627687"/>
            <a:ext cx="58674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講者：輔導處楊家祺老師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>
            <a:spLocks noGrp="1"/>
          </p:cNvSpPr>
          <p:nvPr>
            <p:ph type="title"/>
          </p:nvPr>
        </p:nvSpPr>
        <p:spPr>
          <a:xfrm>
            <a:off x="1547812" y="620712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rosoft JhengHei"/>
              <a:buNone/>
            </a:pP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會運用</a:t>
            </a:r>
            <a:r>
              <a:rPr lang="en-US" sz="35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學測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成績的入學管道</a:t>
            </a:r>
            <a:endParaRPr/>
          </a:p>
        </p:txBody>
      </p:sp>
      <p:sp>
        <p:nvSpPr>
          <p:cNvPr id="274" name="Google Shape;274;p7"/>
          <p:cNvSpPr txBox="1">
            <a:spLocks noGrp="1"/>
          </p:cNvSpPr>
          <p:nvPr>
            <p:ph type="body" idx="1"/>
          </p:nvPr>
        </p:nvSpPr>
        <p:spPr>
          <a:xfrm>
            <a:off x="161925" y="1341437"/>
            <a:ext cx="8982075" cy="475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1.「繁星推薦」、        2.「個人申請」、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3.「考試分發」、        4.「科大申請」、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5.「軍校甄試入學」、6.「中央警察大學」、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7.「大學進修學士班」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8.「離島&amp;原住民學生保送甄試」、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9.「離島&amp;原住民醫事公費生」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10.部分國外大學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 txBox="1">
            <a:spLocks noGrp="1"/>
          </p:cNvSpPr>
          <p:nvPr>
            <p:ph type="title"/>
          </p:nvPr>
        </p:nvSpPr>
        <p:spPr>
          <a:xfrm>
            <a:off x="1547812" y="663575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rosoft JhengHei"/>
              <a:buNone/>
            </a:pP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學測考試時間表</a:t>
            </a:r>
            <a:endParaRPr/>
          </a:p>
        </p:txBody>
      </p:sp>
      <p:sp>
        <p:nvSpPr>
          <p:cNvPr id="282" name="Google Shape;282;p8" descr="https://www.unews.com.tw/upload/ckeditor/2078/755.jpg"/>
          <p:cNvSpPr txBox="1"/>
          <p:nvPr/>
        </p:nvSpPr>
        <p:spPr>
          <a:xfrm>
            <a:off x="155575" y="-173037"/>
            <a:ext cx="30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75" y="1427162"/>
            <a:ext cx="7375525" cy="4465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84" name="Google Shape;284;p8"/>
          <p:cNvSpPr txBox="1"/>
          <p:nvPr/>
        </p:nvSpPr>
        <p:spPr>
          <a:xfrm>
            <a:off x="-2413000" y="2133600"/>
            <a:ext cx="18954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6科自由選考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547812" y="663575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rosoft JhengHei"/>
              <a:buNone/>
            </a:pP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分科測驗時間表</a:t>
            </a:r>
            <a:endParaRPr/>
          </a:p>
        </p:txBody>
      </p:sp>
      <p:sp>
        <p:nvSpPr>
          <p:cNvPr id="291" name="Google Shape;291;p9" descr="https://www.unews.com.tw/upload/ckeditor/2078/755.jpg"/>
          <p:cNvSpPr txBox="1"/>
          <p:nvPr/>
        </p:nvSpPr>
        <p:spPr>
          <a:xfrm>
            <a:off x="155575" y="-173037"/>
            <a:ext cx="30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62" y="1417637"/>
            <a:ext cx="6638925" cy="484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9"/>
          <p:cNvSpPr txBox="1"/>
          <p:nvPr/>
        </p:nvSpPr>
        <p:spPr>
          <a:xfrm>
            <a:off x="6227762" y="809625"/>
            <a:ext cx="19065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7科自由選考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"/>
          <p:cNvSpPr txBox="1"/>
          <p:nvPr/>
        </p:nvSpPr>
        <p:spPr>
          <a:xfrm>
            <a:off x="2411412" y="2060575"/>
            <a:ext cx="4681537" cy="17541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2.特殊選才簡介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 descr="https://www.unews.com.tw/upload/ckeditor/2078/755.jpg"/>
          <p:cNvSpPr txBox="1"/>
          <p:nvPr/>
        </p:nvSpPr>
        <p:spPr>
          <a:xfrm>
            <a:off x="155575" y="-173037"/>
            <a:ext cx="30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1"/>
          <p:cNvSpPr txBox="1">
            <a:spLocks noGrp="1"/>
          </p:cNvSpPr>
          <p:nvPr>
            <p:ph type="title"/>
          </p:nvPr>
        </p:nvSpPr>
        <p:spPr>
          <a:xfrm>
            <a:off x="1231591" y="494683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rosoft JhengHei"/>
              <a:buNone/>
            </a:pPr>
            <a:r>
              <a:rPr lang="en-US" sz="3500" b="1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特殊選才是什麼</a:t>
            </a:r>
            <a:r>
              <a:rPr lang="en-US" sz="3500" b="1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dirty="0"/>
          </a:p>
        </p:txBody>
      </p:sp>
      <p:pic>
        <p:nvPicPr>
          <p:cNvPr id="306" name="Google Shape;3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057297"/>
            <a:ext cx="6591300" cy="348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087" y="4426612"/>
            <a:ext cx="65913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1"/>
          <p:cNvSpPr txBox="1"/>
          <p:nvPr/>
        </p:nvSpPr>
        <p:spPr>
          <a:xfrm>
            <a:off x="1116012" y="5854414"/>
            <a:ext cx="6015037" cy="79216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"/>
          <p:cNvSpPr txBox="1"/>
          <p:nvPr/>
        </p:nvSpPr>
        <p:spPr>
          <a:xfrm>
            <a:off x="2411412" y="1814911"/>
            <a:ext cx="4681537" cy="17541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3.繁星推薦簡介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4" name="Google Shape;314;p13"/>
          <p:cNvSpPr txBox="1"/>
          <p:nvPr/>
        </p:nvSpPr>
        <p:spPr>
          <a:xfrm>
            <a:off x="2411412" y="3582746"/>
            <a:ext cx="4681537" cy="23082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繁星推薦招生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共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66所學校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1789個學系參加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提供招生名額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15989(112)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16178(111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16111(110)、16110(109)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20" name="Google Shape;320;p14"/>
          <p:cNvGraphicFramePr/>
          <p:nvPr>
            <p:extLst>
              <p:ext uri="{D42A27DB-BD31-4B8C-83A1-F6EECF244321}">
                <p14:modId xmlns:p14="http://schemas.microsoft.com/office/powerpoint/2010/main" val="380479247"/>
              </p:ext>
            </p:extLst>
          </p:nvPr>
        </p:nvGraphicFramePr>
        <p:xfrm>
          <a:off x="928687" y="1844675"/>
          <a:ext cx="7561250" cy="3462400"/>
        </p:xfrm>
        <a:graphic>
          <a:graphicData uri="http://schemas.openxmlformats.org/drawingml/2006/table">
            <a:tbl>
              <a:tblPr>
                <a:noFill/>
                <a:tableStyleId>{EBD85131-065A-4373-B4FB-3ACB747BD8D4}</a:tableStyleId>
              </a:tblPr>
              <a:tblGrid>
                <a:gridCol w="7561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9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600"/>
                        <a:buFont typeface="Microsoft JhengHei"/>
                        <a:buNone/>
                      </a:pPr>
                      <a:r>
                        <a:rPr lang="en-US" sz="6600" b="1" i="0" u="none" strike="noStrike" cap="none" dirty="0" err="1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德光中學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6600"/>
                        <a:buFont typeface="Microsoft JhengHei"/>
                        <a:buNone/>
                      </a:pPr>
                      <a:r>
                        <a:rPr lang="en-US" sz="6600" b="1" i="0" u="none" strike="noStrike" cap="none" dirty="0" err="1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繁星家長說明會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400"/>
                        <a:buFont typeface="Microsoft JhengHei"/>
                        <a:buNone/>
                      </a:pPr>
                      <a:r>
                        <a:rPr lang="en-US" altLang="zh-TW" sz="4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112</a:t>
                      </a:r>
                      <a:r>
                        <a:rPr lang="en-US" sz="4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</a:t>
                      </a:r>
                      <a:r>
                        <a:rPr lang="en-US" altLang="zh-TW" sz="4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r>
                        <a:rPr lang="zh-TW" altLang="en-US" sz="4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月</a:t>
                      </a:r>
                      <a:r>
                        <a:rPr lang="en-US" altLang="zh-TW" sz="4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24</a:t>
                      </a:r>
                      <a:r>
                        <a:rPr lang="zh-TW" altLang="en-US" sz="4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日</a:t>
                      </a:r>
                      <a:r>
                        <a:rPr lang="en-US" altLang="zh-TW" sz="4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altLang="en-US" sz="4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五</a:t>
                      </a:r>
                      <a:r>
                        <a:rPr lang="en-US" altLang="zh-TW" sz="4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400"/>
                        <a:buFont typeface="Microsoft JhengHei"/>
                        <a:buNone/>
                      </a:pPr>
                      <a:r>
                        <a:rPr lang="en-US" altLang="zh-TW" sz="4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18:30~19:30</a:t>
                      </a:r>
                      <a:endParaRPr sz="1400" u="none" strike="noStrike" cap="none" dirty="0"/>
                    </a:p>
                  </a:txBody>
                  <a:tcPr marL="91450" marR="91450" marT="54800" marB="548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" name="Google Shape;326;p15"/>
          <p:cNvSpPr txBox="1">
            <a:spLocks noGrp="1"/>
          </p:cNvSpPr>
          <p:nvPr>
            <p:ph type="body" idx="1"/>
          </p:nvPr>
        </p:nvSpPr>
        <p:spPr>
          <a:xfrm>
            <a:off x="723330" y="1812925"/>
            <a:ext cx="8202305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大學依</a:t>
            </a:r>
            <a:r>
              <a:rPr lang="en-US" sz="2700" b="1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學系性質</a:t>
            </a:r>
            <a:r>
              <a:rPr lang="en-US" sz="27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分學群招生</a:t>
            </a:r>
            <a:r>
              <a:rPr lang="en-US" sz="27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第一類學群：文、法、商、社會科學、教育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        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管理等學系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學程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)。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第二類學群：理、工等學系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第三類學群：醫藥衛生、生命科學、農等學系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學程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)。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第四類學群：音樂相關學系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第五類學群：美術相關學系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6.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第六類學群：舞蹈相關學系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7.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第七類學群：體育相關學系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8.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第八類學群：醫學系、牙醫學系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第四類至第七類學群，僅限招收高中之音樂、美術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舞蹈（藝才班）及體育班學生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</p:txBody>
      </p:sp>
      <p:sp>
        <p:nvSpPr>
          <p:cNvPr id="327" name="Google Shape;327;p15"/>
          <p:cNvSpPr txBox="1">
            <a:spLocks noGrp="1"/>
          </p:cNvSpPr>
          <p:nvPr>
            <p:ph type="title"/>
          </p:nvPr>
        </p:nvSpPr>
        <p:spPr>
          <a:xfrm>
            <a:off x="1258887" y="612775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Microsoft JhengHei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繁星推薦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是什麼?</a:t>
            </a:r>
            <a:endParaRPr/>
          </a:p>
        </p:txBody>
      </p:sp>
      <p:sp>
        <p:nvSpPr>
          <p:cNvPr id="328" name="Google Shape;328;p15"/>
          <p:cNvSpPr txBox="1"/>
          <p:nvPr/>
        </p:nvSpPr>
        <p:spPr>
          <a:xfrm>
            <a:off x="1258887" y="1276350"/>
            <a:ext cx="751998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Microsoft JhengHe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強調區域平衡、城鄉就學機會、推動就近入學高中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"/>
          <p:cNvSpPr txBox="1"/>
          <p:nvPr/>
        </p:nvSpPr>
        <p:spPr>
          <a:xfrm>
            <a:off x="750887" y="1241425"/>
            <a:ext cx="7931150" cy="534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3361" marR="0" lvl="0" indent="-2333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高一、高二、高三上各學期學業成績總平均之平均成績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</a:t>
            </a: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在校學業成績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)全校排名百分比符合大學之規定。各大學得就「前20%、30%、40%、50%」，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擇一訂定標準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3361" marR="0" lvl="0" indent="-2333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須參加學科能力測驗，</a:t>
            </a: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視校系規定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參加高中英語聽力測驗、術科考試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600" b="0" i="0" u="none" strike="noStrike" cap="none" dirty="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33361" marR="0" lvl="0" indent="-2333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libri"/>
              <a:buAutoNum type="arabicPeriod"/>
            </a:pP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本校應屆畢業生，繁星推薦名單送出前有大過紀錄者，不論是否銷過，一律不予推薦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本校規定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3361" marR="0" lvl="0" indent="-2333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高中三年全程學籍均於本校或全程有實際就讀本校之學生，學校繁星委員會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認定其在校</a:t>
            </a: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學業成績評比方式與所有在校生一致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擁有被推薦資格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3361" marR="0" lvl="0" indent="-2333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如有遺漏，依繁星入學簡章「壹、總則」之規定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6"/>
          <p:cNvSpPr txBox="1">
            <a:spLocks noGrp="1"/>
          </p:cNvSpPr>
          <p:nvPr>
            <p:ph type="title"/>
          </p:nvPr>
        </p:nvSpPr>
        <p:spPr>
          <a:xfrm>
            <a:off x="1258887" y="612775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Microsoft JhengHei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繁星推薦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參加資格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1" name="Google Shape;34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737" y="1484312"/>
            <a:ext cx="8593137" cy="353853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7"/>
          <p:cNvSpPr txBox="1">
            <a:spLocks noGrp="1"/>
          </p:cNvSpPr>
          <p:nvPr>
            <p:ph type="title"/>
          </p:nvPr>
        </p:nvSpPr>
        <p:spPr>
          <a:xfrm>
            <a:off x="1258887" y="612775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Microsoft JhengHei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繁星推薦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單科學業成績範圍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"/>
          <p:cNvSpPr txBox="1"/>
          <p:nvPr/>
        </p:nvSpPr>
        <p:spPr>
          <a:xfrm>
            <a:off x="493160" y="333373"/>
            <a:ext cx="8219325" cy="50782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</a:t>
            </a:r>
            <a:r>
              <a:rPr lang="zh-TW" alt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講綱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1.重要時程表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2.特殊選才簡介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3.繁星推薦簡</a:t>
            </a:r>
            <a:r>
              <a:rPr lang="zh-TW" alt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介</a:t>
            </a:r>
            <a:endParaRPr lang="en-US"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4.大學申請入學簡介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5.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科大申請入學簡介</a:t>
            </a:r>
            <a:r>
              <a:rPr lang="en-US" sz="2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四技日間部申請入學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6.考試分發入學簡介</a:t>
            </a:r>
          </a:p>
          <a:p>
            <a:pPr lvl="0">
              <a:buClr>
                <a:schemeClr val="lt1"/>
              </a:buClr>
              <a:buSzPts val="3600"/>
            </a:pP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en-US" alt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7.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</a:t>
            </a:r>
            <a:r>
              <a:rPr lang="en-US" altLang="zh-TW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獨招</a:t>
            </a:r>
            <a:r>
              <a:rPr lang="zh-TW" altLang="en-US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、運動績優、軍警</a:t>
            </a:r>
            <a:r>
              <a:rPr lang="zh-TW" altLang="en-US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及進修學士班</a:t>
            </a:r>
            <a:r>
              <a:rPr lang="en-US" altLang="zh-TW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en-US" alt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.升學相關網站    </a:t>
            </a:r>
            <a:endParaRPr sz="3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48" name="Google Shape;348;p18"/>
          <p:cNvGraphicFramePr/>
          <p:nvPr/>
        </p:nvGraphicFramePr>
        <p:xfrm>
          <a:off x="330200" y="1644650"/>
          <a:ext cx="8229600" cy="365320"/>
        </p:xfrm>
        <a:graphic>
          <a:graphicData uri="http://schemas.openxmlformats.org/drawingml/2006/table">
            <a:tbl>
              <a:tblPr>
                <a:noFill/>
                <a:tableStyleId>{EBD85131-065A-4373-B4FB-3ACB747BD8D4}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500" marB="455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500" marB="455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500" marB="455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49" name="Google Shape;349;p18"/>
          <p:cNvGraphicFramePr/>
          <p:nvPr/>
        </p:nvGraphicFramePr>
        <p:xfrm>
          <a:off x="323850" y="1233487"/>
          <a:ext cx="8521700" cy="5395305"/>
        </p:xfrm>
        <a:graphic>
          <a:graphicData uri="http://schemas.openxmlformats.org/drawingml/2006/table">
            <a:tbl>
              <a:tblPr>
                <a:noFill/>
                <a:tableStyleId>{EBD85131-065A-4373-B4FB-3ACB747BD8D4}</a:tableStyleId>
              </a:tblPr>
              <a:tblGrid>
                <a:gridCol w="1222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99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全校排名百分比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設定在校學業成績的大學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前20%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國立台灣大學、國立清華大學、國立陽明交通大學、國立成功大學、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國立政治大學、國立台灣師範大學、國立中央大學、國立中山大學、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國立台北大學、國立台北藝術大學、馬偕醫學院、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前30%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國立中興大學、國立中正大學、國立彰化師範大學、國立暨南大學、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國立東華大學、國立台北教育大學、國立台中教育大學、國立嘉義大學、國立台南大學、國立高雄大學、國立體育大學、國立台灣藝術大學、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國立台南藝術大學、台北醫學大學、長庚大學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前40%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國立高雄師範大學、國立海洋大學、國立屏東大學、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高雄醫學大學、中國醫藥大學、中山醫學大學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前50%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台北市立教育大學、國立宜蘭大學、國立聯合大學、國立台東大學、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國立金門大學、國立台灣體育運動大學、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東吳大學、輔仁大學、淡江大學、世新大學、銘傳大學、實踐大學、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文化大學、元智大學、逢甲大學、東海大學、靜宜大學、義守大學、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大同大學、真理大學、開南大學、中華大學、亞洲大學、大葉大學、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南華大學、慈濟大學、佛光大學、華梵大學、玄奘大學、首府大學、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明道大學、康寧大學、中信金融管理學院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1250950" y="528637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Microsoft JhengHei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繁星推薦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全校排名百分比的設定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3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1403350" y="609600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Microsoft JhengHei"/>
              <a:buNone/>
            </a:pPr>
            <a:r>
              <a:rPr lang="en-US" sz="3500" b="1" i="0" u="none" strike="noStrike" cap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繁星推薦</a:t>
            </a:r>
            <a:r>
              <a:rPr lang="en-US"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的限制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606425" y="1268412"/>
            <a:ext cx="7931150" cy="534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第一類組至第七類組</a:t>
            </a:r>
            <a:r>
              <a:rPr lang="en-US" sz="2800" b="1" i="0" u="none" strike="noStrike" cap="none" dirty="0" err="1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錄取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生，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無論放棄與否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一律不得參加個人申請，只能參加分發入學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第八類組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</a:t>
            </a:r>
            <a:r>
              <a:rPr lang="en-US" sz="2800" b="1" i="0" u="none" strike="noStrike" cap="none" dirty="0" err="1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甲校醫學、牙醫系的第一階段篩選，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則不能再參加甲校醫學、牙醫系的個人申請報名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SzPts val="28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7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29" name="Google Shape;429;p177"/>
          <p:cNvGraphicFramePr/>
          <p:nvPr/>
        </p:nvGraphicFramePr>
        <p:xfrm>
          <a:off x="523789" y="2133622"/>
          <a:ext cx="7775525" cy="3753125"/>
        </p:xfrm>
        <a:graphic>
          <a:graphicData uri="http://schemas.openxmlformats.org/drawingml/2006/table">
            <a:tbl>
              <a:tblPr>
                <a:noFill/>
                <a:tableStyleId>{EBD85131-065A-4373-B4FB-3ACB747BD8D4}</a:tableStyleId>
              </a:tblPr>
              <a:tblGrid>
                <a:gridCol w="2519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5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52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國立中興大學 </a:t>
                      </a:r>
                      <a:b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機械工程學系 (00317)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200"/>
                        <a:buFont typeface="PMingLiu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14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第二類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學群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600"/>
                        <a:buFont typeface="PMingLiu"/>
                        <a:buNone/>
                      </a:pPr>
                      <a:r>
                        <a:rPr lang="en-US" sz="36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17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15</a:t>
                      </a:r>
                      <a:endParaRPr sz="1400" b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詳細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資料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化學系 (00311)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詳細資料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物理學系一般物理組 (00312)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4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詳細資料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物理學系光電物理組 (00313)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3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應用數學系應用數學組 (00314)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4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詳細資料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應用數學系數據科學與計算組 (00315)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4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無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--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詳細資料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資訊科學與工程學系 (00316)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2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詳細資料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機械工程學系 (00317)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15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詳細資料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土木工程學系 (00318)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20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詳細資料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30" name="Google Shape;430;p177"/>
          <p:cNvGraphicFramePr/>
          <p:nvPr/>
        </p:nvGraphicFramePr>
        <p:xfrm>
          <a:off x="523789" y="1341460"/>
          <a:ext cx="7775525" cy="769925"/>
        </p:xfrm>
        <a:graphic>
          <a:graphicData uri="http://schemas.openxmlformats.org/drawingml/2006/table">
            <a:tbl>
              <a:tblPr>
                <a:noFill/>
                <a:tableStyleId>{EBD85131-065A-4373-B4FB-3ACB747BD8D4}</a:tableStyleId>
              </a:tblPr>
              <a:tblGrid>
                <a:gridCol w="2519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3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6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校系名稱及代碼</a:t>
                      </a:r>
                      <a:endParaRPr sz="1400" b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招生名額</a:t>
                      </a:r>
                      <a:endParaRPr sz="2000" b="1" i="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外加名額</a:t>
                      </a:r>
                      <a:endParaRPr sz="1400" b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學群類別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PMingLiu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可選填</a:t>
                      </a:r>
                      <a:endParaRPr sz="20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PMingLiu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志願數</a:t>
                      </a:r>
                      <a:endParaRPr sz="20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MingLiu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外加名額可選填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MingLiu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志願數</a:t>
                      </a:r>
                      <a:endParaRPr sz="1400" b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MingLiu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校系分則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MingLiu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詳細資料</a:t>
                      </a:r>
                      <a:endParaRPr sz="1400" b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31" name="Google Shape;431;p177"/>
          <p:cNvSpPr/>
          <p:nvPr/>
        </p:nvSpPr>
        <p:spPr>
          <a:xfrm>
            <a:off x="4353962" y="3412801"/>
            <a:ext cx="2793970" cy="2274321"/>
          </a:xfrm>
          <a:prstGeom prst="wedgeRectCallout">
            <a:avLst>
              <a:gd name="adj1" fmla="val -20282"/>
              <a:gd name="adj2" fmla="val -64582"/>
            </a:avLst>
          </a:prstGeom>
          <a:solidFill>
            <a:srgbClr val="17365D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FKai-SB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填志願前學生就要查明</a:t>
            </a:r>
            <a:r>
              <a:rPr lang="en-US" sz="3000" b="1" i="0" u="none" strike="noStrike" cap="non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中興大學第二類學群</a:t>
            </a:r>
            <a:r>
              <a:rPr lang="en-US" sz="30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有什麼</a:t>
            </a:r>
            <a:r>
              <a:rPr lang="en-US" sz="3000" b="1" i="0" u="none" strike="noStrike" cap="non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科系</a:t>
            </a:r>
            <a:r>
              <a:rPr lang="en-US" sz="30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可以填。</a:t>
            </a:r>
            <a:endParaRPr sz="30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2" name="Google Shape;432;p177"/>
          <p:cNvSpPr txBox="1">
            <a:spLocks noGrp="1"/>
          </p:cNvSpPr>
          <p:nvPr>
            <p:ph type="title"/>
          </p:nvPr>
        </p:nvSpPr>
        <p:spPr>
          <a:xfrm>
            <a:off x="1326995" y="546410"/>
            <a:ext cx="490653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4000"/>
              <a:buFont typeface="Microsoft JhengHei"/>
              <a:buNone/>
            </a:pPr>
            <a:r>
              <a:rPr lang="en-US">
                <a:solidFill>
                  <a:schemeClr val="dk1"/>
                </a:solidFill>
              </a:rPr>
              <a:t>以繁星簡章舉例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8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438" name="Google Shape;438;p178"/>
          <p:cNvGraphicFramePr/>
          <p:nvPr/>
        </p:nvGraphicFramePr>
        <p:xfrm>
          <a:off x="250825" y="0"/>
          <a:ext cx="8713750" cy="6759790"/>
        </p:xfrm>
        <a:graphic>
          <a:graphicData uri="http://schemas.openxmlformats.org/drawingml/2006/table">
            <a:tbl>
              <a:tblPr>
                <a:noFill/>
                <a:tableStyleId>{EBD85131-065A-4373-B4FB-3ACB747BD8D4}</a:tableStyleId>
              </a:tblPr>
              <a:tblGrid>
                <a:gridCol w="581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2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81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7350" marR="27350" marT="27350" marB="273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2500" marR="52500" marT="26250" marB="262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2500" marR="52500" marT="26250" marB="262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2500" marR="52500" marT="26250" marB="262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500" marR="52500" marT="26250" marB="262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075">
                <a:tc rowSpan="3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國立中興大學</a:t>
                      </a:r>
                      <a:b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機械工程學系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學測、英聽檢定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分發比序項目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750">
                <a:tc gridSpan="3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科目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標準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1、在校學業成績全校 </a:t>
                      </a:r>
                      <a:endParaRPr sz="2200" b="1" i="0" u="none" strike="noStrike" cap="none">
                        <a:solidFill>
                          <a:srgbClr val="3333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排名百分比</a:t>
                      </a:r>
                      <a:b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2、學測英文級分</a:t>
                      </a:r>
                      <a:b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3、學測數學級分</a:t>
                      </a:r>
                      <a:b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4、學測自然級分</a:t>
                      </a:r>
                      <a:b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5、學測國文級分</a:t>
                      </a:r>
                      <a:b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6、英文學業總平均成 </a:t>
                      </a:r>
                      <a:endParaRPr sz="2200" b="1" i="0" u="none" strike="noStrike" cap="none">
                        <a:solidFill>
                          <a:srgbClr val="3333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績全校排名百分比</a:t>
                      </a:r>
                      <a:b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7、國文學業總平均成</a:t>
                      </a:r>
                      <a:endParaRPr sz="2200" b="1" i="0" u="none" strike="noStrike" cap="none">
                        <a:solidFill>
                          <a:srgbClr val="3333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3333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績全校排名百分比</a:t>
                      </a:r>
                      <a:endParaRPr sz="22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350">
                <a:tc gridSpan="3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國文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均標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46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校系代碼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00317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英文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均標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15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學群類別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第二類學群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數學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頂標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46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招生名額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14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社會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--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15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可填志願數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17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自然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頂標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51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外加名額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總級分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--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715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可填志願數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15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英聽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--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414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備註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一、本系主要以培養理論與實務兼優之工程人才為目標，詳細教學及研究特色請參考：http://www.me.nchu.edu.tw/。</a:t>
                      </a:r>
                      <a:b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二、本系為「5+2」產業創新之「智慧機械」研發重鎮，與中部科學園區及在地產業關係密切，並獲得多家企業提供獎學金及暑期實習機會。</a:t>
                      </a:r>
                      <a:endParaRPr sz="1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39" name="Google Shape;439;p178"/>
          <p:cNvSpPr/>
          <p:nvPr/>
        </p:nvSpPr>
        <p:spPr>
          <a:xfrm>
            <a:off x="5553733" y="423746"/>
            <a:ext cx="489803" cy="4650059"/>
          </a:xfrm>
          <a:prstGeom prst="wedgeRectCallout">
            <a:avLst>
              <a:gd name="adj1" fmla="val -3463"/>
              <a:gd name="adj2" fmla="val 50065"/>
            </a:avLst>
          </a:prstGeom>
          <a:solidFill>
            <a:srgbClr val="17365D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FKai-SB"/>
              <a:buNone/>
            </a:pPr>
            <a:r>
              <a:rPr lang="en-US" sz="2000" b="1" i="0" u="none" strike="noStrike" cap="none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一定要</a:t>
            </a:r>
            <a:r>
              <a:rPr lang="en-US" sz="2000" b="1" i="0" u="none" strike="noStrike" cap="none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全部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都達到標準才能填</a:t>
            </a:r>
            <a:endParaRPr sz="30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0" name="Google Shape;440;p178"/>
          <p:cNvSpPr/>
          <p:nvPr/>
        </p:nvSpPr>
        <p:spPr>
          <a:xfrm>
            <a:off x="250817" y="5079980"/>
            <a:ext cx="3683400" cy="522300"/>
          </a:xfrm>
          <a:prstGeom prst="wedgeRectCallout">
            <a:avLst>
              <a:gd name="adj1" fmla="val 13916"/>
              <a:gd name="adj2" fmla="val -51513"/>
            </a:avLst>
          </a:prstGeom>
          <a:solidFill>
            <a:srgbClr val="17365D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FKai-SB"/>
              <a:buNone/>
            </a:pPr>
            <a:r>
              <a:rPr lang="en-US" sz="20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-US" sz="2000" b="1" i="0" u="none" strike="noStrike" cap="none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確認同一學群可填的志願數</a:t>
            </a:r>
            <a:endParaRPr sz="20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441" name="Google Shape;441;p178"/>
          <p:cNvCxnSpPr/>
          <p:nvPr/>
        </p:nvCxnSpPr>
        <p:spPr>
          <a:xfrm rot="10800000">
            <a:off x="1293541" y="3557239"/>
            <a:ext cx="457200" cy="1516566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2" name="Google Shape;442;p178"/>
          <p:cNvCxnSpPr/>
          <p:nvPr/>
        </p:nvCxnSpPr>
        <p:spPr>
          <a:xfrm rot="10800000">
            <a:off x="5154147" y="2304585"/>
            <a:ext cx="399586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3" name="Google Shape;443;p178"/>
          <p:cNvCxnSpPr/>
          <p:nvPr/>
        </p:nvCxnSpPr>
        <p:spPr>
          <a:xfrm rot="10800000">
            <a:off x="5154147" y="3557239"/>
            <a:ext cx="399586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4" name="Google Shape;444;p178"/>
          <p:cNvCxnSpPr/>
          <p:nvPr/>
        </p:nvCxnSpPr>
        <p:spPr>
          <a:xfrm rot="10800000">
            <a:off x="5154147" y="1732155"/>
            <a:ext cx="399586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5" name="Google Shape;445;p178"/>
          <p:cNvCxnSpPr/>
          <p:nvPr/>
        </p:nvCxnSpPr>
        <p:spPr>
          <a:xfrm rot="10800000">
            <a:off x="5162936" y="1286107"/>
            <a:ext cx="399586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46" name="Google Shape;446;p178"/>
          <p:cNvSpPr/>
          <p:nvPr/>
        </p:nvSpPr>
        <p:spPr>
          <a:xfrm>
            <a:off x="4008786" y="5086156"/>
            <a:ext cx="4912190" cy="509936"/>
          </a:xfrm>
          <a:prstGeom prst="wedgeRectCallout">
            <a:avLst>
              <a:gd name="adj1" fmla="val 50080"/>
              <a:gd name="adj2" fmla="val -7001"/>
            </a:avLst>
          </a:prstGeom>
          <a:solidFill>
            <a:srgbClr val="17365D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FKai-SB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3.與</a:t>
            </a:r>
            <a:r>
              <a:rPr lang="en-US" sz="2000" b="1" i="0" u="none" strike="noStrike" cap="non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其他學校</a:t>
            </a:r>
            <a:r>
              <a:rPr lang="en-US" sz="20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的推薦同學</a:t>
            </a:r>
            <a:r>
              <a:rPr lang="en-US" sz="2000" b="1" i="0" u="none" strike="noStrike" cap="non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比序的項目順序</a:t>
            </a:r>
            <a:endParaRPr sz="20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447" name="Google Shape;447;p178"/>
          <p:cNvCxnSpPr/>
          <p:nvPr/>
        </p:nvCxnSpPr>
        <p:spPr>
          <a:xfrm rot="10800000">
            <a:off x="7501053" y="4467922"/>
            <a:ext cx="0" cy="618234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3"/>
          <p:cNvSpPr txBox="1"/>
          <p:nvPr/>
        </p:nvSpPr>
        <p:spPr>
          <a:xfrm>
            <a:off x="2411412" y="1639955"/>
            <a:ext cx="4681537" cy="17541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4.大學申請入學簡介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2411412" y="3409685"/>
            <a:ext cx="4681537" cy="26499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申請入學招生</a:t>
            </a:r>
            <a:endParaRPr sz="14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67所學校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22229個學系參加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sz="14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提供招生名額</a:t>
            </a:r>
            <a:endParaRPr sz="14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wentieth Century"/>
              <a:buNone/>
            </a:pPr>
            <a:r>
              <a:rPr lang="en-US" sz="3600" b="1" i="0" u="none" strike="noStrike" cap="none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53856(112)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wentieth Century"/>
              <a:buNone/>
            </a:pPr>
            <a:r>
              <a:rPr lang="en-US" sz="3600" b="1" i="0" u="none" strike="noStrike" cap="none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55810(111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3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55541(110) 、55267(109)</a:t>
            </a:r>
            <a:endParaRPr sz="14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4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2" name="Google Shape;492;p34"/>
          <p:cNvSpPr txBox="1">
            <a:spLocks noGrp="1"/>
          </p:cNvSpPr>
          <p:nvPr>
            <p:ph type="title"/>
          </p:nvPr>
        </p:nvSpPr>
        <p:spPr>
          <a:xfrm>
            <a:off x="1258887" y="663575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Twentieth Century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申請入學</a:t>
            </a:r>
            <a:r>
              <a:rPr lang="en-US" sz="3500" b="1" i="0" u="none">
                <a:solidFill>
                  <a:srgbClr val="0D0D0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參加資格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3" name="Google Shape;493;p34"/>
          <p:cNvSpPr txBox="1">
            <a:spLocks noGrp="1"/>
          </p:cNvSpPr>
          <p:nvPr>
            <p:ph type="body" idx="1"/>
          </p:nvPr>
        </p:nvSpPr>
        <p:spPr>
          <a:xfrm>
            <a:off x="468312" y="1484312"/>
            <a:ext cx="8269287" cy="522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6512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1.考生視校系規定參加學科能力測驗及高中英語聽力測驗，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每個人以申請6校系為限</a:t>
            </a:r>
            <a:r>
              <a:rPr lang="en-US" sz="2800" b="0" i="0" u="none" strike="noStrike" cap="none" dirty="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但有下列任一情形者，不得參加篩選：</a:t>
            </a:r>
            <a:endParaRPr sz="2800" dirty="0"/>
          </a:p>
          <a:p>
            <a:pPr marL="36512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依校系要求檢定、倍率篩選及採計之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學科能力測驗科目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成績總和為零級分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缺考成績以零級分計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800" b="1" i="0" u="none" strike="noStrike" cap="none" dirty="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6512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依校系要求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檢定、倍率篩選或採計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之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術科考試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項目為零分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缺考、未報考以零分計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800" dirty="0"/>
          </a:p>
          <a:p>
            <a:pPr marL="36512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(3)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依校系規定採計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高中英語聽力測驗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未達標準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5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9" name="Google Shape;499;p35"/>
          <p:cNvSpPr txBox="1">
            <a:spLocks noGrp="1"/>
          </p:cNvSpPr>
          <p:nvPr>
            <p:ph type="title"/>
          </p:nvPr>
        </p:nvSpPr>
        <p:spPr>
          <a:xfrm>
            <a:off x="1258887" y="663575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Twentieth Century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申請入學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的限制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0" name="Google Shape;500;p35"/>
          <p:cNvSpPr txBox="1">
            <a:spLocks noGrp="1"/>
          </p:cNvSpPr>
          <p:nvPr>
            <p:ph type="body" idx="1"/>
          </p:nvPr>
        </p:nvSpPr>
        <p:spPr>
          <a:xfrm>
            <a:off x="741362" y="1341437"/>
            <a:ext cx="793115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1.繁星推薦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第一類至第七類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學群</a:t>
            </a:r>
            <a:r>
              <a:rPr lang="en-US" sz="2800" b="1" i="0" u="none" strike="noStrike" cap="none" dirty="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錄取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生(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無論放棄</a:t>
            </a:r>
            <a:endParaRPr sz="28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與否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 。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繁星推薦第八類學群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只</a:t>
            </a:r>
            <a:r>
              <a:rPr lang="en-US" sz="2800" b="1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第一階段，仍可參加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申請入學，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但不得報名與繁星推薦同一大學之醫</a:t>
            </a:r>
            <a:endParaRPr sz="28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學系或牙醫學系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8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altLang="zh-TW" sz="28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特殊選才</a:t>
            </a:r>
            <a:r>
              <a:rPr lang="en-US" sz="2800" b="1" i="0" u="none" strike="noStrike" cap="none" dirty="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錄取且完成報到者</a:t>
            </a:r>
            <a:endParaRPr sz="2800" dirty="0"/>
          </a:p>
          <a:p>
            <a:pPr marL="90488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endParaRPr sz="2600" b="1" i="0" u="none" dirty="0">
              <a:solidFill>
                <a:srgbClr val="FF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6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6" name="Google Shape;506;p36"/>
          <p:cNvSpPr txBox="1">
            <a:spLocks noGrp="1"/>
          </p:cNvSpPr>
          <p:nvPr>
            <p:ph type="title"/>
          </p:nvPr>
        </p:nvSpPr>
        <p:spPr>
          <a:xfrm>
            <a:off x="1258887" y="663575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Microsoft JhengHei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個人申請</a:t>
            </a:r>
            <a:r>
              <a:rPr lang="en-US" sz="3500" b="1" i="0" u="none">
                <a:solidFill>
                  <a:srgbClr val="0D0D0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是什麼?</a:t>
            </a:r>
            <a:endParaRPr/>
          </a:p>
        </p:txBody>
      </p:sp>
      <p:sp>
        <p:nvSpPr>
          <p:cNvPr id="507" name="Google Shape;507;p36"/>
          <p:cNvSpPr txBox="1">
            <a:spLocks noGrp="1"/>
          </p:cNvSpPr>
          <p:nvPr>
            <p:ph type="body" idx="1"/>
          </p:nvPr>
        </p:nvSpPr>
        <p:spPr>
          <a:xfrm>
            <a:off x="647699" y="1417637"/>
            <a:ext cx="8106007" cy="433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600" b="1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第一階段</a:t>
            </a:r>
            <a:r>
              <a:rPr lang="en-US" sz="2600" b="1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dirty="0"/>
          </a:p>
          <a:p>
            <a:pPr marL="100012" lvl="1" indent="0">
              <a:spcBef>
                <a:spcPts val="400"/>
              </a:spcBef>
              <a:buSzPts val="2600"/>
              <a:buNone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檢定</a:t>
            </a:r>
            <a:r>
              <a:rPr lang="en-US" sz="2600" b="1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學科能力測驗、</a:t>
            </a:r>
            <a:r>
              <a:rPr lang="en-US" sz="2600" b="0" i="0" u="none" strike="noStrike" cap="none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高中英語聽力測驗</a:t>
            </a:r>
            <a:r>
              <a:rPr lang="en-US" altLang="zh-TW" sz="2600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altLang="zh-TW" sz="2600" dirty="0" err="1" smtClean="0">
                <a:latin typeface="Microsoft JhengHei"/>
                <a:ea typeface="Microsoft JhengHei"/>
                <a:cs typeface="Microsoft JhengHei"/>
                <a:sym typeface="Microsoft JhengHei"/>
              </a:rPr>
              <a:t>術科考</a:t>
            </a:r>
            <a:endParaRPr lang="en-US" altLang="zh-TW" sz="2600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00012" lvl="1" indent="0">
              <a:spcBef>
                <a:spcPts val="400"/>
              </a:spcBef>
              <a:buSzPts val="2600"/>
              <a:buNone/>
            </a:pPr>
            <a:r>
              <a:rPr lang="zh-TW" altLang="en-US" sz="2600" dirty="0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26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               </a:t>
            </a:r>
            <a:r>
              <a:rPr lang="en-US" altLang="zh-TW" sz="26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試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600" b="0" i="0" u="none" strike="noStrike" cap="none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視校系規定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dirty="0"/>
          </a:p>
          <a:p>
            <a:pPr marL="100012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倍率篩選</a:t>
            </a:r>
            <a:r>
              <a:rPr lang="en-US" sz="2600" b="1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en-US" sz="2600" b="0" i="0" u="none" strike="noStrike" cap="none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學科能力測驗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600" b="1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第二階段</a:t>
            </a:r>
            <a:r>
              <a:rPr lang="en-US" sz="2600" b="1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en-US" sz="26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學測成績採計外，以及</a:t>
            </a:r>
            <a:r>
              <a:rPr lang="en-US" sz="2600" i="0" u="none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各校系自訂</a:t>
            </a:r>
            <a:r>
              <a:rPr lang="en-US" sz="2600" b="0" i="0" u="none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的指定項目內容</a:t>
            </a:r>
            <a:r>
              <a:rPr lang="en-US" sz="2600" b="0" i="0" u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zh-TW" altLang="en-US" sz="2600" dirty="0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26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2600" dirty="0">
                <a:latin typeface="Microsoft JhengHei"/>
                <a:ea typeface="Microsoft JhengHei"/>
                <a:cs typeface="Microsoft JhengHei"/>
                <a:sym typeface="Microsoft JhengHei"/>
              </a:rPr>
              <a:t>上傳</a:t>
            </a:r>
            <a:r>
              <a:rPr lang="en-US" sz="2600" b="0" i="0" u="none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審查資料，並參加指定項目甄試</a:t>
            </a:r>
            <a:r>
              <a:rPr lang="en-US" sz="2600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6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包含面試</a:t>
            </a:r>
            <a:r>
              <a:rPr lang="en-US" sz="2600" b="0" i="0" u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zh-TW" altLang="en-US" sz="2600" dirty="0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26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en-US" sz="2600" b="0" i="0" u="none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筆試</a:t>
            </a:r>
            <a:r>
              <a:rPr lang="en-US" sz="26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、實作等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2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3" name="Google Shape;513;p42"/>
          <p:cNvSpPr txBox="1">
            <a:spLocks noGrp="1"/>
          </p:cNvSpPr>
          <p:nvPr>
            <p:ph type="title"/>
          </p:nvPr>
        </p:nvSpPr>
        <p:spPr>
          <a:xfrm>
            <a:off x="1258887" y="620712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Twentieth Century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申請入學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如何找出6個理想志願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4" name="Google Shape;514;p42"/>
          <p:cNvSpPr txBox="1">
            <a:spLocks noGrp="1"/>
          </p:cNvSpPr>
          <p:nvPr>
            <p:ph type="body" idx="1"/>
          </p:nvPr>
        </p:nvSpPr>
        <p:spPr>
          <a:xfrm>
            <a:off x="755650" y="1557337"/>
            <a:ext cx="8031511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82587" marR="0" lvl="0" indent="-382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找出</a:t>
            </a:r>
            <a:r>
              <a:rPr lang="en-US" sz="28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有興趣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的學群為大方向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82587" marR="0" lvl="0" indent="-3825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8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篩選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列出符合條件且想選填的校系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82587" marR="0" lvl="0" indent="-3825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比較自己</a:t>
            </a:r>
            <a:r>
              <a:rPr lang="en-US" sz="28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今年學測成績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r>
              <a:rPr lang="en-US" sz="28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去年</a:t>
            </a:r>
            <a:r>
              <a:rPr lang="en-US" sz="28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sz="28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前年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該科系通過   </a:t>
            </a:r>
            <a:endParaRPr sz="2800" b="0" i="0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800"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en-US" sz="28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倍率篩選最低級分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的差距，由此推估自己今年申</a:t>
            </a:r>
            <a:endParaRPr sz="2800" b="0" i="0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800"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請該系能通過第一階段篩選的可能性有多高。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5" name="Google Shape;515;p42"/>
          <p:cNvSpPr txBox="1"/>
          <p:nvPr/>
        </p:nvSpPr>
        <p:spPr>
          <a:xfrm>
            <a:off x="815858" y="4458824"/>
            <a:ext cx="7445375" cy="1815841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icrosoft JhengHe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但在評估時，仍需要考慮一些不同因素：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icrosoft JhengHe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1.今年與往年的科系要求有改變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icrosoft JhengHe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2.招生人數的改變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icrosoft JhengHe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3.考試難易度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3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1" name="Google Shape;521;p43"/>
          <p:cNvSpPr txBox="1">
            <a:spLocks noGrp="1"/>
          </p:cNvSpPr>
          <p:nvPr>
            <p:ph type="title"/>
          </p:nvPr>
        </p:nvSpPr>
        <p:spPr>
          <a:xfrm>
            <a:off x="1258887" y="663575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Twentieth Century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申請入學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如何確定6個理想志願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2" name="Google Shape;522;p43"/>
          <p:cNvSpPr txBox="1">
            <a:spLocks noGrp="1"/>
          </p:cNvSpPr>
          <p:nvPr>
            <p:ph type="body" idx="1"/>
          </p:nvPr>
        </p:nvSpPr>
        <p:spPr>
          <a:xfrm>
            <a:off x="755650" y="1600200"/>
            <a:ext cx="76327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7" marR="0" lvl="0" indent="-904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Char char=" "/>
            </a:pP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在6個申請入學校系中，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90487" marR="0" lvl="0" indent="-904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Char char=" "/>
            </a:pPr>
            <a:r>
              <a:rPr lang="en-US" sz="28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選1～2個夢幻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校系，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90487" marR="0" lvl="0" indent="-904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Char char=" "/>
            </a:pP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搭配</a:t>
            </a:r>
            <a:r>
              <a:rPr lang="en-US" sz="28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3～</a:t>
            </a:r>
            <a:r>
              <a:rPr lang="en-US" sz="28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en-US" sz="28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個務實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校系，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90487" marR="0" lvl="0" indent="-904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Char char=" "/>
            </a:pP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如果可以，最好有</a:t>
            </a:r>
            <a:r>
              <a:rPr lang="en-US" sz="28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 個保</a:t>
            </a:r>
            <a:r>
              <a:rPr lang="en-US" sz="28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守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校系。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/>
          <p:cNvSpPr txBox="1"/>
          <p:nvPr/>
        </p:nvSpPr>
        <p:spPr>
          <a:xfrm>
            <a:off x="2232025" y="1916112"/>
            <a:ext cx="4679950" cy="1755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1.重要時程表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4" b="14161"/>
          <a:stretch/>
        </p:blipFill>
        <p:spPr bwMode="auto">
          <a:xfrm>
            <a:off x="-17466" y="1129309"/>
            <a:ext cx="9144000" cy="347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1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288662"/>
              </p:ext>
            </p:extLst>
          </p:nvPr>
        </p:nvGraphicFramePr>
        <p:xfrm>
          <a:off x="82117" y="1210103"/>
          <a:ext cx="8619206" cy="5642756"/>
        </p:xfrm>
        <a:graphic>
          <a:graphicData uri="http://schemas.openxmlformats.org/drawingml/2006/table">
            <a:tbl>
              <a:tblPr/>
              <a:tblGrid>
                <a:gridCol w="608388"/>
                <a:gridCol w="787983"/>
                <a:gridCol w="787983"/>
                <a:gridCol w="822371"/>
                <a:gridCol w="760288"/>
                <a:gridCol w="760288"/>
                <a:gridCol w="852755"/>
                <a:gridCol w="544530"/>
                <a:gridCol w="1253447"/>
                <a:gridCol w="934948"/>
                <a:gridCol w="506225"/>
              </a:tblGrid>
              <a:tr h="691393">
                <a:tc rowSpan="1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anchor="ctr" anchorCtr="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代碼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022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前標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*1.00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1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審查資料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1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38108" marB="3810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5992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頂標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3.5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*2.00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英文寫作</a:t>
                      </a:r>
                      <a:endParaRPr kumimoji="1" lang="en-US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能力測驗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41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25%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684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要求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--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同級分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超額篩選方式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29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*1.00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13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一、學測國文、英文、社會之級分總和　</a:t>
                      </a:r>
                      <a:endParaRPr lang="en-US" altLang="zh-TW" sz="16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二、學測英文級分　三、學測國文級分　四、學測社會級分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13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05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甄選總成績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同分參酌之順序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26" marB="45726" anchor="ctr" horzOverflow="overflow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58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1500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國英社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kumimoji="1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6" marB="45726" anchor="ctr" horzOverflow="overflow"/>
                </a:tc>
                <a:tc hMerge="1"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26" marB="45726" anchor="ctr" horzOverflow="overflow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77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英聽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一、面試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二、英文寫作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能力測驗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三、學測英文級分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四、審查資料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77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9" name="Google Shape;529;g17076de095b_0_315"/>
          <p:cNvSpPr txBox="1"/>
          <p:nvPr/>
        </p:nvSpPr>
        <p:spPr>
          <a:xfrm>
            <a:off x="194666" y="26871"/>
            <a:ext cx="1504800" cy="1293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1.確定招生名額及甄試人數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30" name="Google Shape;530;g17076de095b_0_315"/>
          <p:cNvCxnSpPr/>
          <p:nvPr/>
        </p:nvCxnSpPr>
        <p:spPr>
          <a:xfrm>
            <a:off x="793350" y="1339416"/>
            <a:ext cx="0" cy="11307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1" name="Google Shape;531;g17076de095b_0_315"/>
          <p:cNvCxnSpPr/>
          <p:nvPr/>
        </p:nvCxnSpPr>
        <p:spPr>
          <a:xfrm>
            <a:off x="1331543" y="1319871"/>
            <a:ext cx="0" cy="2465529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2" name="Google Shape;532;g17076de095b_0_315"/>
          <p:cNvSpPr txBox="1"/>
          <p:nvPr/>
        </p:nvSpPr>
        <p:spPr>
          <a:xfrm>
            <a:off x="2002650" y="50890"/>
            <a:ext cx="1445400" cy="1293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2.確定學測及英聽檢定標準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33" name="Google Shape;533;g17076de095b_0_315"/>
          <p:cNvCxnSpPr/>
          <p:nvPr/>
        </p:nvCxnSpPr>
        <p:spPr>
          <a:xfrm>
            <a:off x="3359781" y="893514"/>
            <a:ext cx="215932" cy="426357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4" name="Google Shape;534;g17076de095b_0_315"/>
          <p:cNvSpPr txBox="1"/>
          <p:nvPr/>
        </p:nvSpPr>
        <p:spPr>
          <a:xfrm>
            <a:off x="4061613" y="56690"/>
            <a:ext cx="4824300" cy="1293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3.確定篩選倍率(</a:t>
            </a:r>
            <a:r>
              <a:rPr lang="en-US" sz="2400" b="1" dirty="0" err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先從倍率大的篩選，倍率小的，乘以招生名額即為進入複試的甄試人數</a:t>
            </a: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35" name="Google Shape;535;g17076de095b_0_315"/>
          <p:cNvCxnSpPr/>
          <p:nvPr/>
        </p:nvCxnSpPr>
        <p:spPr>
          <a:xfrm flipH="1">
            <a:off x="4357697" y="1245027"/>
            <a:ext cx="419100" cy="3216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6" name="Google Shape;536;g17076de095b_0_315"/>
          <p:cNvSpPr txBox="1"/>
          <p:nvPr/>
        </p:nvSpPr>
        <p:spPr>
          <a:xfrm>
            <a:off x="7741987" y="3920085"/>
            <a:ext cx="1518449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確定同級分超額篩選方式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37" name="Google Shape;537;g17076de095b_0_315"/>
          <p:cNvCxnSpPr>
            <a:stCxn id="536" idx="0"/>
          </p:cNvCxnSpPr>
          <p:nvPr/>
        </p:nvCxnSpPr>
        <p:spPr>
          <a:xfrm flipH="1" flipV="1">
            <a:off x="8058162" y="3352343"/>
            <a:ext cx="443050" cy="567742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0" name="Google Shape;540;g17076de095b_0_315"/>
          <p:cNvSpPr txBox="1"/>
          <p:nvPr/>
        </p:nvSpPr>
        <p:spPr>
          <a:xfrm>
            <a:off x="7755636" y="5564547"/>
            <a:ext cx="1504800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確定總成績同分參酌順序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44" name="Google Shape;544;g17076de095b_0_315"/>
          <p:cNvCxnSpPr/>
          <p:nvPr/>
        </p:nvCxnSpPr>
        <p:spPr>
          <a:xfrm flipH="1" flipV="1">
            <a:off x="8003569" y="5305828"/>
            <a:ext cx="379876" cy="360758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" name="Google Shape;538;g17076de095b_0_315"/>
          <p:cNvSpPr txBox="1"/>
          <p:nvPr/>
        </p:nvSpPr>
        <p:spPr>
          <a:xfrm>
            <a:off x="2879460" y="6225442"/>
            <a:ext cx="2940165" cy="5539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.第二階段學測採計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41" name="Google Shape;537;g17076de095b_0_315"/>
          <p:cNvCxnSpPr/>
          <p:nvPr/>
        </p:nvCxnSpPr>
        <p:spPr>
          <a:xfrm flipH="1" flipV="1">
            <a:off x="5154307" y="4105267"/>
            <a:ext cx="260486" cy="2241872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129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3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9" name="Group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778468"/>
              </p:ext>
            </p:extLst>
          </p:nvPr>
        </p:nvGraphicFramePr>
        <p:xfrm>
          <a:off x="457557" y="496251"/>
          <a:ext cx="5655567" cy="5648855"/>
        </p:xfrm>
        <a:graphic>
          <a:graphicData uri="http://schemas.openxmlformats.org/drawingml/2006/table">
            <a:tbl>
              <a:tblPr/>
              <a:tblGrid>
                <a:gridCol w="2953463"/>
                <a:gridCol w="2702104"/>
              </a:tblGrid>
              <a:tr h="8992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寄發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或公告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</a:t>
                      </a:r>
                      <a:b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項目甄試通知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111.4.7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91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繳交資料截止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111.5.9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448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指定項目甄試日期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111.5.21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99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榜示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111.5.31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310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總成績複查截止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111.6.1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0" name="Google Shape;538;g17076de095b_0_315"/>
          <p:cNvSpPr txBox="1"/>
          <p:nvPr/>
        </p:nvSpPr>
        <p:spPr>
          <a:xfrm>
            <a:off x="6675271" y="433441"/>
            <a:ext cx="2028600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.確定第</a:t>
            </a:r>
            <a:r>
              <a:rPr lang="zh-TW" alt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en-US" sz="2400" b="1" dirty="0" err="1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階段</a:t>
            </a:r>
            <a:r>
              <a:rPr lang="zh-TW" alt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通過與繳交備審</a:t>
            </a:r>
            <a:r>
              <a:rPr lang="zh-TW" alt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時間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6092575" y="914400"/>
            <a:ext cx="582696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538;g17076de095b_0_315"/>
          <p:cNvSpPr txBox="1"/>
          <p:nvPr/>
        </p:nvSpPr>
        <p:spPr>
          <a:xfrm>
            <a:off x="6675271" y="2173026"/>
            <a:ext cx="2028600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第二階段面試時間，確定無與他校衝突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" name="Google Shape;538;g17076de095b_0_315"/>
          <p:cNvSpPr txBox="1"/>
          <p:nvPr/>
        </p:nvSpPr>
        <p:spPr>
          <a:xfrm>
            <a:off x="6675271" y="3794415"/>
            <a:ext cx="2028600" cy="9232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lang="zh-TW" alt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放榜，確定錄取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6092575" y="1066800"/>
            <a:ext cx="735096" cy="65927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6092575" y="4285174"/>
            <a:ext cx="582696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6075698" y="2667857"/>
            <a:ext cx="735096" cy="65927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3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" name="Google Shape;538;g17076de095b_0_315"/>
          <p:cNvSpPr txBox="1"/>
          <p:nvPr/>
        </p:nvSpPr>
        <p:spPr>
          <a:xfrm>
            <a:off x="6675271" y="433441"/>
            <a:ext cx="2028600" cy="9232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審查資料的內容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6256962" y="914400"/>
            <a:ext cx="41831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538;g17076de095b_0_315"/>
          <p:cNvSpPr txBox="1"/>
          <p:nvPr/>
        </p:nvSpPr>
        <p:spPr>
          <a:xfrm>
            <a:off x="6675271" y="3794415"/>
            <a:ext cx="2028600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zh-TW" alt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第二階段筆試及面試的內容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6256962" y="4285174"/>
            <a:ext cx="41830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650193"/>
              </p:ext>
            </p:extLst>
          </p:nvPr>
        </p:nvGraphicFramePr>
        <p:xfrm>
          <a:off x="424912" y="252680"/>
          <a:ext cx="5825447" cy="6187360"/>
        </p:xfrm>
        <a:graphic>
          <a:graphicData uri="http://schemas.openxmlformats.org/drawingml/2006/table">
            <a:tbl>
              <a:tblPr/>
              <a:tblGrid>
                <a:gridCol w="1099335"/>
                <a:gridCol w="992922"/>
                <a:gridCol w="3733190"/>
              </a:tblGrid>
              <a:tr h="2757648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080" marB="3808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</a:t>
                      </a:r>
                    </a:p>
                  </a:txBody>
                  <a:tcPr marT="38080" marB="3808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項目：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修課紀錄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(A)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、課程學習成果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(B)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多元表現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(F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N)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學習歷程自述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(O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Q)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說明：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各項資料限高中時期所有。英語能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力檢定證明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1" lang="en-US" altLang="zh-TW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TOEIC,TOEFL,ibt,IELTS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GEPT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請提供成績單或證書。學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生可於審查資料中針對個人能力、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特質、多元學習、活動經歷、成長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歷程、關懷服務等各方面加以說明。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319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marT="38080" marB="3808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一、英語寫作能力測驗為筆試，統一安排於面試當日中午舉行。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上午場面試的考生請於中午考完筆試再離開；下午場面試的考生請中午先完成筆試、才進行下午面試。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1" lang="en-US" altLang="zh-TW" sz="1800" b="0" i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二、面試語言以英語為主，中文及外語為輔。</a:t>
                      </a:r>
                      <a:endParaRPr kumimoji="1" lang="en-US" altLang="zh-TW" sz="1800" b="0" i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三、於招生名額內優先錄取低收入戶及中低收入戶考生，至多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名。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g17076de095b_0_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148" y="893920"/>
            <a:ext cx="6701858" cy="5404137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g17076de095b_0_319"/>
          <p:cNvSpPr/>
          <p:nvPr/>
        </p:nvSpPr>
        <p:spPr>
          <a:xfrm>
            <a:off x="289148" y="281800"/>
            <a:ext cx="57879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「審查資料」英文代號對照表</a:t>
            </a:r>
            <a:endParaRPr sz="18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51" name="Google Shape;551;g17076de095b_0_319"/>
          <p:cNvSpPr txBox="1"/>
          <p:nvPr/>
        </p:nvSpPr>
        <p:spPr>
          <a:xfrm>
            <a:off x="6991006" y="294386"/>
            <a:ext cx="1656300" cy="1816200"/>
          </a:xfrm>
          <a:prstGeom prst="rect">
            <a:avLst/>
          </a:prstGeom>
          <a:solidFill>
            <a:srgbClr val="FD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註1：</a:t>
            </a:r>
            <a:endParaRPr sz="1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校系如有要求修課紀錄，即針對部定必修、加深加廣選修、校訂必修、多元選修及綜合型高中之課程等修課紀錄進行綜合評量</a:t>
            </a: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</p:txBody>
      </p:sp>
      <p:sp>
        <p:nvSpPr>
          <p:cNvPr id="552" name="Google Shape;552;g17076de095b_0_319"/>
          <p:cNvSpPr txBox="1"/>
          <p:nvPr/>
        </p:nvSpPr>
        <p:spPr>
          <a:xfrm>
            <a:off x="6991006" y="2154357"/>
            <a:ext cx="1656300" cy="1600800"/>
          </a:xfrm>
          <a:prstGeom prst="rect">
            <a:avLst/>
          </a:prstGeom>
          <a:solidFill>
            <a:srgbClr val="FD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註2：</a:t>
            </a:r>
            <a:endParaRPr sz="1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校系如有要求課程學習成果，考生可就校系要求項目內容或其他課程學習成果選擇提供至多</a:t>
            </a: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3 件。</a:t>
            </a:r>
            <a:endParaRPr dirty="0"/>
          </a:p>
        </p:txBody>
      </p:sp>
      <p:sp>
        <p:nvSpPr>
          <p:cNvPr id="553" name="Google Shape;553;g17076de095b_0_319"/>
          <p:cNvSpPr txBox="1"/>
          <p:nvPr/>
        </p:nvSpPr>
        <p:spPr>
          <a:xfrm>
            <a:off x="6991006" y="3787677"/>
            <a:ext cx="1656300" cy="2893800"/>
          </a:xfrm>
          <a:prstGeom prst="rect">
            <a:avLst/>
          </a:prstGeom>
          <a:solidFill>
            <a:srgbClr val="FD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註3：</a:t>
            </a:r>
            <a:endParaRPr sz="1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校系如有要求多元表現，考生可就校系要求項目內容或</a:t>
            </a:r>
            <a:r>
              <a:rPr lang="en-US" sz="14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其他有利審查資料選擇提供至多</a:t>
            </a:r>
            <a:r>
              <a:rPr lang="en-US" sz="1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10 </a:t>
            </a:r>
            <a:r>
              <a:rPr lang="en-US" sz="14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件，並須另行上傳多元表現綜整心得（字數合計至多</a:t>
            </a:r>
            <a:r>
              <a:rPr lang="en-US" sz="1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800 </a:t>
            </a:r>
            <a:r>
              <a:rPr lang="en-US" sz="14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字、圖片至多</a:t>
            </a:r>
            <a:r>
              <a:rPr lang="en-US" sz="1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3張，由考生自行製作一個PDF檔案再行上傳）</a:t>
            </a: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113148"/>
              </p:ext>
            </p:extLst>
          </p:nvPr>
        </p:nvGraphicFramePr>
        <p:xfrm>
          <a:off x="806504" y="2944138"/>
          <a:ext cx="8101190" cy="313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959"/>
                <a:gridCol w="1664413"/>
                <a:gridCol w="1541124"/>
                <a:gridCol w="4335694"/>
              </a:tblGrid>
              <a:tr h="464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夢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國英數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社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54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B14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，英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14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務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企業管理學系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B15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，英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13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夢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國立政治大學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國際經營與貿易學系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國英數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A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社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48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，國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13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，英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14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A9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國立中央大學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國英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25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B14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務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金融與合作經營學系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英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13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A9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財政學系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國英數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A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社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48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A9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，英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13</a:t>
                      </a:r>
                      <a:endParaRPr kumimoji="1" lang="zh-TW" altLang="en-US" sz="2000" b="1" i="0" u="none" strike="noStrike" cap="none" dirty="0" smtClean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555647"/>
              </p:ext>
            </p:extLst>
          </p:nvPr>
        </p:nvGraphicFramePr>
        <p:xfrm>
          <a:off x="2456597" y="6274746"/>
          <a:ext cx="6476888" cy="317928"/>
        </p:xfrm>
        <a:graphic>
          <a:graphicData uri="http://schemas.openxmlformats.org/drawingml/2006/table">
            <a:tbl>
              <a:tblPr/>
              <a:tblGrid>
                <a:gridCol w="6476888"/>
              </a:tblGrid>
              <a:tr h="31792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9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</a:t>
                      </a:r>
                      <a:r>
                        <a:rPr lang="zh-TW" altLang="en-US" sz="19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通過今年國文</a:t>
                      </a:r>
                      <a:r>
                        <a:rPr lang="zh-TW" altLang="en-US" sz="19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、英文、數學</a:t>
                      </a:r>
                      <a:r>
                        <a:rPr lang="en-US" altLang="zh-TW" sz="19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19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、社會之級分總和為</a:t>
                      </a:r>
                      <a:r>
                        <a:rPr lang="en-US" altLang="zh-TW" sz="19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  <a:r>
                        <a:rPr lang="zh-TW" altLang="en-US" sz="19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r>
                        <a:rPr lang="zh-TW" altLang="en-US" sz="19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900" b="1" i="0" u="none" strike="noStrike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內容版面配置區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710004"/>
              </p:ext>
            </p:extLst>
          </p:nvPr>
        </p:nvGraphicFramePr>
        <p:xfrm>
          <a:off x="370434" y="647271"/>
          <a:ext cx="8413970" cy="1181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936104"/>
                <a:gridCol w="936104"/>
                <a:gridCol w="981004"/>
                <a:gridCol w="976045"/>
                <a:gridCol w="2640458"/>
              </a:tblGrid>
              <a:tr h="71479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2400" b="1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語文表達</a:t>
                      </a:r>
                      <a:r>
                        <a:rPr lang="zh-TW" altLang="en-US" sz="20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能力</a:t>
                      </a:r>
                      <a:endParaRPr lang="en-US" altLang="zh-TW" sz="20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</a:t>
                      </a: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4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3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3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3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3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3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endParaRPr lang="en-US" altLang="zh-TW" sz="3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en-US" sz="3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45285" y="4088570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7" name="文字方塊 15"/>
          <p:cNvSpPr txBox="1">
            <a:spLocks noChangeArrowheads="1"/>
          </p:cNvSpPr>
          <p:nvPr/>
        </p:nvSpPr>
        <p:spPr bwMode="auto">
          <a:xfrm>
            <a:off x="401789" y="2061015"/>
            <a:ext cx="317740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b="1" dirty="0">
                <a:solidFill>
                  <a:srgbClr val="3333FF"/>
                </a:solidFill>
              </a:rPr>
              <a:t>藍色為</a:t>
            </a:r>
            <a:r>
              <a:rPr kumimoji="1" lang="zh-TW" altLang="en-US" sz="2800" b="1" dirty="0" smtClean="0">
                <a:solidFill>
                  <a:srgbClr val="3333FF"/>
                </a:solidFill>
              </a:rPr>
              <a:t>前一年標準</a:t>
            </a: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35011" y="4641983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56123" y="5192336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84346"/>
              </p:ext>
            </p:extLst>
          </p:nvPr>
        </p:nvGraphicFramePr>
        <p:xfrm>
          <a:off x="4612942" y="1956630"/>
          <a:ext cx="4324811" cy="387084"/>
        </p:xfrm>
        <a:graphic>
          <a:graphicData uri="http://schemas.openxmlformats.org/drawingml/2006/table">
            <a:tbl>
              <a:tblPr/>
              <a:tblGrid>
                <a:gridCol w="4324811"/>
              </a:tblGrid>
              <a:tr h="38708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未通過今年英文篩選</a:t>
                      </a: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最低級分</a:t>
                      </a:r>
                      <a:r>
                        <a:rPr lang="en-US" altLang="zh-TW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66538"/>
              </p:ext>
            </p:extLst>
          </p:nvPr>
        </p:nvGraphicFramePr>
        <p:xfrm>
          <a:off x="3852351" y="2473338"/>
          <a:ext cx="4265905" cy="387892"/>
        </p:xfrm>
        <a:graphic>
          <a:graphicData uri="http://schemas.openxmlformats.org/drawingml/2006/table">
            <a:tbl>
              <a:tblPr/>
              <a:tblGrid>
                <a:gridCol w="4265905"/>
              </a:tblGrid>
              <a:tr h="38789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通過今年英文篩選</a:t>
                      </a: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最低級分</a:t>
                      </a:r>
                      <a:r>
                        <a:rPr lang="en-US" altLang="zh-TW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5" name="文字方塊 14"/>
          <p:cNvSpPr txBox="1">
            <a:spLocks noChangeArrowheads="1"/>
          </p:cNvSpPr>
          <p:nvPr/>
        </p:nvSpPr>
        <p:spPr bwMode="auto">
          <a:xfrm>
            <a:off x="1097709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</a:rPr>
              <a:t>A</a:t>
            </a:r>
            <a:r>
              <a:rPr kumimoji="1" lang="zh-TW" altLang="en-US" sz="4000" b="1" dirty="0" smtClean="0">
                <a:solidFill>
                  <a:srgbClr val="FF0000"/>
                </a:solidFill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</a:rPr>
              <a:t>N)</a:t>
            </a:r>
            <a:endParaRPr kumimoji="1" lang="zh-TW" altLang="en-US" sz="4000" b="1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/>
          <p:cNvCxnSpPr/>
          <p:nvPr/>
        </p:nvCxnSpPr>
        <p:spPr>
          <a:xfrm flipV="1">
            <a:off x="8589196" y="5928943"/>
            <a:ext cx="0" cy="3763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8763857" y="2268033"/>
            <a:ext cx="0" cy="8655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7991583" y="2800577"/>
            <a:ext cx="0" cy="8655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12176"/>
              </p:ext>
            </p:extLst>
          </p:nvPr>
        </p:nvGraphicFramePr>
        <p:xfrm>
          <a:off x="944527" y="2969984"/>
          <a:ext cx="7932345" cy="3245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752"/>
                <a:gridCol w="1714520"/>
                <a:gridCol w="2448272"/>
                <a:gridCol w="3035801"/>
              </a:tblGrid>
              <a:tr h="464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東海大學                                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財務金融學系                                                                     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英數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B20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務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淡江大學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財務金融學系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國英數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B33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務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財務金融學系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國英數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B33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6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澳洲墨爾本皇家理工大學商學與創新雙學士學位學程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英數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B16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，英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8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夢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輔仁大學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金融與國際企業學系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英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12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，國數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B23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夢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國立嘉義大學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財務金融學系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國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11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，英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11</a:t>
                      </a:r>
                      <a:r>
                        <a:rPr kumimoji="1" lang="zh-TW" altLang="en-US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，數</a:t>
                      </a:r>
                      <a:r>
                        <a:rPr kumimoji="1" lang="en-US" altLang="zh-TW" sz="2000" b="1" i="0" u="none" strike="noStrike" cap="none" dirty="0" smtClean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B12</a:t>
                      </a:r>
                      <a:endParaRPr kumimoji="1" lang="zh-TW" altLang="en-US" sz="2000" b="1" i="0" u="none" strike="noStrike" cap="none" dirty="0" smtClean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內容版面配置區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190422"/>
              </p:ext>
            </p:extLst>
          </p:nvPr>
        </p:nvGraphicFramePr>
        <p:xfrm>
          <a:off x="421242" y="682508"/>
          <a:ext cx="8373437" cy="1171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384"/>
                <a:gridCol w="1017141"/>
                <a:gridCol w="986319"/>
                <a:gridCol w="996594"/>
                <a:gridCol w="1058238"/>
                <a:gridCol w="965771"/>
                <a:gridCol w="2547990"/>
              </a:tblGrid>
              <a:tr h="6839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2400" b="1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語文表達</a:t>
                      </a:r>
                      <a:r>
                        <a:rPr lang="zh-TW" altLang="en-US" sz="20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能力</a:t>
                      </a:r>
                      <a:endParaRPr lang="en-US" altLang="zh-TW" sz="20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</a:t>
                      </a: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3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3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3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3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3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endParaRPr lang="en-US" altLang="zh-TW" sz="3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en-US" sz="3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137751" y="3004124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127477" y="3515410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102740" y="4764333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90802" y="4045027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48551"/>
              </p:ext>
            </p:extLst>
          </p:nvPr>
        </p:nvGraphicFramePr>
        <p:xfrm>
          <a:off x="5578866" y="2401597"/>
          <a:ext cx="3380199" cy="341979"/>
        </p:xfrm>
        <a:graphic>
          <a:graphicData uri="http://schemas.openxmlformats.org/drawingml/2006/table">
            <a:tbl>
              <a:tblPr/>
              <a:tblGrid>
                <a:gridCol w="3380199"/>
              </a:tblGrid>
              <a:tr h="34197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通過英文最</a:t>
                      </a: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低級分</a:t>
                      </a:r>
                      <a:r>
                        <a:rPr lang="en-US" altLang="zh-TW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101969"/>
              </p:ext>
            </p:extLst>
          </p:nvPr>
        </p:nvGraphicFramePr>
        <p:xfrm>
          <a:off x="5619963" y="6280517"/>
          <a:ext cx="3344523" cy="338328"/>
        </p:xfrm>
        <a:graphic>
          <a:graphicData uri="http://schemas.openxmlformats.org/drawingml/2006/table">
            <a:tbl>
              <a:tblPr/>
              <a:tblGrid>
                <a:gridCol w="3344523"/>
              </a:tblGrid>
              <a:tr h="338328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2000" b="1" i="0" u="none" strike="noStrike" cap="non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未</a:t>
                      </a:r>
                      <a:r>
                        <a:rPr lang="zh-TW" altLang="en-US" sz="2000" b="1" i="0" u="none" strike="noStrike" cap="none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通過英文最</a:t>
                      </a:r>
                      <a:r>
                        <a:rPr lang="zh-TW" altLang="en-US" sz="2000" b="1" i="0" u="none" strike="noStrike" cap="non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低級分</a:t>
                      </a:r>
                      <a:r>
                        <a:rPr lang="en-US" altLang="zh-TW" sz="2000" b="1" i="0" u="none" strike="noStrike" cap="non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11</a:t>
                      </a:r>
                      <a:r>
                        <a:rPr lang="zh-TW" altLang="en-US" sz="2000" b="1" i="0" u="none" strike="noStrike" cap="non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級分</a:t>
                      </a:r>
                      <a:r>
                        <a:rPr lang="en-US" altLang="zh-TW" sz="2000" b="1" i="0" u="none" strike="noStrike" cap="non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)</a:t>
                      </a:r>
                    </a:p>
                  </a:txBody>
                  <a:tcPr marL="7620" marR="762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5" name="文字方塊 14"/>
          <p:cNvSpPr txBox="1">
            <a:spLocks noChangeArrowheads="1"/>
          </p:cNvSpPr>
          <p:nvPr/>
        </p:nvSpPr>
        <p:spPr bwMode="auto">
          <a:xfrm>
            <a:off x="1097709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</a:rPr>
              <a:t>B</a:t>
            </a:r>
            <a:r>
              <a:rPr kumimoji="1" lang="zh-TW" altLang="en-US" sz="4000" b="1" dirty="0" smtClean="0">
                <a:solidFill>
                  <a:srgbClr val="FF0000"/>
                </a:solidFill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</a:rPr>
              <a:t>N)</a:t>
            </a:r>
            <a:endParaRPr kumimoji="1"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文字方塊 15"/>
          <p:cNvSpPr txBox="1">
            <a:spLocks noChangeArrowheads="1"/>
          </p:cNvSpPr>
          <p:nvPr/>
        </p:nvSpPr>
        <p:spPr bwMode="auto">
          <a:xfrm>
            <a:off x="391053" y="2015982"/>
            <a:ext cx="317740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b="1" dirty="0">
                <a:solidFill>
                  <a:srgbClr val="3333FF"/>
                </a:solidFill>
              </a:rPr>
              <a:t>藍色為</a:t>
            </a:r>
            <a:r>
              <a:rPr kumimoji="1" lang="zh-TW" altLang="en-US" sz="2800" b="1" dirty="0" smtClean="0">
                <a:solidFill>
                  <a:srgbClr val="3333FF"/>
                </a:solidFill>
              </a:rPr>
              <a:t>前一年標準</a:t>
            </a: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8589196" y="5866535"/>
            <a:ext cx="0" cy="4212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8352890" y="2784297"/>
            <a:ext cx="0" cy="28767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4"/>
          <p:cNvSpPr txBox="1"/>
          <p:nvPr/>
        </p:nvSpPr>
        <p:spPr>
          <a:xfrm>
            <a:off x="2411412" y="1302307"/>
            <a:ext cx="4681537" cy="22775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5.科大申請入學簡介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(四技日間部申請入學)</a:t>
            </a:r>
            <a:endParaRPr sz="2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94" name="Google Shape;594;p64"/>
          <p:cNvSpPr txBox="1"/>
          <p:nvPr/>
        </p:nvSpPr>
        <p:spPr>
          <a:xfrm>
            <a:off x="2411412" y="3573462"/>
            <a:ext cx="4681537" cy="213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科大申請入學招生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共66所學校、584個學系參加，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提供招生名額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wentieth Century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8037(111)</a:t>
            </a:r>
            <a:endParaRPr sz="36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8159(110) 、8366(109)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5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0" name="Google Shape;600;p65"/>
          <p:cNvSpPr txBox="1">
            <a:spLocks noGrp="1"/>
          </p:cNvSpPr>
          <p:nvPr>
            <p:ph type="title"/>
          </p:nvPr>
        </p:nvSpPr>
        <p:spPr>
          <a:xfrm>
            <a:off x="1391695" y="674726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科大申請入學</a:t>
            </a:r>
            <a:r>
              <a:rPr lang="en-US"/>
              <a:t>參加資格</a:t>
            </a:r>
            <a:endParaRPr/>
          </a:p>
        </p:txBody>
      </p:sp>
      <p:sp>
        <p:nvSpPr>
          <p:cNvPr id="601" name="Google Shape;601;p65"/>
          <p:cNvSpPr/>
          <p:nvPr/>
        </p:nvSpPr>
        <p:spPr>
          <a:xfrm>
            <a:off x="780585" y="1680708"/>
            <a:ext cx="789506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四技日間部申請入學為高中生升學四技之主要招生管道，凡高級中等學校普通科學生、綜合高中學生、藝術群專業群科學生，皆可憑</a:t>
            </a:r>
            <a:r>
              <a:rPr lang="en-US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大學學測成績</a:t>
            </a:r>
            <a:r>
              <a:rPr lang="en-US" sz="2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參加，每位考生至多可申請</a:t>
            </a:r>
            <a:r>
              <a:rPr lang="en-US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5個校系志願</a:t>
            </a:r>
            <a:r>
              <a:rPr lang="en-US" sz="2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，且不限科系屬性皆可報名申請。</a:t>
            </a:r>
            <a:endParaRPr sz="28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95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7" name="Google Shape;607;p195"/>
          <p:cNvSpPr txBox="1">
            <a:spLocks noGrp="1"/>
          </p:cNvSpPr>
          <p:nvPr>
            <p:ph type="title"/>
          </p:nvPr>
        </p:nvSpPr>
        <p:spPr>
          <a:xfrm>
            <a:off x="1391695" y="674726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科大申請入學</a:t>
            </a:r>
            <a:r>
              <a:rPr lang="en-US"/>
              <a:t>參加資格</a:t>
            </a:r>
            <a:endParaRPr/>
          </a:p>
        </p:txBody>
      </p:sp>
      <p:pic>
        <p:nvPicPr>
          <p:cNvPr id="608" name="Google Shape;608;p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838" y="1505195"/>
            <a:ext cx="8396869" cy="103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416" y="2624845"/>
            <a:ext cx="4646807" cy="231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264" y="4939161"/>
            <a:ext cx="4669109" cy="13124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1" name="Google Shape;611;p195"/>
          <p:cNvCxnSpPr/>
          <p:nvPr/>
        </p:nvCxnSpPr>
        <p:spPr>
          <a:xfrm>
            <a:off x="506566" y="4946279"/>
            <a:ext cx="464680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" name="直線接點 2"/>
          <p:cNvCxnSpPr/>
          <p:nvPr/>
        </p:nvCxnSpPr>
        <p:spPr>
          <a:xfrm>
            <a:off x="506566" y="2624845"/>
            <a:ext cx="46356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"/>
          <p:cNvPicPr preferRelativeResize="0"/>
          <p:nvPr/>
        </p:nvPicPr>
        <p:blipFill rotWithShape="1">
          <a:blip r:embed="rId3">
            <a:alphaModFix/>
          </a:blip>
          <a:srcRect b="42439"/>
          <a:stretch/>
        </p:blipFill>
        <p:spPr>
          <a:xfrm>
            <a:off x="662442" y="704626"/>
            <a:ext cx="7939190" cy="57788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275743" y="4130210"/>
            <a:ext cx="3176427" cy="575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407559" y="5091693"/>
            <a:ext cx="6935057" cy="13917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96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7" name="Google Shape;617;p196"/>
          <p:cNvSpPr txBox="1">
            <a:spLocks noGrp="1"/>
          </p:cNvSpPr>
          <p:nvPr>
            <p:ph type="title"/>
          </p:nvPr>
        </p:nvSpPr>
        <p:spPr>
          <a:xfrm>
            <a:off x="1391695" y="674726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科大申請入學</a:t>
            </a:r>
            <a:r>
              <a:rPr lang="en-US"/>
              <a:t>參加資格</a:t>
            </a:r>
            <a:endParaRPr/>
          </a:p>
        </p:txBody>
      </p:sp>
      <p:pic>
        <p:nvPicPr>
          <p:cNvPr id="618" name="Google Shape;618;p196"/>
          <p:cNvPicPr preferRelativeResize="0"/>
          <p:nvPr/>
        </p:nvPicPr>
        <p:blipFill rotWithShape="1">
          <a:blip r:embed="rId3">
            <a:alphaModFix/>
          </a:blip>
          <a:srcRect r="30771"/>
          <a:stretch/>
        </p:blipFill>
        <p:spPr>
          <a:xfrm>
            <a:off x="529967" y="1499398"/>
            <a:ext cx="3361809" cy="47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2731" y="1499398"/>
            <a:ext cx="4253708" cy="435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97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25" name="Google Shape;625;p197"/>
          <p:cNvSpPr txBox="1">
            <a:spLocks noGrp="1"/>
          </p:cNvSpPr>
          <p:nvPr>
            <p:ph type="title"/>
          </p:nvPr>
        </p:nvSpPr>
        <p:spPr>
          <a:xfrm>
            <a:off x="1391695" y="641273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科大申請入學</a:t>
            </a:r>
            <a:r>
              <a:rPr lang="en-US"/>
              <a:t>成績採計</a:t>
            </a:r>
            <a:endParaRPr/>
          </a:p>
        </p:txBody>
      </p:sp>
      <p:sp>
        <p:nvSpPr>
          <p:cNvPr id="626" name="Google Shape;626;p197"/>
          <p:cNvSpPr/>
          <p:nvPr/>
        </p:nvSpPr>
        <p:spPr>
          <a:xfrm>
            <a:off x="390293" y="1280584"/>
            <a:ext cx="8419169" cy="44011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甄試流程分為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22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第一階段為大學學測成績篩選、第二階段為各科技校院辦理複試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2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第一階段大學學測成績篩選由各校系組訂定採計至多4科科目及權重，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將學測成績原始級分數依各科目採計權重計算其加權平均級分，並經轉換成百分制後，</a:t>
            </a:r>
            <a:r>
              <a:rPr lang="en-US" sz="2600" b="1" i="0" u="none" strike="noStrike" cap="none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計算考生之加權平均成績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篩選通過考生將可參加複試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；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若報考的是</a:t>
            </a:r>
            <a:r>
              <a:rPr lang="en-US" sz="26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採計APCS超額篩選的校系</a:t>
            </a:r>
            <a:r>
              <a:rPr lang="zh-TW" altLang="en-US" sz="26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參加大學程式設計先修檢測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(APCS)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成績符合報考系組所訂之級分標準者，則</a:t>
            </a: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得以超額篩選方式進入第二階段複試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6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98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2" name="Google Shape;632;p198"/>
          <p:cNvSpPr txBox="1">
            <a:spLocks noGrp="1"/>
          </p:cNvSpPr>
          <p:nvPr>
            <p:ph type="title"/>
          </p:nvPr>
        </p:nvSpPr>
        <p:spPr>
          <a:xfrm>
            <a:off x="1391695" y="674726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科大申請入學</a:t>
            </a:r>
            <a:r>
              <a:rPr lang="en-US"/>
              <a:t>成績採計</a:t>
            </a:r>
            <a:endParaRPr/>
          </a:p>
        </p:txBody>
      </p:sp>
      <p:sp>
        <p:nvSpPr>
          <p:cNvPr id="633" name="Google Shape;633;p198"/>
          <p:cNvSpPr/>
          <p:nvPr/>
        </p:nvSpPr>
        <p:spPr>
          <a:xfrm>
            <a:off x="367989" y="1591938"/>
            <a:ext cx="8474927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第二階段複試內容以</a:t>
            </a: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學習歷程備審資料審查、面試或筆試為主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，通過第一階段篩選的考生須依所申請之各校系組規定日期上傳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或勾選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甄選學校所規定之學習歷程備審資料及學歷證件影本；需要考生親自到校參加之甄試項目，請依該校規定之複試日期前往參加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99"/>
          <p:cNvSpPr txBox="1">
            <a:spLocks noGrp="1"/>
          </p:cNvSpPr>
          <p:nvPr>
            <p:ph type="body" idx="1"/>
          </p:nvPr>
        </p:nvSpPr>
        <p:spPr>
          <a:xfrm rot="-240000">
            <a:off x="256609" y="6105539"/>
            <a:ext cx="1169216" cy="46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9" name="Google Shape;639;p199"/>
          <p:cNvSpPr/>
          <p:nvPr/>
        </p:nvSpPr>
        <p:spPr>
          <a:xfrm>
            <a:off x="977050" y="119316"/>
            <a:ext cx="68531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申請生之</a:t>
            </a:r>
            <a:r>
              <a:rPr lang="en-US" sz="26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學科能力測驗加權平均成績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試算範例</a:t>
            </a:r>
            <a:endParaRPr/>
          </a:p>
        </p:txBody>
      </p:sp>
      <p:pic>
        <p:nvPicPr>
          <p:cNvPr id="640" name="Google Shape;640;p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970" y="691376"/>
            <a:ext cx="8622203" cy="520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965" y="5766087"/>
            <a:ext cx="8622207" cy="86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00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47" name="Google Shape;647;p200"/>
          <p:cNvSpPr/>
          <p:nvPr/>
        </p:nvSpPr>
        <p:spPr>
          <a:xfrm>
            <a:off x="977050" y="119316"/>
            <a:ext cx="68531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申請生之</a:t>
            </a:r>
            <a:r>
              <a:rPr lang="en-US" sz="26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學科能力測驗加權平均成績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試算範例</a:t>
            </a:r>
            <a:endParaRPr/>
          </a:p>
        </p:txBody>
      </p:sp>
      <p:pic>
        <p:nvPicPr>
          <p:cNvPr id="648" name="Google Shape;648;p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628" y="611759"/>
            <a:ext cx="8674255" cy="620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01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54" name="Google Shape;654;p201"/>
          <p:cNvSpPr/>
          <p:nvPr/>
        </p:nvSpPr>
        <p:spPr>
          <a:xfrm>
            <a:off x="977050" y="119316"/>
            <a:ext cx="76242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</a:t>
            </a:r>
            <a:r>
              <a:rPr lang="en-US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程式設計先修檢測（APCS）</a:t>
            </a:r>
            <a:r>
              <a:rPr lang="en-US" sz="2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成績超額篩選</a:t>
            </a:r>
            <a:endParaRPr/>
          </a:p>
        </p:txBody>
      </p:sp>
      <p:pic>
        <p:nvPicPr>
          <p:cNvPr id="655" name="Google Shape;655;p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38" y="642536"/>
            <a:ext cx="8620125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2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1" name="Google Shape;661;p202"/>
          <p:cNvSpPr/>
          <p:nvPr/>
        </p:nvSpPr>
        <p:spPr>
          <a:xfrm>
            <a:off x="977050" y="119316"/>
            <a:ext cx="76242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</a:t>
            </a:r>
            <a:r>
              <a:rPr lang="en-US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程式設計先修檢測（APCS）</a:t>
            </a:r>
            <a:r>
              <a:rPr lang="en-US" sz="2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成績超額篩選</a:t>
            </a:r>
            <a:endParaRPr/>
          </a:p>
        </p:txBody>
      </p:sp>
      <p:pic>
        <p:nvPicPr>
          <p:cNvPr id="662" name="Google Shape;662;p202"/>
          <p:cNvPicPr preferRelativeResize="0"/>
          <p:nvPr/>
        </p:nvPicPr>
        <p:blipFill rotWithShape="1">
          <a:blip r:embed="rId3">
            <a:alphaModFix/>
          </a:blip>
          <a:srcRect t="1" b="1974"/>
          <a:stretch/>
        </p:blipFill>
        <p:spPr>
          <a:xfrm>
            <a:off x="132653" y="799830"/>
            <a:ext cx="9011347" cy="46754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線接點 2"/>
          <p:cNvCxnSpPr/>
          <p:nvPr/>
        </p:nvCxnSpPr>
        <p:spPr>
          <a:xfrm>
            <a:off x="791110" y="5475249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03"/>
          <p:cNvSpPr/>
          <p:nvPr/>
        </p:nvSpPr>
        <p:spPr>
          <a:xfrm>
            <a:off x="977050" y="119316"/>
            <a:ext cx="76242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</a:t>
            </a:r>
            <a:r>
              <a:rPr lang="en-US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程式設計先修檢測（APCS）</a:t>
            </a:r>
            <a:r>
              <a:rPr lang="en-US" sz="2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成績超額篩選</a:t>
            </a:r>
            <a:endParaRPr/>
          </a:p>
        </p:txBody>
      </p:sp>
      <p:pic>
        <p:nvPicPr>
          <p:cNvPr id="668" name="Google Shape;668;p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13" y="775126"/>
            <a:ext cx="8791575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04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74" name="Google Shape;674;p204"/>
          <p:cNvSpPr txBox="1">
            <a:spLocks noGrp="1"/>
          </p:cNvSpPr>
          <p:nvPr>
            <p:ph type="body" idx="1"/>
          </p:nvPr>
        </p:nvSpPr>
        <p:spPr>
          <a:xfrm>
            <a:off x="755650" y="1600200"/>
            <a:ext cx="793115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</a:rPr>
              <a:t>找出</a:t>
            </a:r>
            <a:r>
              <a:rPr lang="en-US" sz="2600" b="1" i="0" u="none" strike="noStrike" cap="none">
                <a:solidFill>
                  <a:srgbClr val="FF0000"/>
                </a:solidFill>
              </a:rPr>
              <a:t>有興趣的學校科系</a:t>
            </a:r>
            <a:r>
              <a:rPr lang="en-US" sz="2600" b="0" i="0" u="none" strike="noStrike" cap="none">
                <a:solidFill>
                  <a:schemeClr val="dk1"/>
                </a:solidFill>
              </a:rPr>
              <a:t>為大方向</a:t>
            </a:r>
            <a:endParaRPr sz="2600"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600" b="1" i="0" u="none" strike="noStrike" cap="none">
                <a:solidFill>
                  <a:srgbClr val="FF0000"/>
                </a:solidFill>
              </a:rPr>
              <a:t>篩選</a:t>
            </a:r>
            <a:r>
              <a:rPr lang="en-US" sz="2600" b="0" i="0" u="none" strike="noStrike" cap="none">
                <a:solidFill>
                  <a:schemeClr val="dk1"/>
                </a:solidFill>
              </a:rPr>
              <a:t>列出想選填的校系</a:t>
            </a:r>
            <a:endParaRPr sz="2600"/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</a:rPr>
              <a:t>(111)招生學校系（組）、學程</a:t>
            </a:r>
            <a:r>
              <a:rPr lang="en-US" sz="2600"/>
              <a:t>資料</a:t>
            </a:r>
            <a:endParaRPr sz="2600"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</a:rPr>
              <a:t>將</a:t>
            </a:r>
            <a:r>
              <a:rPr lang="en-US" sz="2600" b="1" i="0" u="none" strike="noStrike" cap="none">
                <a:solidFill>
                  <a:srgbClr val="FF0000"/>
                </a:solidFill>
              </a:rPr>
              <a:t>級分換算</a:t>
            </a:r>
            <a:r>
              <a:rPr lang="en-US" sz="2600" b="0" i="0" u="none" strike="noStrike" cap="none">
                <a:solidFill>
                  <a:schemeClr val="dk1"/>
                </a:solidFill>
              </a:rPr>
              <a:t>成百分比數。</a:t>
            </a:r>
            <a:endParaRPr sz="2600"/>
          </a:p>
          <a:p>
            <a:pPr marL="311150" marR="0" lvl="2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</a:rPr>
              <a:t> (111)各校系組學程第一階段最低篩選標準一覽表</a:t>
            </a:r>
            <a:endParaRPr sz="2600"/>
          </a:p>
          <a:p>
            <a:pPr marL="311150" marR="0" lvl="2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/>
          </a:p>
        </p:txBody>
      </p:sp>
      <p:sp>
        <p:nvSpPr>
          <p:cNvPr id="675" name="Google Shape;675;p204"/>
          <p:cNvSpPr txBox="1"/>
          <p:nvPr/>
        </p:nvSpPr>
        <p:spPr>
          <a:xfrm>
            <a:off x="1258887" y="699840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Twentieth Century"/>
              <a:buNone/>
            </a:pPr>
            <a:r>
              <a:rPr lang="en-US" sz="3500" b="1" i="0" u="none" strike="noStrike" cap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科大申請入學</a:t>
            </a:r>
            <a:r>
              <a:rPr lang="en-US"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如何找出5個理想志願</a:t>
            </a:r>
            <a:endParaRPr sz="3500" b="1" i="0" u="none" strike="noStrike" cap="none">
              <a:solidFill>
                <a:srgbClr val="20586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05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81" name="Google Shape;681;p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23375"/>
            <a:ext cx="8839201" cy="4682907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205"/>
          <p:cNvSpPr txBox="1"/>
          <p:nvPr/>
        </p:nvSpPr>
        <p:spPr>
          <a:xfrm>
            <a:off x="152400" y="1467200"/>
            <a:ext cx="3911400" cy="554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1.確定招生名額及複試人數</a:t>
            </a:r>
            <a:endParaRPr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83" name="Google Shape;683;p205"/>
          <p:cNvCxnSpPr/>
          <p:nvPr/>
        </p:nvCxnSpPr>
        <p:spPr>
          <a:xfrm>
            <a:off x="1562450" y="2021300"/>
            <a:ext cx="83850" cy="15441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4" name="Google Shape;684;p205"/>
          <p:cNvCxnSpPr/>
          <p:nvPr/>
        </p:nvCxnSpPr>
        <p:spPr>
          <a:xfrm>
            <a:off x="2768375" y="2062396"/>
            <a:ext cx="356550" cy="143081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5" name="Google Shape;685;p205"/>
          <p:cNvSpPr txBox="1"/>
          <p:nvPr/>
        </p:nvSpPr>
        <p:spPr>
          <a:xfrm>
            <a:off x="2737600" y="849054"/>
            <a:ext cx="2406300" cy="554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2.留意學測採計</a:t>
            </a:r>
            <a:endParaRPr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86" name="Google Shape;686;p205"/>
          <p:cNvCxnSpPr/>
          <p:nvPr/>
        </p:nvCxnSpPr>
        <p:spPr>
          <a:xfrm>
            <a:off x="4347132" y="1403154"/>
            <a:ext cx="0" cy="71332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7" name="Google Shape;687;p205"/>
          <p:cNvSpPr txBox="1"/>
          <p:nvPr/>
        </p:nvSpPr>
        <p:spPr>
          <a:xfrm>
            <a:off x="2737600" y="217059"/>
            <a:ext cx="2988000" cy="554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3.留意第二階段項目</a:t>
            </a:r>
            <a:endParaRPr sz="2400" b="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88" name="Google Shape;688;p205"/>
          <p:cNvCxnSpPr/>
          <p:nvPr/>
        </p:nvCxnSpPr>
        <p:spPr>
          <a:xfrm>
            <a:off x="5461753" y="787410"/>
            <a:ext cx="0" cy="132906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9" name="Google Shape;689;p205"/>
          <p:cNvSpPr txBox="1"/>
          <p:nvPr/>
        </p:nvSpPr>
        <p:spPr>
          <a:xfrm>
            <a:off x="5805175" y="233310"/>
            <a:ext cx="2988000" cy="554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4.留意同分參酌順序</a:t>
            </a:r>
            <a:endParaRPr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90" name="Google Shape;690;p205"/>
          <p:cNvCxnSpPr/>
          <p:nvPr/>
        </p:nvCxnSpPr>
        <p:spPr>
          <a:xfrm>
            <a:off x="7576250" y="787410"/>
            <a:ext cx="0" cy="127498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"/>
          <p:cNvPicPr preferRelativeResize="0"/>
          <p:nvPr/>
        </p:nvPicPr>
        <p:blipFill rotWithShape="1">
          <a:blip r:embed="rId3">
            <a:alphaModFix/>
          </a:blip>
          <a:srcRect t="57404"/>
          <a:stretch/>
        </p:blipFill>
        <p:spPr>
          <a:xfrm>
            <a:off x="676269" y="996593"/>
            <a:ext cx="7973023" cy="42945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090972" y="2496620"/>
            <a:ext cx="3587229" cy="465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488038" y="1017140"/>
            <a:ext cx="6998416" cy="63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88038" y="2962165"/>
            <a:ext cx="6998416" cy="709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9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1"/>
          <p:cNvSpPr txBox="1"/>
          <p:nvPr/>
        </p:nvSpPr>
        <p:spPr>
          <a:xfrm>
            <a:off x="2411412" y="1804102"/>
            <a:ext cx="4681537" cy="17541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6.考試分發入學簡介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96" name="Google Shape;696;p71"/>
          <p:cNvSpPr txBox="1"/>
          <p:nvPr/>
        </p:nvSpPr>
        <p:spPr>
          <a:xfrm>
            <a:off x="2411412" y="3573462"/>
            <a:ext cx="4681537" cy="213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考試分發入學招生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共153所學校、3554個學系參加，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提供招生名額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wentieth Century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39350 (111)</a:t>
            </a:r>
            <a:endParaRPr sz="36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36327(110) 、33278(109)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2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02" name="Google Shape;702;p72"/>
          <p:cNvSpPr txBox="1">
            <a:spLocks noGrp="1"/>
          </p:cNvSpPr>
          <p:nvPr>
            <p:ph type="title"/>
          </p:nvPr>
        </p:nvSpPr>
        <p:spPr>
          <a:xfrm>
            <a:off x="1547812" y="663575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考試分發入學</a:t>
            </a:r>
            <a:r>
              <a:rPr lang="en-US"/>
              <a:t>參加資格</a:t>
            </a:r>
            <a:endParaRPr/>
          </a:p>
        </p:txBody>
      </p:sp>
      <p:sp>
        <p:nvSpPr>
          <p:cNvPr id="703" name="Google Shape;703;p72"/>
          <p:cNvSpPr/>
          <p:nvPr/>
        </p:nvSpPr>
        <p:spPr>
          <a:xfrm>
            <a:off x="535258" y="1499378"/>
            <a:ext cx="8118087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111 學年度大學分發入學招生採考招分離方式辦理。凡公私立高級中等學校畢業生或具同等學力者，通過學力證明文件審查後，得以其參加財團法人大學入學考試中心基金會辦理之109~111 學年度</a:t>
            </a:r>
            <a:r>
              <a:rPr lang="en-US" sz="26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高中英語聽力測驗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、111 學年度</a:t>
            </a:r>
            <a:r>
              <a:rPr lang="en-US" sz="26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學科能力測驗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sz="26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分科測驗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及111 學年度大學</a:t>
            </a:r>
            <a:r>
              <a:rPr lang="en-US" sz="2600" b="1" i="0" u="none" strike="noStrike" cap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術科考試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之各項成績參加本招生。依據簡章規定之分發方式，經登記分發志願之程序，由大學考試入學分發委員會統一辦理分發，進入大學就讀。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09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09" name="Google Shape;709;p209"/>
          <p:cNvSpPr txBox="1">
            <a:spLocks noGrp="1"/>
          </p:cNvSpPr>
          <p:nvPr>
            <p:ph type="title"/>
          </p:nvPr>
        </p:nvSpPr>
        <p:spPr>
          <a:xfrm>
            <a:off x="1547812" y="663575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考試分發入學</a:t>
            </a:r>
            <a:r>
              <a:rPr lang="en-US"/>
              <a:t>參加資格</a:t>
            </a:r>
            <a:endParaRPr/>
          </a:p>
        </p:txBody>
      </p:sp>
      <p:sp>
        <p:nvSpPr>
          <p:cNvPr id="710" name="Google Shape;710;p209"/>
          <p:cNvSpPr txBox="1">
            <a:spLocks noGrp="1"/>
          </p:cNvSpPr>
          <p:nvPr>
            <p:ph type="body" idx="1"/>
          </p:nvPr>
        </p:nvSpPr>
        <p:spPr>
          <a:xfrm>
            <a:off x="493790" y="1314605"/>
            <a:ext cx="8229600" cy="391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可以根據自己想要填報的大學校系，</a:t>
            </a:r>
            <a:r>
              <a:rPr lang="en-US" sz="2600" b="0" i="0" u="none" strike="noStrike" cap="none" dirty="0" err="1" smtClean="0">
                <a:solidFill>
                  <a:schemeClr val="dk1"/>
                </a:solidFill>
              </a:rPr>
              <a:t>所規定的採計科目來</a:t>
            </a:r>
            <a:r>
              <a:rPr lang="en-US" sz="2600" b="1" i="0" u="none" strike="noStrike" cap="none" dirty="0" err="1" smtClean="0">
                <a:solidFill>
                  <a:srgbClr val="FF0000"/>
                </a:solidFill>
              </a:rPr>
              <a:t>選考</a:t>
            </a:r>
            <a:r>
              <a:rPr lang="zh-TW" altLang="en-US" sz="2600" b="1" i="0" u="none" strike="noStrike" cap="none" dirty="0" smtClean="0">
                <a:solidFill>
                  <a:srgbClr val="FF0000"/>
                </a:solidFill>
              </a:rPr>
              <a:t>分科測驗</a:t>
            </a:r>
            <a:endParaRPr sz="2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不論考生是哪個類組，</a:t>
            </a:r>
            <a:r>
              <a:rPr lang="en-US" sz="2600" b="1" dirty="0" err="1">
                <a:solidFill>
                  <a:srgbClr val="FF0000"/>
                </a:solidFill>
              </a:rPr>
              <a:t>都可以跨考</a:t>
            </a:r>
            <a:endParaRPr sz="2600" b="1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</a:rPr>
              <a:t>大學校系採計科目3～5科（含術科）</a:t>
            </a:r>
            <a:endParaRPr sz="2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</a:rPr>
              <a:t>考生可以選填最多</a:t>
            </a:r>
            <a:r>
              <a:rPr lang="en-US" sz="2600" b="1" dirty="0">
                <a:solidFill>
                  <a:srgbClr val="FF0000"/>
                </a:solidFill>
              </a:rPr>
              <a:t>100個志願</a:t>
            </a:r>
            <a:endParaRPr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10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16" name="Google Shape;716;p210"/>
          <p:cNvSpPr txBox="1">
            <a:spLocks noGrp="1"/>
          </p:cNvSpPr>
          <p:nvPr>
            <p:ph type="title"/>
          </p:nvPr>
        </p:nvSpPr>
        <p:spPr>
          <a:xfrm>
            <a:off x="1547812" y="663575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考試分發入學</a:t>
            </a:r>
            <a:r>
              <a:rPr lang="en-US"/>
              <a:t>成績採計</a:t>
            </a:r>
            <a:endParaRPr/>
          </a:p>
        </p:txBody>
      </p:sp>
      <p:sp>
        <p:nvSpPr>
          <p:cNvPr id="717" name="Google Shape;717;p210"/>
          <p:cNvSpPr txBox="1">
            <a:spLocks noGrp="1"/>
          </p:cNvSpPr>
          <p:nvPr>
            <p:ph type="body" idx="1"/>
          </p:nvPr>
        </p:nvSpPr>
        <p:spPr>
          <a:xfrm>
            <a:off x="457200" y="1528762"/>
            <a:ext cx="8229600" cy="466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600" b="1" i="0" u="none" strike="noStrike" cap="none" dirty="0" err="1">
                <a:solidFill>
                  <a:srgbClr val="FF0000"/>
                </a:solidFill>
              </a:rPr>
              <a:t>先檢定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：如果該校系有</a:t>
            </a:r>
            <a:r>
              <a:rPr lang="en-US" sz="2600" b="0" i="0" u="sng" strike="noStrike" cap="none" dirty="0" err="1">
                <a:solidFill>
                  <a:schemeClr val="dk1"/>
                </a:solidFill>
              </a:rPr>
              <a:t>學科能力測驗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檢定項目標準，則須先通過學測檢定標準</a:t>
            </a:r>
            <a:r>
              <a:rPr lang="en-US" sz="2600" b="0" i="0" u="none" strike="noStrike" cap="none" dirty="0">
                <a:solidFill>
                  <a:schemeClr val="dk1"/>
                </a:solidFill>
              </a:rPr>
              <a:t>。</a:t>
            </a:r>
            <a:endParaRPr sz="2600" dirty="0"/>
          </a:p>
          <a:p>
            <a:pPr marL="342900" marR="0" lvl="0" indent="-342900" algn="l" rtl="0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600" b="1" i="0" u="none" strike="noStrike" cap="none" dirty="0" err="1">
                <a:solidFill>
                  <a:srgbClr val="FF0000"/>
                </a:solidFill>
              </a:rPr>
              <a:t>後採計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：</a:t>
            </a:r>
            <a:r>
              <a:rPr lang="en-US" sz="2600" b="0" i="0" u="none" strike="noStrike" cap="none" dirty="0" err="1" smtClean="0">
                <a:solidFill>
                  <a:schemeClr val="dk1"/>
                </a:solidFill>
              </a:rPr>
              <a:t>根據該系採計的</a:t>
            </a:r>
            <a:r>
              <a:rPr lang="zh-TW" altLang="en-US" sz="2600" u="sng" dirty="0"/>
              <a:t>分科測驗</a:t>
            </a:r>
            <a:r>
              <a:rPr lang="en-US" sz="2600" b="0" i="0" u="sng" strike="noStrike" cap="none" dirty="0" err="1" smtClean="0">
                <a:solidFill>
                  <a:schemeClr val="dk1"/>
                </a:solidFill>
              </a:rPr>
              <a:t>科目</a:t>
            </a:r>
            <a:r>
              <a:rPr lang="en-US" sz="2600" b="0" i="0" u="none" strike="noStrike" cap="none" dirty="0" err="1" smtClean="0">
                <a:solidFill>
                  <a:schemeClr val="dk1"/>
                </a:solidFill>
              </a:rPr>
              <a:t>及</a:t>
            </a:r>
            <a:r>
              <a:rPr lang="en-US" sz="2600" b="0" i="0" u="sng" strike="noStrike" cap="none" dirty="0" err="1" smtClean="0">
                <a:solidFill>
                  <a:schemeClr val="dk1"/>
                </a:solidFill>
              </a:rPr>
              <a:t>加權分數</a:t>
            </a:r>
            <a:r>
              <a:rPr lang="en-US" sz="2600" b="0" i="0" u="none" strike="noStrike" cap="none" dirty="0" err="1" smtClean="0">
                <a:solidFill>
                  <a:schemeClr val="dk1"/>
                </a:solidFill>
              </a:rPr>
              <a:t>來擇優錄取</a:t>
            </a:r>
            <a:r>
              <a:rPr lang="en-US" sz="2600" b="0" i="0" u="none" strike="noStrike" cap="none" dirty="0">
                <a:solidFill>
                  <a:schemeClr val="dk1"/>
                </a:solidFill>
              </a:rPr>
              <a:t>。</a:t>
            </a:r>
            <a:endParaRPr sz="2600" dirty="0"/>
          </a:p>
          <a:p>
            <a:pPr marL="342900" marR="0" lvl="0" indent="-342900" algn="l" rtl="0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600" b="1" i="0" u="none" strike="noStrike" cap="none" dirty="0" err="1">
                <a:solidFill>
                  <a:srgbClr val="FF0000"/>
                </a:solidFill>
              </a:rPr>
              <a:t>同分再參酌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：如果</a:t>
            </a:r>
            <a:r>
              <a:rPr lang="en-US" sz="2600" b="0" i="0" u="sng" strike="noStrike" cap="none" dirty="0" err="1">
                <a:solidFill>
                  <a:schemeClr val="dk1"/>
                </a:solidFill>
              </a:rPr>
              <a:t>加權總分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相同，則進入同分參酌順序，決定錄取與否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</p:txBody>
      </p:sp>
      <p:sp>
        <p:nvSpPr>
          <p:cNvPr id="718" name="Google Shape;718;p210"/>
          <p:cNvSpPr txBox="1">
            <a:spLocks noGrp="1"/>
          </p:cNvSpPr>
          <p:nvPr>
            <p:ph type="body" idx="1"/>
          </p:nvPr>
        </p:nvSpPr>
        <p:spPr>
          <a:xfrm>
            <a:off x="914400" y="4949898"/>
            <a:ext cx="6980663" cy="1150937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</a:rPr>
              <a:t>如果某校系規定採計的科目，考生沒有報考，</a:t>
            </a:r>
            <a:br>
              <a:rPr lang="en-US" sz="2600" b="1" i="0" u="none" strike="noStrike" cap="none">
                <a:solidFill>
                  <a:srgbClr val="FF0000"/>
                </a:solidFill>
              </a:rPr>
            </a:br>
            <a:r>
              <a:rPr lang="en-US" sz="2600" b="1" i="0" u="none" strike="noStrike" cap="none">
                <a:solidFill>
                  <a:srgbClr val="FF0000"/>
                </a:solidFill>
              </a:rPr>
              <a:t>則失去該校系的分發資格。</a:t>
            </a:r>
            <a:endParaRPr sz="2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11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24" name="Google Shape;724;p211"/>
          <p:cNvSpPr txBox="1">
            <a:spLocks noGrp="1"/>
          </p:cNvSpPr>
          <p:nvPr>
            <p:ph type="title"/>
          </p:nvPr>
        </p:nvSpPr>
        <p:spPr>
          <a:xfrm>
            <a:off x="1514358" y="685877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考試分發入學</a:t>
            </a:r>
            <a:r>
              <a:rPr lang="en-US"/>
              <a:t>的限制</a:t>
            </a:r>
            <a:endParaRPr/>
          </a:p>
        </p:txBody>
      </p:sp>
      <p:pic>
        <p:nvPicPr>
          <p:cNvPr id="725" name="Google Shape;725;p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86" y="573016"/>
            <a:ext cx="8151542" cy="164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2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86" y="2063754"/>
            <a:ext cx="7685978" cy="4366323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211"/>
          <p:cNvSpPr/>
          <p:nvPr/>
        </p:nvSpPr>
        <p:spPr>
          <a:xfrm>
            <a:off x="1003610" y="1242867"/>
            <a:ext cx="7814218" cy="803172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5"/>
          <p:cNvSpPr/>
          <p:nvPr/>
        </p:nvSpPr>
        <p:spPr>
          <a:xfrm>
            <a:off x="5798200" y="340550"/>
            <a:ext cx="2799600" cy="461400"/>
          </a:xfrm>
          <a:prstGeom prst="wedgeRectCallout">
            <a:avLst>
              <a:gd name="adj1" fmla="val 49997"/>
              <a:gd name="adj2" fmla="val 27795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3.同分參酌之順序</a:t>
            </a:r>
            <a:endParaRPr sz="2400" b="1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33" name="Google Shape;73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75" y="1188774"/>
            <a:ext cx="8334704" cy="4911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34" name="Google Shape;734;p75"/>
          <p:cNvSpPr/>
          <p:nvPr/>
        </p:nvSpPr>
        <p:spPr>
          <a:xfrm>
            <a:off x="253100" y="340550"/>
            <a:ext cx="3301800" cy="461400"/>
          </a:xfrm>
          <a:prstGeom prst="wedgeRectCallout">
            <a:avLst>
              <a:gd name="adj1" fmla="val -25597"/>
              <a:gd name="adj2" fmla="val 48125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</a:rPr>
              <a:t>先確定是否達到標準</a:t>
            </a:r>
            <a:endParaRPr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cxnSp>
        <p:nvCxnSpPr>
          <p:cNvPr id="735" name="Google Shape;735;p75"/>
          <p:cNvCxnSpPr/>
          <p:nvPr/>
        </p:nvCxnSpPr>
        <p:spPr>
          <a:xfrm>
            <a:off x="1715250" y="791450"/>
            <a:ext cx="188750" cy="95515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6" name="Google Shape;736;p75"/>
          <p:cNvCxnSpPr/>
          <p:nvPr/>
        </p:nvCxnSpPr>
        <p:spPr>
          <a:xfrm flipH="1">
            <a:off x="4325420" y="840050"/>
            <a:ext cx="1889230" cy="90655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7" name="Google Shape;737;p75"/>
          <p:cNvCxnSpPr/>
          <p:nvPr/>
        </p:nvCxnSpPr>
        <p:spPr>
          <a:xfrm flipH="1">
            <a:off x="3585574" y="840050"/>
            <a:ext cx="955604" cy="90655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8" name="Google Shape;738;p75"/>
          <p:cNvSpPr/>
          <p:nvPr/>
        </p:nvSpPr>
        <p:spPr>
          <a:xfrm>
            <a:off x="3678000" y="340550"/>
            <a:ext cx="1997100" cy="461400"/>
          </a:xfrm>
          <a:prstGeom prst="wedgeRectCallout">
            <a:avLst>
              <a:gd name="adj1" fmla="val -49863"/>
              <a:gd name="adj2" fmla="val 33008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FF0000"/>
              </a:buClr>
              <a:buSzPts val="4000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</a:rPr>
              <a:t>各科的加權</a:t>
            </a:r>
            <a:endParaRPr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xmlns="" id="{C1311201-D20B-F384-F6D3-F4964D315C60}"/>
              </a:ext>
            </a:extLst>
          </p:cNvPr>
          <p:cNvCxnSpPr>
            <a:cxnSpLocks/>
          </p:cNvCxnSpPr>
          <p:nvPr/>
        </p:nvCxnSpPr>
        <p:spPr>
          <a:xfrm>
            <a:off x="1009650" y="3095625"/>
            <a:ext cx="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/>
          <p:cNvSpPr txBox="1"/>
          <p:nvPr/>
        </p:nvSpPr>
        <p:spPr>
          <a:xfrm>
            <a:off x="2232025" y="1916112"/>
            <a:ext cx="4679950" cy="26776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alt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</a:t>
            </a:r>
            <a:endParaRPr lang="en-US" altLang="zh-TW"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 algn="ctr">
              <a:buClr>
                <a:schemeClr val="lt1"/>
              </a:buClr>
              <a:buSzPts val="3600"/>
            </a:pPr>
            <a:r>
              <a:rPr lang="en-US" altLang="zh-TW" sz="3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3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獨招</a:t>
            </a:r>
            <a:r>
              <a:rPr lang="zh-TW" altLang="en-US" sz="3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、運動績優、</a:t>
            </a:r>
            <a:r>
              <a:rPr lang="zh-TW" altLang="en-US" sz="30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軍警</a:t>
            </a:r>
            <a:r>
              <a:rPr lang="zh-TW" altLang="en-US" sz="3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及進修學士班</a:t>
            </a:r>
            <a:r>
              <a:rPr lang="en-US" altLang="zh-TW" sz="3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7176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9CDB294-8191-AA72-09F8-704231E98AEA}"/>
              </a:ext>
            </a:extLst>
          </p:cNvPr>
          <p:cNvSpPr txBox="1"/>
          <p:nvPr/>
        </p:nvSpPr>
        <p:spPr>
          <a:xfrm>
            <a:off x="723808" y="534182"/>
            <a:ext cx="63684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其他入學管道：獨招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3807" y="1344198"/>
            <a:ext cx="78879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獨招」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是各校系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針對有特殊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表現的學生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自行開設的招生方式。各校招生辦法不同，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有些會採計學測成績、或統測成績、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分科測驗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、或在校歷年成績單，再加上書面資料審查，或面試、口試、術科考試等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，各校規定不一，同學需仔細參閱各校招生簡章。</a:t>
            </a:r>
          </a:p>
        </p:txBody>
      </p:sp>
    </p:spTree>
    <p:extLst>
      <p:ext uri="{BB962C8B-B14F-4D97-AF65-F5344CB8AC3E}">
        <p14:creationId xmlns:p14="http://schemas.microsoft.com/office/powerpoint/2010/main" val="1270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9CDB294-8191-AA72-09F8-704231E98AEA}"/>
              </a:ext>
            </a:extLst>
          </p:cNvPr>
          <p:cNvSpPr txBox="1"/>
          <p:nvPr/>
        </p:nvSpPr>
        <p:spPr>
          <a:xfrm>
            <a:off x="723808" y="534182"/>
            <a:ext cx="63684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其他入學管道：運動績</a:t>
            </a:r>
            <a:r>
              <a:rPr lang="zh-TW" altLang="en-US" sz="32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優獨招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A598A3DC-8E40-6857-6C7C-D52969210183}"/>
              </a:ext>
            </a:extLst>
          </p:cNvPr>
          <p:cNvSpPr txBox="1"/>
          <p:nvPr/>
        </p:nvSpPr>
        <p:spPr>
          <a:xfrm>
            <a:off x="723808" y="1478518"/>
            <a:ext cx="786063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「運動績優學生獨立招生」是為運動能力表現出眾的學生所開設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的招生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方式。</a:t>
            </a:r>
            <a:endParaRPr lang="en-US" altLang="zh-TW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各校招生辦法不同，多為採計學測分數或自辦學科筆試或面試，再加上運動項目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考試，擇優錄取。</a:t>
            </a:r>
            <a:endParaRPr lang="en-US" altLang="zh-TW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chemeClr val="tx1"/>
              </a:solidFill>
              <a:latin typeface="Montserrat" panose="020B0604020202020204" pitchFamily="2" charset="0"/>
            </a:endParaRPr>
          </a:p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運動績優學生獨立招生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略約在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公告年度招生簡章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月初報名，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底考試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月中放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榜。詳細招生資訊請參照當年度簡章公告之報名時間及報名網址為準。</a:t>
            </a:r>
          </a:p>
          <a:p>
            <a:endParaRPr lang="en-US" altLang="zh-TW" sz="2600" dirty="0" smtClean="0">
              <a:solidFill>
                <a:schemeClr val="tx1"/>
              </a:solidFill>
              <a:latin typeface="Montserrat" panose="020B0604020202020204" pitchFamily="2" charset="0"/>
            </a:endParaRPr>
          </a:p>
          <a:p>
            <a:endParaRPr lang="zh-TW" alt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A6F1447-0268-9EC2-C921-8CA0F4C22870}"/>
              </a:ext>
            </a:extLst>
          </p:cNvPr>
          <p:cNvSpPr txBox="1">
            <a:spLocks/>
          </p:cNvSpPr>
          <p:nvPr/>
        </p:nvSpPr>
        <p:spPr>
          <a:xfrm>
            <a:off x="827584" y="1305030"/>
            <a:ext cx="7848872" cy="634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軍校聯招：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陸海空軍官校、國防醫學院、國防大學（管理學院、理工學院、政治作戰學院）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zh-TW" altLang="en-US" sz="28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597C1B02-A44A-2B25-97C8-2B7852C0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60641"/>
              </p:ext>
            </p:extLst>
          </p:nvPr>
        </p:nvGraphicFramePr>
        <p:xfrm>
          <a:off x="477673" y="2232448"/>
          <a:ext cx="8231038" cy="2820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0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9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07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入學管道</a:t>
                      </a:r>
                    </a:p>
                  </a:txBody>
                  <a:tcPr marL="87708" marR="87708" marT="43830" marB="438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第一階段</a:t>
                      </a:r>
                    </a:p>
                  </a:txBody>
                  <a:tcPr marL="87708" marR="87708" marT="43830" marB="438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第二階段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43830" marB="4383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6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學校推薦</a:t>
                      </a:r>
                      <a:endParaRPr lang="en-US" altLang="zh-TW" sz="1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5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（限填</a:t>
                      </a:r>
                      <a:r>
                        <a:rPr lang="en-US" altLang="zh-TW" sz="15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5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志願）</a:t>
                      </a:r>
                      <a:endParaRPr lang="zh-TW" altLang="en-US" sz="15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43830" marB="43830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體檢合格</a:t>
                      </a:r>
                      <a:endParaRPr lang="en-US" altLang="zh-TW" sz="1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學測成績篩選</a:t>
                      </a:r>
                      <a:endParaRPr lang="en-US" altLang="zh-TW" sz="1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9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智力測驗（須達</a:t>
                      </a:r>
                      <a:r>
                        <a:rPr lang="en-US" altLang="zh-TW" sz="19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100</a:t>
                      </a:r>
                      <a:r>
                        <a:rPr lang="zh-TW" altLang="en-US" sz="19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分以上）</a:t>
                      </a:r>
                      <a:endParaRPr lang="en-US" altLang="zh-TW" sz="1900" b="1" i="0" u="none" strike="noStrike" cap="none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87708" marR="87708" marT="43830" marB="4383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</a:t>
                      </a:r>
                      <a:endParaRPr lang="en-US" altLang="zh-TW" sz="1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專長測驗</a:t>
                      </a:r>
                      <a:endParaRPr lang="en-US" altLang="zh-TW" sz="1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9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生活及情緒適應問卷</a:t>
                      </a:r>
                    </a:p>
                  </a:txBody>
                  <a:tcPr marL="87708" marR="87708" marT="43830" marB="4383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個人申請</a:t>
                      </a:r>
                      <a:endParaRPr lang="en-US" altLang="zh-TW" sz="1900" b="1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（可填</a:t>
                      </a:r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5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志願）</a:t>
                      </a:r>
                    </a:p>
                  </a:txBody>
                  <a:tcPr marL="87708" marR="87708" marT="43830" marB="43830"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800" dirty="0">
                        <a:solidFill>
                          <a:schemeClr val="tx2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4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i="0" u="none" strike="noStrike" kern="1200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備註</a:t>
                      </a:r>
                    </a:p>
                  </a:txBody>
                  <a:tcPr marL="87708" marR="87708" marT="43830" marB="43830" anchor="ctr"/>
                </a:tc>
                <a:tc gridSpan="2">
                  <a:txBody>
                    <a:bodyPr/>
                    <a:lstStyle/>
                    <a:p>
                      <a:r>
                        <a:rPr lang="en-US" altLang="zh-TW" sz="19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9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畢業後需依規定完成服役年限</a:t>
                      </a:r>
                      <a:endParaRPr lang="en-US" altLang="zh-TW" sz="1900" b="1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9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9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可至「教官室」或「國防部國軍人才招募中心網站」查詢相關資料</a:t>
                      </a:r>
                    </a:p>
                  </a:txBody>
                  <a:tcPr marL="87708" marR="87708" marT="43830" marB="43830"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9CDB294-8191-AA72-09F8-704231E98AEA}"/>
              </a:ext>
            </a:extLst>
          </p:cNvPr>
          <p:cNvSpPr txBox="1"/>
          <p:nvPr/>
        </p:nvSpPr>
        <p:spPr>
          <a:xfrm>
            <a:off x="723808" y="647196"/>
            <a:ext cx="63684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其他入學管道：軍校聯招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0034" y="5106832"/>
            <a:ext cx="811642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軍校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招生，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月簡章公告，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月初報名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月第二階段甄試，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5~6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月寄發錄取通知。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詳細招生資訊請參照當年度簡章公告之報名時間及報名網址為準。</a:t>
            </a:r>
          </a:p>
        </p:txBody>
      </p:sp>
    </p:spTree>
    <p:extLst>
      <p:ext uri="{BB962C8B-B14F-4D97-AF65-F5344CB8AC3E}">
        <p14:creationId xmlns:p14="http://schemas.microsoft.com/office/powerpoint/2010/main" val="36234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"/>
          <p:cNvPicPr preferRelativeResize="0"/>
          <p:nvPr/>
        </p:nvPicPr>
        <p:blipFill rotWithShape="1">
          <a:blip r:embed="rId3">
            <a:alphaModFix/>
          </a:blip>
          <a:srcRect b="50000"/>
          <a:stretch/>
        </p:blipFill>
        <p:spPr>
          <a:xfrm>
            <a:off x="665714" y="670959"/>
            <a:ext cx="8099531" cy="51133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1477766" y="2993631"/>
            <a:ext cx="2260314" cy="1736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738080" y="2993632"/>
            <a:ext cx="2621623" cy="1937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3F5CAA1-14A3-46F6-0BB5-26EDEA9867C6}"/>
              </a:ext>
            </a:extLst>
          </p:cNvPr>
          <p:cNvSpPr txBox="1">
            <a:spLocks/>
          </p:cNvSpPr>
          <p:nvPr/>
        </p:nvSpPr>
        <p:spPr>
          <a:xfrm>
            <a:off x="971600" y="1309950"/>
            <a:ext cx="6408712" cy="503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自然組</a:t>
            </a:r>
            <a:r>
              <a:rPr lang="en-US" altLang="zh-TW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甲組</a:t>
            </a:r>
            <a:r>
              <a:rPr lang="en-US" altLang="zh-TW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社會組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乙組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招生</a:t>
            </a:r>
            <a:endParaRPr lang="en-US" altLang="zh-TW" sz="24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TW" sz="24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None/>
            </a:pPr>
            <a:r>
              <a:rPr lang="zh-TW" altLang="en-US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               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68325A2E-8209-186A-702B-E7F93C273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7330"/>
              </p:ext>
            </p:extLst>
          </p:nvPr>
        </p:nvGraphicFramePr>
        <p:xfrm>
          <a:off x="503548" y="1930768"/>
          <a:ext cx="8136904" cy="2839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8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26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31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組別</a:t>
                      </a:r>
                    </a:p>
                  </a:txBody>
                  <a:tcPr marT="45695" marB="45695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學測</a:t>
                      </a:r>
                    </a:p>
                  </a:txBody>
                  <a:tcPr marT="45695" marB="45695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學系</a:t>
                      </a:r>
                    </a:p>
                  </a:txBody>
                  <a:tcPr marT="45695" marB="45695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5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自然組</a:t>
                      </a:r>
                      <a:endParaRPr lang="en-US" altLang="zh-TW" sz="2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甲組</a:t>
                      </a:r>
                      <a:r>
                        <a:rPr lang="en-US" altLang="zh-TW" sz="2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695" marB="45695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國英</a:t>
                      </a:r>
                      <a:r>
                        <a:rPr lang="zh-TW" altLang="en-US" sz="24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數</a:t>
                      </a:r>
                      <a:r>
                        <a:rPr lang="en-US" altLang="zh-TW" sz="24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A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自</a:t>
                      </a:r>
                    </a:p>
                  </a:txBody>
                  <a:tcPr marT="45695" marB="45695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刑事警察、消防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災害防救組、消防組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、交通、資訊管理、鑑識科學、水上警察</a:t>
                      </a:r>
                    </a:p>
                  </a:txBody>
                  <a:tcPr marT="45695" marB="45695" anchor="ctr">
                    <a:solidFill>
                      <a:srgbClr val="D8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5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社會組</a:t>
                      </a:r>
                      <a:endParaRPr lang="en-US" altLang="zh-TW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乙組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695" marB="45695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國英</a:t>
                      </a:r>
                      <a:r>
                        <a:rPr lang="zh-TW" altLang="en-US" sz="2400" b="1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數</a:t>
                      </a:r>
                      <a:r>
                        <a:rPr lang="en-US" altLang="zh-TW" sz="2400" b="1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B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社</a:t>
                      </a:r>
                    </a:p>
                  </a:txBody>
                  <a:tcPr marT="45695" marB="45695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行政警察、公共安全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社會安全組、情報事務組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、外事警察、犯罪防治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預防組、矯治組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、國境警察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國境管理、移民事務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、行政管理、法律</a:t>
                      </a:r>
                    </a:p>
                  </a:txBody>
                  <a:tcPr marT="45695" marB="45695" anchor="ctr">
                    <a:solidFill>
                      <a:srgbClr val="D8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88F71E4A-F74F-BDAE-FB1B-CBF18ED960B7}"/>
              </a:ext>
            </a:extLst>
          </p:cNvPr>
          <p:cNvSpPr txBox="1"/>
          <p:nvPr/>
        </p:nvSpPr>
        <p:spPr>
          <a:xfrm>
            <a:off x="723808" y="657470"/>
            <a:ext cx="63684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其他入學管道：中央警察</a:t>
            </a:r>
            <a:r>
              <a:rPr lang="zh-TW" altLang="en-US" sz="32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8615" y="5011298"/>
            <a:ext cx="81204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警大招生，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月初報名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月第一階段放榜，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月複試，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月複試放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榜。詳細招生資訊請參照當年度簡章公告之報名時間及報名網址為準。</a:t>
            </a:r>
          </a:p>
        </p:txBody>
      </p:sp>
    </p:spTree>
    <p:extLst>
      <p:ext uri="{BB962C8B-B14F-4D97-AF65-F5344CB8AC3E}">
        <p14:creationId xmlns:p14="http://schemas.microsoft.com/office/powerpoint/2010/main" val="36781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9CDB294-8191-AA72-09F8-704231E98AEA}"/>
              </a:ext>
            </a:extLst>
          </p:cNvPr>
          <p:cNvSpPr txBox="1"/>
          <p:nvPr/>
        </p:nvSpPr>
        <p:spPr>
          <a:xfrm>
            <a:off x="718151" y="636923"/>
            <a:ext cx="63684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其他入學管道：進修學士班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E31E3B9C-038F-1122-07B3-7FEF06BDD5BA}"/>
              </a:ext>
            </a:extLst>
          </p:cNvPr>
          <p:cNvSpPr txBox="1"/>
          <p:nvPr/>
        </p:nvSpPr>
        <p:spPr>
          <a:xfrm>
            <a:off x="609508" y="1344988"/>
            <a:ext cx="77247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b="1" i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進修學士班是教育部核可正式學制，並且具有正式學籍的大學，修畢規定學分且成績合格者，將獲得該校學士學位文憑。</a:t>
            </a:r>
            <a:endParaRPr lang="en-US" altLang="zh-TW" sz="2600" b="1" i="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大部分學校的畢業證書除了證號多註記的英文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字母外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，與日間部幾乎相同，不會註明「夜間部」或「進修學士班」等字樣。</a:t>
            </a:r>
            <a:endParaRPr lang="en-US" altLang="zh-TW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進修學士班為獨立招生，略約在每年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月公告年度招生簡章，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月中旬報名，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月底考試，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月初放榜。詳細招生資訊請參照當年度簡章公告之報名時間及報名網址為準。</a:t>
            </a:r>
          </a:p>
        </p:txBody>
      </p:sp>
    </p:spTree>
    <p:extLst>
      <p:ext uri="{BB962C8B-B14F-4D97-AF65-F5344CB8AC3E}">
        <p14:creationId xmlns:p14="http://schemas.microsoft.com/office/powerpoint/2010/main" val="9596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7076de095b_0_254"/>
          <p:cNvSpPr txBox="1"/>
          <p:nvPr/>
        </p:nvSpPr>
        <p:spPr>
          <a:xfrm>
            <a:off x="2411412" y="1804102"/>
            <a:ext cx="4681500" cy="1754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altLang="zh-TW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升學相關網站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DA3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7076de095b_0_13"/>
          <p:cNvSpPr/>
          <p:nvPr/>
        </p:nvSpPr>
        <p:spPr>
          <a:xfrm>
            <a:off x="314324" y="457201"/>
            <a:ext cx="8543925" cy="6400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1.興趣量表(請看此簡報第</a:t>
            </a:r>
            <a:r>
              <a:rPr lang="en-US" sz="20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64頁</a:t>
            </a: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2.學系探索量表(請看此簡報第</a:t>
            </a:r>
            <a:r>
              <a:rPr lang="en-US" sz="20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65頁</a:t>
            </a: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3.</a:t>
            </a:r>
            <a:r>
              <a:rPr lang="en-US" sz="2000" b="1" u="sng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政高系統</a:t>
            </a:r>
            <a:r>
              <a:rPr lang="en-US" sz="2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繁星推薦、個人申請、科大申請、考試分發學校用的評估系統</a:t>
            </a:r>
            <a:r>
              <a:rPr lang="en-US" sz="2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(112年尚未開放)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4.</a:t>
            </a:r>
            <a:r>
              <a:rPr lang="en-US" sz="2000" b="1" u="sng" dirty="0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特殊選才</a:t>
            </a: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查詢網站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5.</a:t>
            </a:r>
            <a:r>
              <a:rPr lang="en-US" sz="2000" b="1" u="sng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5"/>
              </a:rPr>
              <a:t>繁星推薦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5"/>
              </a:rPr>
              <a:t>校系分則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6.</a:t>
            </a:r>
            <a:r>
              <a:rPr lang="en-US" sz="2000" b="1" u="sng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繁星推薦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錄取標準(</a:t>
            </a:r>
            <a:r>
              <a:rPr lang="en-US" sz="2000" u="sng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第一~第七類學群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(111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7.</a:t>
            </a:r>
            <a:r>
              <a:rPr lang="en-US" sz="2000" b="1" u="sng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繁星推薦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錄取標準(</a:t>
            </a:r>
            <a:r>
              <a:rPr lang="en-US" sz="2000" u="sng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第八類學群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(111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8.</a:t>
            </a:r>
            <a:r>
              <a:rPr lang="en-US" sz="2000" b="1" u="sng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8"/>
              </a:rPr>
              <a:t>個人申請入學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8"/>
              </a:rPr>
              <a:t>校系分則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9.</a:t>
            </a:r>
            <a:r>
              <a:rPr lang="en-US" sz="2000" b="1" u="sng" dirty="0" smtClean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個人申請入學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第二階段指定項目審查資料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(111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10.</a:t>
            </a:r>
            <a:r>
              <a:rPr lang="en-US" sz="2000" b="1" u="sng" dirty="0" smtClean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個人申請入學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篩選標準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(111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11.</a:t>
            </a:r>
            <a:r>
              <a:rPr lang="en-US" sz="2000" b="1" u="sng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個人申請入學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落點分析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12.</a:t>
            </a:r>
            <a:r>
              <a:rPr lang="en-US" sz="2000" b="1" u="sng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2"/>
              </a:rPr>
              <a:t>科大申請入學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2"/>
              </a:rPr>
              <a:t>學測參採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13.</a:t>
            </a:r>
            <a:r>
              <a:rPr lang="en-US" sz="2000" b="1" u="sng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科大申請入學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簡章分則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(111</a:t>
            </a:r>
            <a:r>
              <a:rPr lang="zh-TW" alt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u="sng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14.</a:t>
            </a:r>
            <a:r>
              <a:rPr lang="en-US" sz="2000" b="1" u="sng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科大申請入學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篩選標準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(111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15.</a:t>
            </a:r>
            <a:r>
              <a:rPr lang="en-US" sz="2000" b="1" u="sng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科大申請入學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落點分析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16.</a:t>
            </a:r>
            <a:r>
              <a:rPr lang="en-US" sz="2000" b="1" u="sng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6"/>
              </a:rPr>
              <a:t>考試分發入學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6"/>
              </a:rPr>
              <a:t>校系分則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17.</a:t>
            </a:r>
            <a:r>
              <a:rPr lang="en-US" sz="2000" b="1" u="sng" dirty="0" smtClean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考試分發入學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校系分則查詢系統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18.</a:t>
            </a:r>
            <a:r>
              <a:rPr lang="en-US" sz="2000" b="1" u="sng" dirty="0" smtClean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考試分發入學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錄取標準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(111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B0"/>
        </a:solid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7076de095b_0_96"/>
          <p:cNvSpPr/>
          <p:nvPr/>
        </p:nvSpPr>
        <p:spPr>
          <a:xfrm>
            <a:off x="647700" y="330200"/>
            <a:ext cx="8153400" cy="53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200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200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-US" altLang="zh-TW" sz="2200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sz="2200" b="1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興趣量表</a:t>
            </a:r>
            <a:endParaRPr sz="2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興趣量表結果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查詢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大考中心首頁→按右上方「登入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按「學生登入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不需註冊帳號，帳號與密碼皆為學生的身分證號碼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直接按左邊藍色的「登入鍵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看完「個人資料使用同意書」往下滑→按「我同意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若出現須填信箱的畫面，請填德光學生信箱，密碼建議沿用身分證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若想修改請記得修改後的密碼，以免之後無法登入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進入後選</a:t>
            </a:r>
            <a:r>
              <a:rPr lang="en-US" sz="22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第一個「興趣量表</a:t>
            </a:r>
            <a:r>
              <a:rPr lang="en-US" sz="22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按綠色框框「結果報告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前往結果報告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看到結果報告書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4F6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7076de095b_0_175"/>
          <p:cNvSpPr/>
          <p:nvPr/>
        </p:nvSpPr>
        <p:spPr>
          <a:xfrm>
            <a:off x="647700" y="330200"/>
            <a:ext cx="8039100" cy="53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200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200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en-US" altLang="zh-TW" sz="2200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sz="2200" b="1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學系探索量表</a:t>
            </a:r>
            <a:endParaRPr sz="2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學系探索量表結果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查詢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大考中心首頁→按右上方「登入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按「學生登入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不需註冊帳號，帳號與密碼皆為學生的身分證號碼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直接按左邊藍色的「登入鍵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看完「個人資料使用同意書」往下滑→按「我同意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若出現須填信箱的畫面，請填德光學生信箱，密碼建議沿用身分證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若想修改請記得修改後的密碼，以免之後無法登入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進入後選</a:t>
            </a:r>
            <a:r>
              <a:rPr lang="en-US" sz="22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第二個「學系探索量表</a:t>
            </a:r>
            <a:r>
              <a:rPr lang="en-US" sz="22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按綠色框框「結果報告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前往結果報告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看到結果報告書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>
            <a:extLst>
              <a:ext uri="{FF2B5EF4-FFF2-40B4-BE49-F238E27FC236}">
                <a16:creationId xmlns:a16="http://schemas.microsoft.com/office/drawing/2014/main" xmlns="" id="{C1311201-D20B-F384-F6D3-F4964D315C60}"/>
              </a:ext>
            </a:extLst>
          </p:cNvPr>
          <p:cNvCxnSpPr>
            <a:cxnSpLocks/>
          </p:cNvCxnSpPr>
          <p:nvPr/>
        </p:nvCxnSpPr>
        <p:spPr>
          <a:xfrm>
            <a:off x="1009650" y="3390900"/>
            <a:ext cx="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615C14EE-A4C1-7F87-1F81-7829550CB8E6}"/>
              </a:ext>
            </a:extLst>
          </p:cNvPr>
          <p:cNvSpPr txBox="1">
            <a:spLocks/>
          </p:cNvSpPr>
          <p:nvPr/>
        </p:nvSpPr>
        <p:spPr>
          <a:xfrm>
            <a:off x="519065" y="2344248"/>
            <a:ext cx="7776864" cy="2403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6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運動績</a:t>
            </a:r>
            <a:r>
              <a:rPr lang="zh-TW" altLang="en-US" sz="26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優獨招</a:t>
            </a:r>
            <a:r>
              <a:rPr lang="zh-TW" altLang="en-US" sz="2600" b="1" dirty="0" smtClean="0">
                <a:solidFill>
                  <a:srgbClr val="FDE9E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網址</a:t>
            </a:r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： </a:t>
            </a:r>
            <a:r>
              <a:rPr lang="en-US" altLang="zh-TW" sz="2600" b="1" dirty="0">
                <a:solidFill>
                  <a:srgbClr val="FDE9E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https://www.unews.com.tw/School/Method/3#listContent</a:t>
            </a:r>
            <a:endParaRPr lang="en-US" altLang="zh-TW" sz="2600" b="1" dirty="0">
              <a:solidFill>
                <a:srgbClr val="FDE9E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E6D240C3-8AC4-3EFB-EC24-AFA3F123E81A}"/>
              </a:ext>
            </a:extLst>
          </p:cNvPr>
          <p:cNvSpPr txBox="1"/>
          <p:nvPr/>
        </p:nvSpPr>
        <p:spPr>
          <a:xfrm>
            <a:off x="519065" y="3724275"/>
            <a:ext cx="7953467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軍警</a:t>
            </a:r>
            <a:r>
              <a:rPr lang="zh-TW" altLang="en-US" sz="2600" b="1" dirty="0">
                <a:solidFill>
                  <a:srgbClr val="FDE9E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網址</a:t>
            </a:r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： </a:t>
            </a:r>
            <a:r>
              <a:rPr lang="en-US" altLang="zh-TW" sz="2600" b="1" kern="1200" dirty="0">
                <a:solidFill>
                  <a:srgbClr val="FDE9E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  <a:hlinkClick r:id="rId4"/>
              </a:rPr>
              <a:t>https://www.unews.com.tw/School/Method/4#listContent</a:t>
            </a:r>
            <a:endParaRPr lang="en-US" altLang="zh-TW" sz="2600" b="1" kern="1200" dirty="0">
              <a:solidFill>
                <a:srgbClr val="FDE9E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EADA7B8E-A71A-1A34-974C-AA324FA4A82D}"/>
              </a:ext>
            </a:extLst>
          </p:cNvPr>
          <p:cNvSpPr txBox="1"/>
          <p:nvPr/>
        </p:nvSpPr>
        <p:spPr>
          <a:xfrm>
            <a:off x="519064" y="1051586"/>
            <a:ext cx="7953467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6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獨</a:t>
            </a:r>
            <a:r>
              <a:rPr lang="zh-TW" altLang="en-US" sz="26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招</a:t>
            </a:r>
            <a:r>
              <a:rPr lang="zh-TW" altLang="en-US" sz="2600" b="1" dirty="0">
                <a:solidFill>
                  <a:srgbClr val="FDE9E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網址</a:t>
            </a:r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： </a:t>
            </a:r>
            <a:r>
              <a:rPr lang="en-US" altLang="zh-TW" sz="2600" b="1" kern="1200" dirty="0">
                <a:solidFill>
                  <a:srgbClr val="FDE9E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  <a:hlinkClick r:id="rId5"/>
              </a:rPr>
              <a:t>https://www.unews.com.tw/School/Method/7#listContent</a:t>
            </a:r>
            <a:endParaRPr lang="en-US" altLang="zh-TW" sz="2600" b="1" kern="1200" dirty="0">
              <a:solidFill>
                <a:srgbClr val="FDE9E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08148756-8AC7-0049-EADA-9EAB6C21B1B7}"/>
              </a:ext>
            </a:extLst>
          </p:cNvPr>
          <p:cNvSpPr txBox="1"/>
          <p:nvPr/>
        </p:nvSpPr>
        <p:spPr>
          <a:xfrm>
            <a:off x="519064" y="5072055"/>
            <a:ext cx="7953467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進修學士班</a:t>
            </a:r>
            <a:r>
              <a:rPr lang="zh-TW" altLang="en-US" sz="2600" b="1" dirty="0">
                <a:solidFill>
                  <a:srgbClr val="FDE9E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網址</a:t>
            </a:r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： </a:t>
            </a:r>
            <a:r>
              <a:rPr lang="en-US" altLang="zh-TW" sz="2600" b="1" kern="1200" dirty="0">
                <a:solidFill>
                  <a:srgbClr val="FDE9E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  <a:hlinkClick r:id="rId6"/>
              </a:rPr>
              <a:t>https://www.unews.com.tw/News/Info/5408</a:t>
            </a:r>
            <a:endParaRPr lang="zh-TW" altLang="en-US" sz="28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906CA2C5-4C0A-EDD5-FFAB-10B8C78A0473}"/>
              </a:ext>
            </a:extLst>
          </p:cNvPr>
          <p:cNvSpPr txBox="1"/>
          <p:nvPr/>
        </p:nvSpPr>
        <p:spPr>
          <a:xfrm>
            <a:off x="519063" y="649254"/>
            <a:ext cx="26677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19.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升學管道</a:t>
            </a:r>
          </a:p>
        </p:txBody>
      </p:sp>
    </p:spTree>
    <p:extLst>
      <p:ext uri="{BB962C8B-B14F-4D97-AF65-F5344CB8AC3E}">
        <p14:creationId xmlns:p14="http://schemas.microsoft.com/office/powerpoint/2010/main" val="6096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5422" y="1102600"/>
            <a:ext cx="7412805" cy="393954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zh-TW" altLang="en-US" sz="4000" dirty="0" smtClean="0">
                <a:solidFill>
                  <a:srgbClr val="FF0000"/>
                </a:solidFill>
                <a:latin typeface="標楷體"/>
                <a:ea typeface="標楷體"/>
              </a:rPr>
              <a:t>：</a:t>
            </a:r>
            <a:endParaRPr lang="en-US" altLang="zh-TW" sz="4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若有同學高二的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學習歷程檔案忘記勾選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，可在明年四月初重新上傳，但這是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一次上傳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機會。申請入學時，大學端他們最多只要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課程學習成果，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多元學習表現，所以只要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有心，學測結束後用心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完成都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不晚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，切記，最後一次機會是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四月初記得上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傳並勾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選完畢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8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" y="0"/>
            <a:ext cx="9128125" cy="5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77"/>
          <p:cNvSpPr txBox="1"/>
          <p:nvPr/>
        </p:nvSpPr>
        <p:spPr>
          <a:xfrm>
            <a:off x="3005137" y="2935287"/>
            <a:ext cx="5905500" cy="21510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77"/>
          <p:cNvSpPr txBox="1"/>
          <p:nvPr/>
        </p:nvSpPr>
        <p:spPr>
          <a:xfrm>
            <a:off x="2987675" y="3041650"/>
            <a:ext cx="5811837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謝謝各位家長的聆聽</a:t>
            </a:r>
            <a:br>
              <a:rPr lang="en-US" sz="4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4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如有不清楚的部分，</a:t>
            </a:r>
            <a:br>
              <a:rPr lang="en-US" sz="4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4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歡迎隨時向輔導處詢問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77"/>
          <p:cNvSpPr txBox="1"/>
          <p:nvPr/>
        </p:nvSpPr>
        <p:spPr>
          <a:xfrm>
            <a:off x="468312" y="5300662"/>
            <a:ext cx="8229600" cy="1530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S301-S302輔導老師：王志豪</a:t>
            </a:r>
            <a:br>
              <a:rPr lang="en-US"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S303-S308輔導老師：楊家祺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78"/>
          <p:cNvSpPr txBox="1">
            <a:spLocks noGrp="1"/>
          </p:cNvSpPr>
          <p:nvPr>
            <p:ph type="body" idx="1"/>
          </p:nvPr>
        </p:nvSpPr>
        <p:spPr>
          <a:xfrm rot="-240000">
            <a:off x="417512" y="6326187"/>
            <a:ext cx="1116012" cy="77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pic>
        <p:nvPicPr>
          <p:cNvPr id="773" name="Google Shape;773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" y="179387"/>
            <a:ext cx="9144000" cy="6600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78"/>
          <p:cNvSpPr txBox="1"/>
          <p:nvPr/>
        </p:nvSpPr>
        <p:spPr>
          <a:xfrm>
            <a:off x="3438525" y="4670425"/>
            <a:ext cx="1636712" cy="4000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S301~S304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78"/>
          <p:cNvSpPr txBox="1"/>
          <p:nvPr/>
        </p:nvSpPr>
        <p:spPr>
          <a:xfrm>
            <a:off x="4910137" y="3181350"/>
            <a:ext cx="887412" cy="4000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S308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78"/>
          <p:cNvSpPr txBox="1"/>
          <p:nvPr/>
        </p:nvSpPr>
        <p:spPr>
          <a:xfrm>
            <a:off x="6084887" y="3171825"/>
            <a:ext cx="944562" cy="4000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S307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78"/>
          <p:cNvSpPr txBox="1"/>
          <p:nvPr/>
        </p:nvSpPr>
        <p:spPr>
          <a:xfrm>
            <a:off x="6084887" y="3789362"/>
            <a:ext cx="935037" cy="4000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S306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78"/>
          <p:cNvSpPr txBox="1"/>
          <p:nvPr/>
        </p:nvSpPr>
        <p:spPr>
          <a:xfrm>
            <a:off x="6084887" y="4438650"/>
            <a:ext cx="944562" cy="4000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S305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78"/>
          <p:cNvSpPr txBox="1"/>
          <p:nvPr/>
        </p:nvSpPr>
        <p:spPr>
          <a:xfrm>
            <a:off x="333375" y="1147762"/>
            <a:ext cx="1601787" cy="120173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8C3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Microsoft JhengHei"/>
              <a:buNone/>
            </a:pPr>
            <a:r>
              <a:rPr lang="en-US" sz="2400" b="1" i="0" u="none" strike="noStrike" cap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現在位置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Microsoft JhengHei"/>
              <a:buNone/>
            </a:pPr>
            <a:r>
              <a:rPr lang="en-US" sz="2400" b="1" i="0" u="none" strike="noStrike" cap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禮堂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Microsoft JhengHei"/>
              <a:buNone/>
            </a:pPr>
            <a:r>
              <a:rPr lang="en-US" sz="2400" b="1" i="0" u="none" strike="noStrike" cap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在4樓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78"/>
          <p:cNvSpPr/>
          <p:nvPr/>
        </p:nvSpPr>
        <p:spPr>
          <a:xfrm>
            <a:off x="3049587" y="2082800"/>
            <a:ext cx="360362" cy="877887"/>
          </a:xfrm>
          <a:prstGeom prst="upArrow">
            <a:avLst>
              <a:gd name="adj1" fmla="val 4433"/>
              <a:gd name="adj2" fmla="val 50000"/>
            </a:avLst>
          </a:prstGeom>
          <a:solidFill>
            <a:srgbClr val="D99694"/>
          </a:solidFill>
          <a:ln w="25400" cap="flat" cmpd="sng">
            <a:solidFill>
              <a:srgbClr val="8C3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78"/>
          <p:cNvSpPr/>
          <p:nvPr/>
        </p:nvSpPr>
        <p:spPr>
          <a:xfrm>
            <a:off x="3438525" y="1695450"/>
            <a:ext cx="1062037" cy="369887"/>
          </a:xfrm>
          <a:prstGeom prst="rightArrow">
            <a:avLst>
              <a:gd name="adj1" fmla="val 17839"/>
              <a:gd name="adj2" fmla="val 50000"/>
            </a:avLst>
          </a:prstGeom>
          <a:solidFill>
            <a:srgbClr val="D99694"/>
          </a:solidFill>
          <a:ln w="25400" cap="flat" cmpd="sng">
            <a:solidFill>
              <a:srgbClr val="8C3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78"/>
          <p:cNvSpPr txBox="1"/>
          <p:nvPr/>
        </p:nvSpPr>
        <p:spPr>
          <a:xfrm>
            <a:off x="5795962" y="1363662"/>
            <a:ext cx="1800225" cy="1477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78"/>
          <p:cNvSpPr/>
          <p:nvPr/>
        </p:nvSpPr>
        <p:spPr>
          <a:xfrm>
            <a:off x="5862063" y="1802587"/>
            <a:ext cx="768178" cy="70469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D99593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78"/>
          <p:cNvSpPr txBox="1"/>
          <p:nvPr/>
        </p:nvSpPr>
        <p:spPr>
          <a:xfrm>
            <a:off x="5078412" y="5070475"/>
            <a:ext cx="1800225" cy="1754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78"/>
          <p:cNvSpPr/>
          <p:nvPr/>
        </p:nvSpPr>
        <p:spPr>
          <a:xfrm>
            <a:off x="5658056" y="4379833"/>
            <a:ext cx="596188" cy="1641455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D99593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78"/>
          <p:cNvSpPr txBox="1"/>
          <p:nvPr/>
        </p:nvSpPr>
        <p:spPr>
          <a:xfrm>
            <a:off x="7092950" y="3055937"/>
            <a:ext cx="1800225" cy="1755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78"/>
          <p:cNvSpPr txBox="1"/>
          <p:nvPr/>
        </p:nvSpPr>
        <p:spPr>
          <a:xfrm>
            <a:off x="2700337" y="4633912"/>
            <a:ext cx="731837" cy="523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78"/>
          <p:cNvSpPr txBox="1"/>
          <p:nvPr/>
        </p:nvSpPr>
        <p:spPr>
          <a:xfrm>
            <a:off x="6254750" y="2617787"/>
            <a:ext cx="731837" cy="523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78"/>
          <p:cNvSpPr txBox="1"/>
          <p:nvPr/>
        </p:nvSpPr>
        <p:spPr>
          <a:xfrm>
            <a:off x="5165725" y="2617787"/>
            <a:ext cx="733425" cy="523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78"/>
          <p:cNvSpPr txBox="1"/>
          <p:nvPr/>
        </p:nvSpPr>
        <p:spPr>
          <a:xfrm>
            <a:off x="1619250" y="209550"/>
            <a:ext cx="4340225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icrosoft JhengHe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樓-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78"/>
          <p:cNvCxnSpPr/>
          <p:nvPr/>
        </p:nvCxnSpPr>
        <p:spPr>
          <a:xfrm flipH="1">
            <a:off x="6986587" y="1233487"/>
            <a:ext cx="1824037" cy="1690687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2" name="Google Shape;792;p78"/>
          <p:cNvSpPr txBox="1"/>
          <p:nvPr/>
        </p:nvSpPr>
        <p:spPr>
          <a:xfrm>
            <a:off x="39687" y="2403475"/>
            <a:ext cx="3070225" cy="95408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98480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Microsoft JhengHei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S301~S307上5樓S308下2樓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645716" y="760286"/>
            <a:ext cx="8120779" cy="5126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3708971" y="760286"/>
            <a:ext cx="2650732" cy="3554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4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6"/>
          <p:cNvPicPr preferRelativeResize="0"/>
          <p:nvPr/>
        </p:nvPicPr>
        <p:blipFill rotWithShape="1">
          <a:blip r:embed="rId3">
            <a:alphaModFix/>
          </a:blip>
          <a:srcRect b="42091"/>
          <a:stretch/>
        </p:blipFill>
        <p:spPr>
          <a:xfrm>
            <a:off x="602874" y="658106"/>
            <a:ext cx="7904127" cy="58777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748356" y="1431961"/>
            <a:ext cx="2251752" cy="18454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000108" y="3863537"/>
            <a:ext cx="2352322" cy="1390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6"/>
          <p:cNvPicPr preferRelativeResize="0"/>
          <p:nvPr/>
        </p:nvPicPr>
        <p:blipFill rotWithShape="1">
          <a:blip r:embed="rId3">
            <a:alphaModFix/>
          </a:blip>
          <a:srcRect t="57446"/>
          <a:stretch/>
        </p:blipFill>
        <p:spPr>
          <a:xfrm>
            <a:off x="628191" y="760287"/>
            <a:ext cx="8291412" cy="4530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6316894" y="774414"/>
            <a:ext cx="2426413" cy="612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316893" y="2823853"/>
            <a:ext cx="2426413" cy="1093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9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要素">
  <a:themeElements>
    <a:clrScheme name="要素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8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3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要素">
  <a:themeElements>
    <a:clrScheme name="要素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7_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4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3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4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3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2771</Words>
  <Application>Microsoft Office PowerPoint</Application>
  <PresentationFormat>如螢幕大小 (4:3)</PresentationFormat>
  <Paragraphs>660</Paragraphs>
  <Slides>69</Slides>
  <Notes>69</Notes>
  <HiddenSlides>0</HiddenSlides>
  <MMClips>0</MMClips>
  <ScaleCrop>false</ScaleCrop>
  <HeadingPairs>
    <vt:vector size="4" baseType="variant">
      <vt:variant>
        <vt:lpstr>佈景主題</vt:lpstr>
      </vt:variant>
      <vt:variant>
        <vt:i4>11</vt:i4>
      </vt:variant>
      <vt:variant>
        <vt:lpstr>投影片標題</vt:lpstr>
      </vt:variant>
      <vt:variant>
        <vt:i4>69</vt:i4>
      </vt:variant>
    </vt:vector>
  </HeadingPairs>
  <TitlesOfParts>
    <vt:vector size="80" baseType="lpstr">
      <vt:lpstr>2_要素</vt:lpstr>
      <vt:lpstr>12_要素</vt:lpstr>
      <vt:lpstr>57_Office 佈景主題</vt:lpstr>
      <vt:lpstr>3_Office 佈景主題</vt:lpstr>
      <vt:lpstr>15_Office 佈景主題</vt:lpstr>
      <vt:lpstr>74_Office 佈景主題</vt:lpstr>
      <vt:lpstr>83_Office 佈景主題</vt:lpstr>
      <vt:lpstr>104_Office 佈景主題</vt:lpstr>
      <vt:lpstr>113_Office 佈景主題</vt:lpstr>
      <vt:lpstr>18_Office 佈景主題</vt:lpstr>
      <vt:lpstr>33_Office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會運用學測成績的入學管道</vt:lpstr>
      <vt:lpstr>學測考試時間表</vt:lpstr>
      <vt:lpstr>分科測驗時間表</vt:lpstr>
      <vt:lpstr>PowerPoint 簡報</vt:lpstr>
      <vt:lpstr>特殊選才是什麼?</vt:lpstr>
      <vt:lpstr>PowerPoint 簡報</vt:lpstr>
      <vt:lpstr>PowerPoint 簡報</vt:lpstr>
      <vt:lpstr>繁星推薦是什麼?</vt:lpstr>
      <vt:lpstr>繁星推薦參加資格</vt:lpstr>
      <vt:lpstr>繁星推薦單科學業成績範圍</vt:lpstr>
      <vt:lpstr>繁星推薦全校排名百分比的設定</vt:lpstr>
      <vt:lpstr>PowerPoint 簡報</vt:lpstr>
      <vt:lpstr>以繁星簡章舉例</vt:lpstr>
      <vt:lpstr>PowerPoint 簡報</vt:lpstr>
      <vt:lpstr>PowerPoint 簡報</vt:lpstr>
      <vt:lpstr>申請入學參加資格</vt:lpstr>
      <vt:lpstr>申請入學的限制</vt:lpstr>
      <vt:lpstr>個人申請是什麼?</vt:lpstr>
      <vt:lpstr>申請入學如何找出6個理想志願</vt:lpstr>
      <vt:lpstr>申請入學如何確定6個理想志願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科大申請入學參加資格</vt:lpstr>
      <vt:lpstr>科大申請入學參加資格</vt:lpstr>
      <vt:lpstr>科大申請入學參加資格</vt:lpstr>
      <vt:lpstr>科大申請入學成績採計</vt:lpstr>
      <vt:lpstr>科大申請入學成績採計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考試分發入學參加資格</vt:lpstr>
      <vt:lpstr>考試分發入學參加資格</vt:lpstr>
      <vt:lpstr>考試分發入學成績採計</vt:lpstr>
      <vt:lpstr>考試分發入學的限制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</dc:creator>
  <cp:lastModifiedBy>User</cp:lastModifiedBy>
  <cp:revision>47</cp:revision>
  <dcterms:created xsi:type="dcterms:W3CDTF">2007-08-29T11:28:23Z</dcterms:created>
  <dcterms:modified xsi:type="dcterms:W3CDTF">2022-11-12T04:04:45Z</dcterms:modified>
</cp:coreProperties>
</file>