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59" r:id="rId3"/>
    <p:sldId id="257" r:id="rId4"/>
    <p:sldId id="264" r:id="rId5"/>
    <p:sldId id="267" r:id="rId6"/>
    <p:sldId id="262" r:id="rId7"/>
    <p:sldId id="261" r:id="rId8"/>
    <p:sldId id="263" r:id="rId9"/>
    <p:sldId id="260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34" autoAdjust="0"/>
  </p:normalViewPr>
  <p:slideViewPr>
    <p:cSldViewPr>
      <p:cViewPr varScale="1">
        <p:scale>
          <a:sx n="79" d="100"/>
          <a:sy n="79" d="100"/>
        </p:scale>
        <p:origin x="-147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5BAE5-0FDF-4D6B-88FD-18641DA666D2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A026F-FBE8-4712-A909-EC34901CAD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4369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A026F-FBE8-4712-A909-EC34901CAD3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598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701-A7D9-4FD8-A525-BB759166578A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E420-2F9C-4E0E-B78D-F061000F8D7F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D1D5-921C-450A-B84C-F05870CCF3DB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465E-BCE3-4B33-A2AA-7C789A17A8D3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118E-26DB-4F33-AC22-1285DCAC5918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4DF8-6664-420B-85D5-313214E4ABB9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8D8F-22F7-4945-AF71-B7A20303F4FD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C058-E625-4944-85B5-CF3DCB58828D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1FFD-72F8-4735-896E-58F3C12CF212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FAC4-209D-4F67-A79E-8C7E4B616E77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5B65008-5E0D-41D9-B7CB-BAD79F62D708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2181DBA-8998-4A06-84E7-2CC06B286B11}" type="datetime1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F37E987-3D2B-474A-8AD2-5340228EB6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5fQYiX8Q9WN2sw8B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/>
              <a:t>德光中學</a:t>
            </a:r>
            <a:r>
              <a:rPr lang="en-US" altLang="zh-TW" b="1" dirty="0" smtClean="0"/>
              <a:t>111</a:t>
            </a:r>
            <a:r>
              <a:rPr lang="zh-TW" altLang="en-US" b="1" dirty="0" smtClean="0"/>
              <a:t>學年度臺加雙聯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44973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 smtClean="0">
                <a:solidFill>
                  <a:srgbClr val="FFFF00"/>
                </a:solidFill>
              </a:rPr>
              <a:t>選讀雙聯 </a:t>
            </a:r>
            <a:r>
              <a:rPr lang="en-US" altLang="zh-TW" b="1" dirty="0" smtClean="0">
                <a:solidFill>
                  <a:srgbClr val="FFFF00"/>
                </a:solidFill>
              </a:rPr>
              <a:t>–</a:t>
            </a:r>
            <a:r>
              <a:rPr lang="zh-TW" altLang="en-US" b="1" dirty="0" smtClean="0">
                <a:solidFill>
                  <a:srgbClr val="FFFF00"/>
                </a:solidFill>
              </a:rPr>
              <a:t> 接軌國際</a:t>
            </a:r>
            <a:r>
              <a:rPr lang="en-US" altLang="zh-TW" b="1" dirty="0" smtClean="0">
                <a:solidFill>
                  <a:srgbClr val="FFFF00"/>
                </a:solidFill>
              </a:rPr>
              <a:t>--</a:t>
            </a:r>
            <a:r>
              <a:rPr lang="zh-TW" altLang="en-US" b="1" dirty="0" smtClean="0">
                <a:solidFill>
                  <a:srgbClr val="FFFF00"/>
                </a:solidFill>
              </a:rPr>
              <a:t> 鏈結全球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endParaRPr lang="en-US" altLang="zh-TW" dirty="0"/>
          </a:p>
          <a:p>
            <a:r>
              <a:rPr lang="zh-TW" altLang="en-US" dirty="0" smtClean="0"/>
              <a:t>與加拿大薩克齊萬省</a:t>
            </a:r>
            <a:r>
              <a:rPr lang="en-US" altLang="zh-TW" dirty="0" err="1" smtClean="0"/>
              <a:t>GSCS</a:t>
            </a:r>
            <a:r>
              <a:rPr lang="zh-TW" altLang="en-US" dirty="0" smtClean="0"/>
              <a:t> 教育局合作並於德光中學開辦薩省高中線上課程。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    於周六混成式上課 </a:t>
            </a:r>
            <a:r>
              <a:rPr lang="en-US" altLang="zh-TW" b="1" dirty="0" smtClean="0">
                <a:solidFill>
                  <a:srgbClr val="FFFF00"/>
                </a:solidFill>
              </a:rPr>
              <a:t>:</a:t>
            </a: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   </a:t>
            </a:r>
            <a:r>
              <a:rPr lang="en-US" altLang="zh-TW" b="1" dirty="0" smtClean="0">
                <a:solidFill>
                  <a:srgbClr val="FFFF00"/>
                </a:solidFill>
              </a:rPr>
              <a:t>(</a:t>
            </a:r>
            <a:r>
              <a:rPr lang="zh-TW" altLang="en-US" b="1" dirty="0" smtClean="0">
                <a:solidFill>
                  <a:srgbClr val="FFFF00"/>
                </a:solidFill>
              </a:rPr>
              <a:t> </a:t>
            </a:r>
            <a:r>
              <a:rPr lang="zh-TW" altLang="en-US" b="1" u="sng" dirty="0" smtClean="0">
                <a:solidFill>
                  <a:srgbClr val="FFFF00"/>
                </a:solidFill>
              </a:rPr>
              <a:t>線上</a:t>
            </a:r>
            <a:r>
              <a:rPr lang="zh-TW" altLang="en-US" b="1" dirty="0" smtClean="0">
                <a:solidFill>
                  <a:srgbClr val="FFFF00"/>
                </a:solidFill>
              </a:rPr>
              <a:t>   加拿大高中課程學習  </a:t>
            </a:r>
            <a:r>
              <a:rPr lang="en-US" altLang="zh-TW" b="1" dirty="0" smtClean="0">
                <a:solidFill>
                  <a:srgbClr val="FFFF00"/>
                </a:solidFill>
              </a:rPr>
              <a:t>+</a:t>
            </a:r>
            <a:r>
              <a:rPr lang="zh-TW" altLang="en-US" b="1" dirty="0" smtClean="0">
                <a:solidFill>
                  <a:srgbClr val="FFFF00"/>
                </a:solidFill>
              </a:rPr>
              <a:t>                                                                                          </a:t>
            </a:r>
            <a:r>
              <a:rPr lang="zh-TW" altLang="en-US" b="1" u="sng" dirty="0" smtClean="0">
                <a:solidFill>
                  <a:srgbClr val="FFFF00"/>
                </a:solidFill>
              </a:rPr>
              <a:t>  </a:t>
            </a:r>
            <a:endParaRPr lang="en-US" altLang="zh-TW" b="1" u="sng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    </a:t>
            </a:r>
            <a:r>
              <a:rPr lang="zh-TW" altLang="en-US" b="1" u="sng" dirty="0" smtClean="0">
                <a:solidFill>
                  <a:srgbClr val="FFFF00"/>
                </a:solidFill>
              </a:rPr>
              <a:t>實體 </a:t>
            </a:r>
            <a:r>
              <a:rPr lang="zh-TW" altLang="en-US" b="1" dirty="0" smtClean="0">
                <a:solidFill>
                  <a:srgbClr val="FFFF00"/>
                </a:solidFill>
              </a:rPr>
              <a:t>   專業外師教學、導師、行政助教</a:t>
            </a:r>
            <a:r>
              <a:rPr lang="en-US" altLang="zh-TW" b="1" dirty="0" smtClean="0">
                <a:solidFill>
                  <a:srgbClr val="FFFF00"/>
                </a:solidFill>
              </a:rPr>
              <a:t>)</a:t>
            </a:r>
          </a:p>
          <a:p>
            <a:endParaRPr lang="en-US" altLang="zh-TW" dirty="0"/>
          </a:p>
          <a:p>
            <a:r>
              <a:rPr lang="zh-TW" altLang="en-US" dirty="0" smtClean="0"/>
              <a:t>培養學子</a:t>
            </a:r>
            <a:r>
              <a:rPr lang="zh-TW" altLang="en-US" b="1" u="sng" dirty="0" smtClean="0">
                <a:solidFill>
                  <a:srgbClr val="FFFF00"/>
                </a:solidFill>
              </a:rPr>
              <a:t>自主學習</a:t>
            </a:r>
            <a:r>
              <a:rPr lang="zh-TW" altLang="en-US" dirty="0" smtClean="0"/>
              <a:t>與線上</a:t>
            </a:r>
            <a:r>
              <a:rPr lang="zh-TW" altLang="en-US" b="1" u="sng" dirty="0" smtClean="0">
                <a:solidFill>
                  <a:srgbClr val="FFFF00"/>
                </a:solidFill>
              </a:rPr>
              <a:t>資源運用</a:t>
            </a:r>
            <a:r>
              <a:rPr lang="zh-TW" altLang="en-US" dirty="0" smtClean="0"/>
              <a:t>的能力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85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altLang="zh-TW" sz="3600" dirty="0" err="1" smtClean="0">
                <a:solidFill>
                  <a:srgbClr val="FFFF00"/>
                </a:solidFill>
              </a:rPr>
              <a:t>GSCS</a:t>
            </a:r>
            <a:r>
              <a:rPr lang="en-US" altLang="zh-TW" sz="3600" dirty="0" smtClean="0">
                <a:solidFill>
                  <a:srgbClr val="FFFF00"/>
                </a:solidFill>
              </a:rPr>
              <a:t> </a:t>
            </a:r>
            <a:r>
              <a:rPr lang="zh-TW" altLang="en-US" sz="3600" dirty="0" smtClean="0">
                <a:solidFill>
                  <a:srgbClr val="FFFF00"/>
                </a:solidFill>
              </a:rPr>
              <a:t>加拿大薩省教育局可認證的學分</a:t>
            </a:r>
            <a:endParaRPr lang="zh-TW" altLang="en-US" sz="3600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zh-TW" altLang="en-US" b="1" dirty="0" smtClean="0"/>
              <a:t>高一 </a:t>
            </a:r>
            <a:r>
              <a:rPr lang="en-US" altLang="zh-TW" b="1" dirty="0" smtClean="0">
                <a:solidFill>
                  <a:srgbClr val="FFFF00"/>
                </a:solidFill>
              </a:rPr>
              <a:t>8</a:t>
            </a:r>
            <a:r>
              <a:rPr lang="en-US" altLang="zh-TW" b="1" dirty="0" smtClean="0"/>
              <a:t> </a:t>
            </a:r>
            <a:r>
              <a:rPr lang="zh-TW" altLang="en-US" b="1" dirty="0" smtClean="0"/>
              <a:t>學分 </a:t>
            </a:r>
            <a:r>
              <a:rPr lang="en-US" altLang="zh-TW" b="1" dirty="0" smtClean="0"/>
              <a:t>: </a:t>
            </a:r>
            <a:r>
              <a:rPr lang="zh-TW" altLang="en-US" b="1" dirty="0" smtClean="0"/>
              <a:t>中文 、 英文 、數學、社會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b="1" dirty="0" smtClean="0"/>
              <a:t>                         自然 、藝術、體育、生活應用</a:t>
            </a:r>
            <a:endParaRPr lang="en-US" altLang="zh-TW" b="1" dirty="0" smtClean="0"/>
          </a:p>
          <a:p>
            <a:endParaRPr lang="en-US" altLang="zh-TW" b="1" dirty="0"/>
          </a:p>
          <a:p>
            <a:endParaRPr lang="en-US" altLang="zh-TW" b="1" dirty="0" smtClean="0"/>
          </a:p>
          <a:p>
            <a:r>
              <a:rPr lang="zh-TW" altLang="en-US" b="1" dirty="0"/>
              <a:t>高二 </a:t>
            </a:r>
            <a:r>
              <a:rPr lang="en-US" altLang="zh-TW" b="1" dirty="0" smtClean="0">
                <a:solidFill>
                  <a:srgbClr val="FFFF00"/>
                </a:solidFill>
              </a:rPr>
              <a:t>9</a:t>
            </a:r>
            <a:r>
              <a:rPr lang="en-US" altLang="zh-TW" b="1" dirty="0" smtClean="0"/>
              <a:t> </a:t>
            </a:r>
            <a:r>
              <a:rPr lang="zh-TW" altLang="en-US" b="1" dirty="0" smtClean="0"/>
              <a:t>學分</a:t>
            </a:r>
            <a:r>
              <a:rPr lang="en-US" altLang="zh-TW" b="1" dirty="0" smtClean="0"/>
              <a:t>: </a:t>
            </a:r>
            <a:r>
              <a:rPr lang="zh-TW" altLang="en-US" b="1" dirty="0" smtClean="0"/>
              <a:t>中文、 英文、 數學、社會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b="1" dirty="0" smtClean="0"/>
              <a:t>                        自然、藝術、體育、生活應用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b="1" dirty="0" smtClean="0"/>
              <a:t>                        </a:t>
            </a:r>
            <a:r>
              <a:rPr lang="zh-TW" altLang="en-US" b="1" dirty="0" smtClean="0">
                <a:solidFill>
                  <a:srgbClr val="FFFF00"/>
                </a:solidFill>
              </a:rPr>
              <a:t>選修    </a:t>
            </a:r>
            <a:r>
              <a:rPr lang="zh-TW" altLang="en-US" b="1" dirty="0" smtClean="0"/>
              <a:t>                 </a:t>
            </a:r>
            <a:endParaRPr lang="en-US" altLang="zh-TW" b="1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8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6000" i="1" dirty="0" smtClean="0">
                <a:solidFill>
                  <a:srgbClr val="FFFF00"/>
                </a:solidFill>
                <a:latin typeface="Adobe 楷体 Std R" pitchFamily="18" charset="-128"/>
                <a:ea typeface="Adobe 楷体 Std R" pitchFamily="18" charset="-128"/>
              </a:rPr>
              <a:t> 來吧</a:t>
            </a:r>
            <a:r>
              <a:rPr lang="en-US" altLang="zh-TW" sz="6000" i="1" dirty="0" smtClean="0">
                <a:solidFill>
                  <a:srgbClr val="FFFF00"/>
                </a:solidFill>
                <a:latin typeface="Adobe 楷体 Std R" pitchFamily="18" charset="-128"/>
                <a:ea typeface="Adobe 楷体 Std R" pitchFamily="18" charset="-128"/>
              </a:rPr>
              <a:t>! </a:t>
            </a:r>
            <a:r>
              <a:rPr lang="zh-TW" altLang="en-US" sz="6000" i="1" dirty="0" smtClean="0">
                <a:solidFill>
                  <a:srgbClr val="FFFF00"/>
                </a:solidFill>
                <a:latin typeface="Adobe 楷体 Std R" pitchFamily="18" charset="-128"/>
                <a:ea typeface="Adobe 楷体 Std R" pitchFamily="18" charset="-128"/>
              </a:rPr>
              <a:t>加入雙聯學制</a:t>
            </a:r>
            <a:r>
              <a:rPr lang="en-US" altLang="zh-TW" sz="6000" i="1" dirty="0" smtClean="0">
                <a:solidFill>
                  <a:srgbClr val="FFFF00"/>
                </a:solidFill>
                <a:latin typeface="Adobe 楷体 Std R" pitchFamily="18" charset="-128"/>
                <a:ea typeface="Adobe 楷体 Std R" pitchFamily="18" charset="-128"/>
              </a:rPr>
              <a:t>!</a:t>
            </a:r>
            <a:r>
              <a:rPr lang="zh-TW" altLang="en-US" sz="6000" i="1" dirty="0" smtClean="0">
                <a:solidFill>
                  <a:srgbClr val="FFFF00"/>
                </a:solidFill>
                <a:latin typeface="Adobe 楷体 Std R" pitchFamily="18" charset="-128"/>
                <a:ea typeface="Adobe 楷体 Std R" pitchFamily="18" charset="-128"/>
              </a:rPr>
              <a:t> </a:t>
            </a:r>
            <a:endParaRPr lang="en-US" altLang="zh-TW" sz="6000" i="1" dirty="0" smtClean="0">
              <a:solidFill>
                <a:srgbClr val="FFFF0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marL="0" indent="0">
              <a:buNone/>
            </a:pPr>
            <a:r>
              <a:rPr lang="zh-TW" altLang="en-US" sz="6000" i="1" dirty="0" smtClean="0">
                <a:solidFill>
                  <a:srgbClr val="FFFF00"/>
                </a:solidFill>
                <a:latin typeface="Adobe 楷体 Std R" pitchFamily="18" charset="-128"/>
                <a:ea typeface="Adobe 楷体 Std R" pitchFamily="18" charset="-128"/>
              </a:rPr>
              <a:t>  </a:t>
            </a:r>
            <a:endParaRPr lang="en-US" altLang="zh-TW" sz="6000" i="1" dirty="0" smtClean="0">
              <a:solidFill>
                <a:srgbClr val="FFFF0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marL="0" indent="0">
              <a:buNone/>
            </a:pPr>
            <a:r>
              <a:rPr lang="zh-TW" altLang="en-US" sz="6000" i="1" dirty="0">
                <a:solidFill>
                  <a:srgbClr val="FFFF00"/>
                </a:solidFill>
                <a:latin typeface="Adobe 楷体 Std R" pitchFamily="18" charset="-128"/>
                <a:ea typeface="Adobe 楷体 Std R" pitchFamily="18" charset="-128"/>
              </a:rPr>
              <a:t> </a:t>
            </a:r>
            <a:r>
              <a:rPr lang="zh-TW" altLang="en-US" sz="6000" i="1" dirty="0" smtClean="0">
                <a:solidFill>
                  <a:srgbClr val="FFFF00"/>
                </a:solidFill>
                <a:latin typeface="Adobe 楷体 Std R" pitchFamily="18" charset="-128"/>
                <a:ea typeface="Adobe 楷体 Std R" pitchFamily="18" charset="-128"/>
              </a:rPr>
              <a:t>讓世界走進你的生活</a:t>
            </a:r>
            <a:r>
              <a:rPr lang="en-US" altLang="zh-TW" sz="6000" i="1" dirty="0" smtClean="0">
                <a:solidFill>
                  <a:srgbClr val="FFFF00"/>
                </a:solidFill>
                <a:latin typeface="Adobe 楷体 Std R" pitchFamily="18" charset="-128"/>
                <a:ea typeface="Adobe 楷体 Std R" pitchFamily="18" charset="-128"/>
              </a:rPr>
              <a:t>!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9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雙聯學制之優勢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利用周末時間增進</a:t>
            </a:r>
            <a:r>
              <a:rPr lang="zh-TW" altLang="en-US" b="1" u="sng" dirty="0" smtClean="0">
                <a:solidFill>
                  <a:srgbClr val="FFFF00"/>
                </a:solidFill>
              </a:rPr>
              <a:t>自主學習</a:t>
            </a:r>
            <a:r>
              <a:rPr lang="zh-TW" altLang="en-US" dirty="0" smtClean="0"/>
              <a:t>的能力</a:t>
            </a:r>
            <a:r>
              <a:rPr lang="zh-TW" altLang="en-US" b="1" u="sng" dirty="0" smtClean="0">
                <a:solidFill>
                  <a:srgbClr val="FFFF00"/>
                </a:solidFill>
              </a:rPr>
              <a:t>（</a:t>
            </a:r>
            <a:r>
              <a:rPr lang="en-US" altLang="zh-TW" b="1" u="sng" dirty="0" smtClean="0">
                <a:solidFill>
                  <a:srgbClr val="FFFF00"/>
                </a:solidFill>
              </a:rPr>
              <a:t>16</a:t>
            </a:r>
            <a:r>
              <a:rPr lang="zh-TW" altLang="en-US" b="1" u="sng" dirty="0" smtClean="0">
                <a:solidFill>
                  <a:srgbClr val="FFFF00"/>
                </a:solidFill>
              </a:rPr>
              <a:t>周）</a:t>
            </a:r>
            <a:endParaRPr lang="en-US" altLang="zh-TW" b="1" u="sng" dirty="0" smtClean="0">
              <a:solidFill>
                <a:srgbClr val="FFFF00"/>
              </a:solidFill>
            </a:endParaRPr>
          </a:p>
          <a:p>
            <a:endParaRPr lang="en-US" altLang="zh-TW" dirty="0" smtClean="0"/>
          </a:p>
          <a:p>
            <a:r>
              <a:rPr lang="zh-TW" altLang="en-US" u="sng" dirty="0" smtClean="0"/>
              <a:t>豐富</a:t>
            </a:r>
            <a:r>
              <a:rPr lang="zh-TW" altLang="en-US" b="1" u="sng" dirty="0" smtClean="0">
                <a:solidFill>
                  <a:srgbClr val="FFFF00"/>
                </a:solidFill>
              </a:rPr>
              <a:t>學習歷程檔案</a:t>
            </a:r>
            <a:r>
              <a:rPr lang="zh-TW" altLang="en-US" dirty="0" smtClean="0"/>
              <a:t>、</a:t>
            </a:r>
            <a:r>
              <a:rPr lang="zh-TW" altLang="en-US" b="1" u="sng" dirty="0" smtClean="0">
                <a:solidFill>
                  <a:srgbClr val="FFFF00"/>
                </a:solidFill>
              </a:rPr>
              <a:t>英語證照、雅思</a:t>
            </a:r>
            <a:r>
              <a:rPr lang="en-US" altLang="zh-TW" b="1" u="sng" dirty="0" smtClean="0">
                <a:solidFill>
                  <a:srgbClr val="FFFF00"/>
                </a:solidFill>
              </a:rPr>
              <a:t>6.5</a:t>
            </a: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      </a:t>
            </a:r>
            <a:r>
              <a:rPr lang="zh-TW" altLang="en-US" b="1" u="sng" dirty="0" smtClean="0">
                <a:solidFill>
                  <a:srgbClr val="FFFF00"/>
                </a:solidFill>
              </a:rPr>
              <a:t>國際化課程 </a:t>
            </a:r>
            <a:r>
              <a:rPr lang="zh-TW" altLang="en-US" dirty="0" smtClean="0"/>
              <a:t>增進</a:t>
            </a:r>
            <a:r>
              <a:rPr lang="zh-TW" altLang="en-US" b="1" u="sng" dirty="0" smtClean="0">
                <a:solidFill>
                  <a:srgbClr val="FFFF00"/>
                </a:solidFill>
              </a:rPr>
              <a:t>未來選擇性與競爭力</a:t>
            </a:r>
            <a:endParaRPr lang="en-US" altLang="zh-TW" b="1" u="sng" dirty="0" smtClean="0">
              <a:solidFill>
                <a:srgbClr val="FFFF00"/>
              </a:solidFill>
            </a:endParaRPr>
          </a:p>
          <a:p>
            <a:endParaRPr lang="en-US" altLang="zh-TW" u="sng" dirty="0" smtClean="0"/>
          </a:p>
          <a:p>
            <a:r>
              <a:rPr lang="zh-TW" altLang="en-US" dirty="0" smtClean="0"/>
              <a:t>兩年</a:t>
            </a:r>
            <a:r>
              <a:rPr lang="zh-TW" altLang="en-US" dirty="0"/>
              <a:t>約多出</a:t>
            </a:r>
            <a:r>
              <a:rPr lang="en-US" altLang="zh-TW" b="1" u="sng" dirty="0">
                <a:solidFill>
                  <a:srgbClr val="FFFF00"/>
                </a:solidFill>
              </a:rPr>
              <a:t>400</a:t>
            </a:r>
            <a:r>
              <a:rPr lang="zh-TW" altLang="en-US" b="1" u="sng" dirty="0">
                <a:solidFill>
                  <a:srgbClr val="FFFF00"/>
                </a:solidFill>
              </a:rPr>
              <a:t>小時</a:t>
            </a:r>
            <a:r>
              <a:rPr lang="zh-TW" altLang="en-US" b="1" u="sng" dirty="0" smtClean="0">
                <a:solidFill>
                  <a:srgbClr val="FFFF00"/>
                </a:solidFill>
              </a:rPr>
              <a:t>的學術英文應用能力。</a:t>
            </a:r>
            <a:endParaRPr lang="en-US" altLang="zh-TW" b="1" u="sng" dirty="0" smtClean="0">
              <a:solidFill>
                <a:srgbClr val="FFFF00"/>
              </a:solidFill>
            </a:endParaRPr>
          </a:p>
          <a:p>
            <a:endParaRPr lang="en-US" altLang="zh-TW" dirty="0" smtClean="0"/>
          </a:p>
          <a:p>
            <a:r>
              <a:rPr lang="zh-TW" altLang="en-US" dirty="0"/>
              <a:t>本學制是經濟、實惠、有效的</a:t>
            </a:r>
            <a:r>
              <a:rPr lang="en-US" altLang="zh-TW" dirty="0"/>
              <a:t>; </a:t>
            </a:r>
            <a:r>
              <a:rPr lang="zh-TW" altLang="en-US" dirty="0"/>
              <a:t>省時省錢、 一魚二吃，兩張文憑開拓無限未來。進可</a:t>
            </a:r>
            <a:r>
              <a:rPr lang="zh-TW" altLang="en-US" dirty="0" smtClean="0"/>
              <a:t>攻</a:t>
            </a:r>
            <a:r>
              <a:rPr lang="en-US" altLang="zh-TW" dirty="0" smtClean="0"/>
              <a:t>(</a:t>
            </a:r>
            <a:r>
              <a:rPr lang="zh-TW" altLang="en-US" dirty="0" smtClean="0"/>
              <a:t>加拿大文憑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</a:t>
            </a:r>
            <a:r>
              <a:rPr lang="zh-TW" altLang="en-US" dirty="0"/>
              <a:t>退可</a:t>
            </a:r>
            <a:r>
              <a:rPr lang="zh-TW" altLang="en-US" dirty="0" smtClean="0"/>
              <a:t>守</a:t>
            </a:r>
            <a:r>
              <a:rPr lang="en-US" altLang="zh-TW" dirty="0" smtClean="0"/>
              <a:t>(</a:t>
            </a:r>
            <a:r>
              <a:rPr lang="zh-TW" altLang="en-US" dirty="0" smtClean="0"/>
              <a:t>臺灣文憑</a:t>
            </a:r>
            <a:r>
              <a:rPr lang="en-US" altLang="zh-TW" dirty="0" smtClean="0"/>
              <a:t>)</a:t>
            </a:r>
            <a:r>
              <a:rPr lang="zh-TW" altLang="en-US" dirty="0" smtClean="0"/>
              <a:t>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826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有關</a:t>
            </a:r>
            <a:r>
              <a:rPr lang="en-US" altLang="zh-TW" dirty="0" smtClean="0"/>
              <a:t>111</a:t>
            </a:r>
            <a:r>
              <a:rPr lang="zh-TW" altLang="en-US" dirty="0" smtClean="0"/>
              <a:t>學年雙聯學制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637111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 smtClean="0"/>
              <a:t>高中一、 二年級時參加並通過，加拿大薩省高中</a:t>
            </a:r>
            <a:r>
              <a:rPr lang="en-US" altLang="zh-TW" b="1" dirty="0" smtClean="0"/>
              <a:t>8</a:t>
            </a:r>
            <a:r>
              <a:rPr lang="zh-TW" altLang="en-US" b="1" dirty="0" smtClean="0"/>
              <a:t>個必修學分。</a:t>
            </a:r>
            <a:endParaRPr lang="en-US" altLang="zh-TW" b="1" dirty="0" smtClean="0"/>
          </a:p>
          <a:p>
            <a:endParaRPr lang="en-US" altLang="zh-TW" b="1" dirty="0" smtClean="0"/>
          </a:p>
          <a:p>
            <a:r>
              <a:rPr lang="zh-TW" altLang="en-US" b="1" dirty="0"/>
              <a:t>高三上</a:t>
            </a:r>
            <a:r>
              <a:rPr lang="zh-TW" altLang="en-US" b="1" dirty="0" smtClean="0"/>
              <a:t>學期認證德光高中一、二年級已完成的學分，最多</a:t>
            </a:r>
            <a:r>
              <a:rPr lang="en-US" altLang="zh-TW" b="1" dirty="0" smtClean="0"/>
              <a:t>17</a:t>
            </a:r>
            <a:r>
              <a:rPr lang="zh-TW" altLang="en-US" b="1" dirty="0" smtClean="0"/>
              <a:t>個學分。</a:t>
            </a:r>
            <a:r>
              <a:rPr lang="en-US" altLang="zh-TW" b="1" dirty="0" smtClean="0">
                <a:solidFill>
                  <a:srgbClr val="FFFF00"/>
                </a:solidFill>
              </a:rPr>
              <a:t>8</a:t>
            </a:r>
            <a:r>
              <a:rPr lang="zh-TW" altLang="en-US" b="1" dirty="0" smtClean="0">
                <a:solidFill>
                  <a:srgbClr val="FFFF00"/>
                </a:solidFill>
              </a:rPr>
              <a:t>個加拿大線上必修學分</a:t>
            </a:r>
            <a:r>
              <a:rPr lang="en-US" altLang="zh-TW" b="1" dirty="0" smtClean="0">
                <a:solidFill>
                  <a:srgbClr val="FFFF00"/>
                </a:solidFill>
              </a:rPr>
              <a:t>+17</a:t>
            </a:r>
            <a:r>
              <a:rPr lang="zh-TW" altLang="en-US" b="1" dirty="0" smtClean="0">
                <a:solidFill>
                  <a:srgbClr val="FFFF00"/>
                </a:solidFill>
              </a:rPr>
              <a:t>個臺灣認證學分 </a:t>
            </a:r>
            <a:r>
              <a:rPr lang="en-US" altLang="zh-TW" b="1" dirty="0" smtClean="0">
                <a:solidFill>
                  <a:srgbClr val="FFFF00"/>
                </a:solidFill>
              </a:rPr>
              <a:t>=25</a:t>
            </a:r>
            <a:r>
              <a:rPr lang="zh-TW" altLang="en-US" b="1" dirty="0" smtClean="0">
                <a:solidFill>
                  <a:srgbClr val="FFFF00"/>
                </a:solidFill>
              </a:rPr>
              <a:t>學分 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endParaRPr lang="en-US" altLang="zh-TW" b="1" dirty="0" smtClean="0"/>
          </a:p>
          <a:p>
            <a:r>
              <a:rPr lang="zh-TW" altLang="en-US" b="1" dirty="0" smtClean="0">
                <a:solidFill>
                  <a:srgbClr val="FFFF00"/>
                </a:solidFill>
              </a:rPr>
              <a:t>滿</a:t>
            </a:r>
            <a:r>
              <a:rPr lang="en-US" altLang="zh-TW" b="1" dirty="0" smtClean="0">
                <a:solidFill>
                  <a:srgbClr val="FFFF00"/>
                </a:solidFill>
              </a:rPr>
              <a:t>24</a:t>
            </a:r>
            <a:r>
              <a:rPr lang="zh-TW" altLang="en-US" b="1" dirty="0" smtClean="0">
                <a:solidFill>
                  <a:srgbClr val="FFFF00"/>
                </a:solidFill>
              </a:rPr>
              <a:t>學分者，薩省教育局發給加拿大高中文憑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endParaRPr lang="en-US" altLang="zh-TW" b="1" dirty="0"/>
          </a:p>
          <a:p>
            <a:r>
              <a:rPr lang="zh-TW" altLang="en-US" b="1" dirty="0" smtClean="0"/>
              <a:t>小班制：預計收１５人左右</a:t>
            </a:r>
            <a:endParaRPr lang="en-US" altLang="zh-TW" b="1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527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u="sng" dirty="0" smtClean="0"/>
              <a:t>報考資格</a:t>
            </a:r>
            <a:endParaRPr lang="zh-TW" altLang="en-US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28800"/>
            <a:ext cx="8373616" cy="4968552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1. 111</a:t>
            </a:r>
            <a:r>
              <a:rPr lang="zh-TW" altLang="en-US" dirty="0" smtClean="0"/>
              <a:t>學年度德光中學</a:t>
            </a:r>
            <a:r>
              <a:rPr lang="zh-TW" altLang="en-US" b="1" dirty="0" smtClean="0">
                <a:solidFill>
                  <a:srgbClr val="FFFF00"/>
                </a:solidFill>
              </a:rPr>
              <a:t>高一新生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endParaRPr lang="en-US" altLang="zh-TW" dirty="0"/>
          </a:p>
          <a:p>
            <a:r>
              <a:rPr lang="en-US" altLang="zh-TW" dirty="0" smtClean="0"/>
              <a:t>2. 111</a:t>
            </a:r>
            <a:r>
              <a:rPr lang="zh-TW" altLang="en-US" dirty="0" smtClean="0"/>
              <a:t>學年度國中會考</a:t>
            </a:r>
            <a:r>
              <a:rPr lang="zh-TW" altLang="en-US" b="1" dirty="0" smtClean="0">
                <a:solidFill>
                  <a:srgbClr val="FFFF00"/>
                </a:solidFill>
              </a:rPr>
              <a:t>英語成績達 </a:t>
            </a:r>
            <a:r>
              <a:rPr lang="en-US" altLang="zh-TW" b="1" dirty="0" smtClean="0">
                <a:solidFill>
                  <a:srgbClr val="FFFF00"/>
                </a:solidFill>
              </a:rPr>
              <a:t>A  </a:t>
            </a:r>
            <a:r>
              <a:rPr lang="zh-TW" altLang="en-US" b="1" dirty="0" smtClean="0">
                <a:solidFill>
                  <a:srgbClr val="FFFF00"/>
                </a:solidFill>
              </a:rPr>
              <a:t> 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                                               數學成績達</a:t>
            </a:r>
            <a:r>
              <a:rPr lang="en-US" altLang="zh-TW" b="1" dirty="0" smtClean="0">
                <a:solidFill>
                  <a:srgbClr val="FFFF00"/>
                </a:solidFill>
              </a:rPr>
              <a:t>B+</a:t>
            </a:r>
            <a:r>
              <a:rPr lang="zh-TW" altLang="en-US" b="1" dirty="0" smtClean="0">
                <a:solidFill>
                  <a:srgbClr val="FFFF00"/>
                </a:solidFill>
              </a:rPr>
              <a:t>以上</a:t>
            </a:r>
            <a:r>
              <a:rPr lang="en-US" altLang="zh-TW" b="1" dirty="0" smtClean="0">
                <a:solidFill>
                  <a:srgbClr val="FFFF00"/>
                </a:solidFill>
              </a:rPr>
              <a:t>(</a:t>
            </a:r>
            <a:r>
              <a:rPr lang="zh-TW" altLang="en-US" b="1" dirty="0" smtClean="0">
                <a:solidFill>
                  <a:srgbClr val="FFFF00"/>
                </a:solidFill>
              </a:rPr>
              <a:t>含</a:t>
            </a:r>
            <a:r>
              <a:rPr lang="en-US" altLang="zh-TW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US" altLang="zh-TW" b="1" dirty="0" smtClean="0"/>
              <a:t>3. 7-/14-7/29  </a:t>
            </a:r>
            <a:r>
              <a:rPr lang="zh-TW" altLang="en-US" b="1" dirty="0" smtClean="0"/>
              <a:t>上網完成報名單填寫                </a:t>
            </a:r>
            <a:r>
              <a:rPr lang="en-US" altLang="zh-TW" b="1" dirty="0" smtClean="0">
                <a:solidFill>
                  <a:srgbClr val="FFFF00"/>
                </a:solidFill>
                <a:hlinkClick r:id="rId2"/>
              </a:rPr>
              <a:t>https://</a:t>
            </a:r>
            <a:r>
              <a:rPr lang="en-US" altLang="zh-TW" b="1" dirty="0" err="1" smtClean="0">
                <a:solidFill>
                  <a:srgbClr val="FFFF00"/>
                </a:solidFill>
                <a:hlinkClick r:id="rId2"/>
              </a:rPr>
              <a:t>forms.gle</a:t>
            </a:r>
            <a:r>
              <a:rPr lang="en-US" altLang="zh-TW" b="1" dirty="0" smtClean="0">
                <a:solidFill>
                  <a:srgbClr val="FFFF00"/>
                </a:solidFill>
                <a:hlinkClick r:id="rId2"/>
              </a:rPr>
              <a:t>/</a:t>
            </a:r>
            <a:r>
              <a:rPr lang="en-US" altLang="zh-TW" b="1" dirty="0" err="1" smtClean="0">
                <a:solidFill>
                  <a:srgbClr val="FFFF00"/>
                </a:solidFill>
                <a:hlinkClick r:id="rId2"/>
              </a:rPr>
              <a:t>5fQYiX8Q9WN2sw8B9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r>
              <a:rPr lang="en-US" altLang="zh-TW" b="1" dirty="0" smtClean="0"/>
              <a:t>4.</a:t>
            </a:r>
            <a:r>
              <a:rPr lang="zh-TW" altLang="en-US" b="1" dirty="0" smtClean="0"/>
              <a:t>入學測驗簡介</a:t>
            </a:r>
            <a:r>
              <a:rPr lang="en-US" altLang="zh-TW" b="1" dirty="0" smtClean="0"/>
              <a:t>:</a:t>
            </a:r>
            <a:r>
              <a:rPr lang="zh-TW" altLang="en-US" b="1" dirty="0" smtClean="0"/>
              <a:t>  由薩省</a:t>
            </a:r>
            <a:r>
              <a:rPr lang="en-US" altLang="zh-TW" b="1" dirty="0" err="1" smtClean="0"/>
              <a:t>GSCS</a:t>
            </a:r>
            <a:r>
              <a:rPr lang="zh-TW" altLang="en-US" b="1" dirty="0" smtClean="0"/>
              <a:t>制定，所有參加線上課程的國際學生須通過此測驗取得入學資格。測驗費用為加幣</a:t>
            </a:r>
            <a:r>
              <a:rPr lang="en-US" altLang="zh-TW" b="1" dirty="0" smtClean="0"/>
              <a:t>60 </a:t>
            </a:r>
            <a:r>
              <a:rPr lang="zh-TW" altLang="en-US" b="1" dirty="0" smtClean="0"/>
              <a:t>元</a:t>
            </a:r>
            <a:r>
              <a:rPr lang="en-US" altLang="zh-TW" b="1" dirty="0" smtClean="0"/>
              <a:t>( </a:t>
            </a:r>
            <a:r>
              <a:rPr lang="zh-TW" altLang="en-US" b="1" dirty="0" smtClean="0"/>
              <a:t>新台幣</a:t>
            </a:r>
            <a:r>
              <a:rPr lang="en-US" altLang="zh-TW" b="1" dirty="0" smtClean="0"/>
              <a:t>1400</a:t>
            </a:r>
            <a:r>
              <a:rPr lang="zh-TW" altLang="en-US" b="1" dirty="0" smtClean="0"/>
              <a:t>元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。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b="1" dirty="0" smtClean="0"/>
              <a:t>    或</a:t>
            </a:r>
            <a:r>
              <a:rPr lang="zh-TW" altLang="en-US" b="1" dirty="0"/>
              <a:t>取得相關英語能力認證。</a:t>
            </a:r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>
              <a:solidFill>
                <a:srgbClr val="FFFF00"/>
              </a:solidFill>
            </a:endParaRPr>
          </a:p>
          <a:p>
            <a:endParaRPr lang="en-US" altLang="zh-TW" b="1" dirty="0" smtClean="0">
              <a:solidFill>
                <a:srgbClr val="FFFF00"/>
              </a:solidFill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703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312314"/>
            <a:ext cx="8291264" cy="1105323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038948"/>
              </p:ext>
            </p:extLst>
          </p:nvPr>
        </p:nvGraphicFramePr>
        <p:xfrm>
          <a:off x="395536" y="1412775"/>
          <a:ext cx="8352928" cy="5280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5253"/>
                <a:gridCol w="6137675"/>
              </a:tblGrid>
              <a:tr h="649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200" dirty="0">
                          <a:effectLst/>
                        </a:rPr>
                        <a:t>檢定名稱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200" dirty="0">
                          <a:effectLst/>
                        </a:rPr>
                        <a:t>免試成績要求</a:t>
                      </a:r>
                      <a:r>
                        <a:rPr lang="en-US" sz="2400" kern="1200" dirty="0">
                          <a:effectLst/>
                        </a:rPr>
                        <a:t>(</a:t>
                      </a:r>
                      <a:r>
                        <a:rPr lang="zh-TW" sz="2400" kern="1200" dirty="0">
                          <a:effectLst/>
                        </a:rPr>
                        <a:t>有效期限：測驗日期後兩年內有效</a:t>
                      </a:r>
                      <a:r>
                        <a:rPr lang="en-US" sz="2400" kern="1200" dirty="0">
                          <a:effectLst/>
                        </a:rPr>
                        <a:t>)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649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 err="1" smtClean="0">
                          <a:effectLst/>
                        </a:rPr>
                        <a:t>IELTS</a:t>
                      </a:r>
                      <a:r>
                        <a:rPr lang="zh-TW" altLang="en-US" sz="2400" kern="1200" dirty="0" smtClean="0">
                          <a:effectLst/>
                        </a:rPr>
                        <a:t> 雅思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200" dirty="0">
                          <a:effectLst/>
                        </a:rPr>
                        <a:t>平均</a:t>
                      </a:r>
                      <a:r>
                        <a:rPr lang="en-US" sz="2400" kern="1200" dirty="0">
                          <a:effectLst/>
                        </a:rPr>
                        <a:t>4.5</a:t>
                      </a:r>
                      <a:r>
                        <a:rPr lang="zh-TW" sz="2400" dirty="0">
                          <a:effectLst/>
                        </a:rPr>
                        <a:t>分</a:t>
                      </a:r>
                      <a:r>
                        <a:rPr lang="zh-TW" sz="2400" kern="1200" dirty="0">
                          <a:effectLst/>
                        </a:rPr>
                        <a:t>，各科不低於</a:t>
                      </a:r>
                      <a:r>
                        <a:rPr lang="en-US" sz="2400" kern="1200" dirty="0">
                          <a:effectLst/>
                        </a:rPr>
                        <a:t>4.5</a:t>
                      </a:r>
                      <a:r>
                        <a:rPr lang="zh-TW" sz="2400" dirty="0">
                          <a:effectLst/>
                        </a:rPr>
                        <a:t>分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20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 err="1" smtClean="0">
                          <a:effectLst/>
                        </a:rPr>
                        <a:t>TOEFL</a:t>
                      </a:r>
                      <a:r>
                        <a:rPr lang="zh-TW" altLang="en-US" sz="2400" kern="1200" dirty="0" smtClean="0">
                          <a:effectLst/>
                        </a:rPr>
                        <a:t> 托福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400" kern="1200" dirty="0">
                          <a:effectLst/>
                        </a:rPr>
                        <a:t>總分不低於</a:t>
                      </a:r>
                      <a:r>
                        <a:rPr lang="en-US" sz="2400" kern="1200" dirty="0">
                          <a:effectLst/>
                        </a:rPr>
                        <a:t>42</a:t>
                      </a:r>
                      <a:r>
                        <a:rPr lang="zh-TW" sz="2400" dirty="0">
                          <a:effectLst/>
                        </a:rPr>
                        <a:t>分</a:t>
                      </a:r>
                    </a:p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(</a:t>
                      </a:r>
                      <a:r>
                        <a:rPr lang="zh-TW" sz="2400" kern="1200" dirty="0">
                          <a:effectLst/>
                        </a:rPr>
                        <a:t>各項不可低於：讀</a:t>
                      </a:r>
                      <a:r>
                        <a:rPr lang="en-US" sz="2400" kern="1200" dirty="0">
                          <a:effectLst/>
                        </a:rPr>
                        <a:t>4</a:t>
                      </a:r>
                      <a:r>
                        <a:rPr lang="zh-TW" sz="2400" dirty="0">
                          <a:effectLst/>
                        </a:rPr>
                        <a:t>分</a:t>
                      </a:r>
                      <a:r>
                        <a:rPr lang="zh-TW" sz="2400" kern="1200" dirty="0">
                          <a:effectLst/>
                        </a:rPr>
                        <a:t>、聽</a:t>
                      </a:r>
                      <a:r>
                        <a:rPr lang="en-US" sz="2400" kern="1200" dirty="0">
                          <a:effectLst/>
                        </a:rPr>
                        <a:t>9</a:t>
                      </a:r>
                      <a:r>
                        <a:rPr lang="zh-TW" sz="2400" dirty="0">
                          <a:effectLst/>
                        </a:rPr>
                        <a:t>分</a:t>
                      </a:r>
                      <a:r>
                        <a:rPr lang="zh-TW" sz="2400" kern="1200" dirty="0">
                          <a:effectLst/>
                        </a:rPr>
                        <a:t>、說</a:t>
                      </a:r>
                      <a:r>
                        <a:rPr lang="en-US" sz="2400" kern="1200" dirty="0">
                          <a:effectLst/>
                        </a:rPr>
                        <a:t>16</a:t>
                      </a:r>
                      <a:r>
                        <a:rPr lang="zh-TW" sz="2400" dirty="0">
                          <a:effectLst/>
                        </a:rPr>
                        <a:t>分</a:t>
                      </a:r>
                      <a:r>
                        <a:rPr lang="zh-TW" sz="2400" kern="1200" dirty="0">
                          <a:effectLst/>
                        </a:rPr>
                        <a:t>、寫</a:t>
                      </a:r>
                      <a:r>
                        <a:rPr lang="en-US" sz="2400" kern="1200" dirty="0">
                          <a:effectLst/>
                        </a:rPr>
                        <a:t>13</a:t>
                      </a:r>
                      <a:r>
                        <a:rPr lang="zh-TW" sz="2400" dirty="0">
                          <a:effectLst/>
                        </a:rPr>
                        <a:t>分</a:t>
                      </a:r>
                      <a:r>
                        <a:rPr lang="en-US" sz="2400" kern="1200" dirty="0">
                          <a:effectLst/>
                        </a:rPr>
                        <a:t>)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649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 err="1" smtClean="0">
                          <a:effectLst/>
                        </a:rPr>
                        <a:t>GEPT</a:t>
                      </a:r>
                      <a:r>
                        <a:rPr lang="zh-TW" altLang="en-US" sz="2400" kern="1200" dirty="0" smtClean="0">
                          <a:effectLst/>
                        </a:rPr>
                        <a:t>全民英檢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200" dirty="0">
                          <a:effectLst/>
                        </a:rPr>
                        <a:t>中級初試通過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649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 err="1" smtClean="0">
                          <a:effectLst/>
                        </a:rPr>
                        <a:t>TOEIC</a:t>
                      </a:r>
                      <a:r>
                        <a:rPr lang="zh-TW" altLang="en-US" sz="2400" kern="1200" dirty="0" smtClean="0">
                          <a:effectLst/>
                        </a:rPr>
                        <a:t> 多益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200" dirty="0">
                          <a:effectLst/>
                        </a:rPr>
                        <a:t>聽力、閱讀各不低於</a:t>
                      </a:r>
                      <a:r>
                        <a:rPr lang="en-US" sz="2400" kern="1200" dirty="0">
                          <a:effectLst/>
                        </a:rPr>
                        <a:t>275</a:t>
                      </a:r>
                      <a:r>
                        <a:rPr lang="zh-TW" sz="2400" dirty="0">
                          <a:effectLst/>
                        </a:rPr>
                        <a:t>分</a:t>
                      </a:r>
                      <a:r>
                        <a:rPr lang="zh-TW" sz="2400" kern="1200" dirty="0">
                          <a:effectLst/>
                        </a:rPr>
                        <a:t>，</a:t>
                      </a:r>
                      <a:r>
                        <a:rPr lang="zh-TW" sz="2400" dirty="0">
                          <a:effectLst/>
                        </a:rPr>
                        <a:t>口說、寫作各不低於</a:t>
                      </a:r>
                      <a:r>
                        <a:rPr lang="en-US" sz="2400" dirty="0">
                          <a:effectLst/>
                        </a:rPr>
                        <a:t>120</a:t>
                      </a:r>
                      <a:r>
                        <a:rPr lang="zh-TW" sz="2400" dirty="0">
                          <a:effectLst/>
                        </a:rPr>
                        <a:t>分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091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TOEIC</a:t>
                      </a:r>
                      <a:r>
                        <a:rPr lang="en-US" sz="2400" dirty="0">
                          <a:effectLst/>
                        </a:rPr>
                        <a:t> Bridge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聽力不低於</a:t>
                      </a:r>
                      <a:r>
                        <a:rPr lang="en-US" sz="2400" dirty="0">
                          <a:effectLst/>
                        </a:rPr>
                        <a:t>84</a:t>
                      </a:r>
                      <a:r>
                        <a:rPr lang="zh-TW" sz="2400" dirty="0">
                          <a:effectLst/>
                        </a:rPr>
                        <a:t>分、閱讀不低於</a:t>
                      </a:r>
                      <a:r>
                        <a:rPr lang="en-US" sz="2400" dirty="0">
                          <a:effectLst/>
                        </a:rPr>
                        <a:t>86</a:t>
                      </a:r>
                      <a:r>
                        <a:rPr lang="zh-TW" sz="2400" dirty="0">
                          <a:effectLst/>
                        </a:rPr>
                        <a:t>分</a:t>
                      </a:r>
                      <a:endParaRPr lang="zh-TW" sz="2400" dirty="0">
                        <a:effectLst/>
                        <a:latin typeface="Arial"/>
                        <a:ea typeface="標楷體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9552" y="312315"/>
            <a:ext cx="82089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zh-TW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標楷體" pitchFamily="65" charset="-120"/>
                <a:cs typeface="標楷體" pitchFamily="65" charset="-120"/>
              </a:rPr>
              <a:t>加拿大薩省英文入學測驗（</a:t>
            </a: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標楷體" pitchFamily="65" charset="-120"/>
                <a:cs typeface="標楷體" pitchFamily="65" charset="-120"/>
              </a:rPr>
              <a:t>Placement Test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標楷體" pitchFamily="65" charset="-120"/>
                <a:cs typeface="標楷體" pitchFamily="65" charset="-120"/>
              </a:rPr>
              <a:t>）達</a:t>
            </a: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標楷體" pitchFamily="65" charset="-120"/>
                <a:cs typeface="標楷體" pitchFamily="65" charset="-120"/>
              </a:rPr>
              <a:t>55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標楷體" pitchFamily="65" charset="-120"/>
                <a:cs typeface="標楷體" pitchFamily="65" charset="-120"/>
              </a:rPr>
              <a:t>分以上，</a:t>
            </a:r>
            <a:endParaRPr kumimoji="1" lang="en-US" altLang="zh-TW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標楷體" pitchFamily="65" charset="-120"/>
              <a:cs typeface="標楷體" pitchFamily="65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zh-TW" altLang="en-US" sz="2400" dirty="0">
                <a:latin typeface="Arial" pitchFamily="34" charset="0"/>
                <a:ea typeface="標楷體" pitchFamily="65" charset="-120"/>
                <a:cs typeface="標楷體" pitchFamily="65" charset="-120"/>
              </a:rPr>
              <a:t> </a:t>
            </a:r>
            <a:r>
              <a:rPr kumimoji="1" lang="zh-TW" altLang="en-US" sz="2400" dirty="0" smtClean="0">
                <a:latin typeface="Arial" pitchFamily="34" charset="0"/>
                <a:ea typeface="標楷體" pitchFamily="65" charset="-120"/>
                <a:cs typeface="標楷體" pitchFamily="65" charset="-120"/>
              </a:rPr>
              <a:t>  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標楷體" pitchFamily="65" charset="-120"/>
                <a:cs typeface="標楷體" pitchFamily="65" charset="-120"/>
              </a:rPr>
              <a:t>若達成以下英語能力要求，則可免試。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9965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德光雙聯</a:t>
            </a:r>
            <a:r>
              <a:rPr lang="en-US" altLang="zh-TW" dirty="0" smtClean="0"/>
              <a:t>111</a:t>
            </a:r>
            <a:r>
              <a:rPr lang="zh-TW" altLang="en-US" dirty="0" smtClean="0"/>
              <a:t>學年度重要行事曆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203668"/>
              </p:ext>
            </p:extLst>
          </p:nvPr>
        </p:nvGraphicFramePr>
        <p:xfrm>
          <a:off x="395536" y="1124744"/>
          <a:ext cx="8280920" cy="5412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928"/>
                <a:gridCol w="2799520"/>
                <a:gridCol w="4248472"/>
              </a:tblGrid>
              <a:tr h="400381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日   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  題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 明</a:t>
                      </a:r>
                      <a:endParaRPr lang="zh-TW" altLang="en-US" dirty="0"/>
                    </a:p>
                  </a:txBody>
                  <a:tcPr/>
                </a:tc>
              </a:tr>
              <a:tr h="427804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+mj-lt"/>
                        </a:rPr>
                        <a:t>7/1</a:t>
                      </a:r>
                      <a:endParaRPr lang="zh-TW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公告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雙聯簡章</a:t>
                      </a:r>
                      <a:endParaRPr lang="zh-TW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於學校網站 、</a:t>
                      </a:r>
                      <a:r>
                        <a:rPr lang="en-US" altLang="zh-TW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FB</a:t>
                      </a:r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endParaRPr lang="zh-TW" altLang="en-US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56883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+mj-lt"/>
                        </a:rPr>
                        <a:t>7/21</a:t>
                      </a:r>
                      <a:endParaRPr lang="zh-TW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新生報到說明</a:t>
                      </a:r>
                      <a:endParaRPr lang="zh-TW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111</a:t>
                      </a:r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雙聯相關訊息 ，</a:t>
                      </a:r>
                      <a:r>
                        <a:rPr lang="en-US" altLang="zh-TW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7/21-</a:t>
                      </a:r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altLang="zh-TW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8/5 </a:t>
                      </a:r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線上報名</a:t>
                      </a:r>
                      <a:endParaRPr lang="zh-TW" altLang="en-US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56883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+mj-lt"/>
                        </a:rPr>
                        <a:t>8/8</a:t>
                      </a:r>
                      <a:endParaRPr lang="zh-TW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公告入學測試資訊</a:t>
                      </a:r>
                      <a:endParaRPr lang="zh-TW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公告測試地點、 時間、 方式、 相關資訊</a:t>
                      </a:r>
                      <a:endParaRPr lang="zh-TW" altLang="en-US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7804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+mj-lt"/>
                        </a:rPr>
                        <a:t>8/10</a:t>
                      </a:r>
                      <a:endParaRPr lang="zh-TW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舉行入學測試</a:t>
                      </a:r>
                      <a:endParaRPr lang="zh-TW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學生應帶相關資料應試</a:t>
                      </a:r>
                      <a:endParaRPr lang="zh-TW" altLang="en-US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56883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+mj-lt"/>
                        </a:rPr>
                        <a:t>8/15</a:t>
                      </a:r>
                      <a:endParaRPr lang="zh-TW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公告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雙聯錄取名單</a:t>
                      </a:r>
                      <a:endParaRPr lang="zh-TW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當日</a:t>
                      </a:r>
                      <a:r>
                        <a:rPr lang="en-US" altLang="zh-TW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17:00 </a:t>
                      </a:r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前公告於學校網站</a:t>
                      </a:r>
                      <a:endParaRPr lang="zh-TW" altLang="en-US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56883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+mj-lt"/>
                        </a:rPr>
                        <a:t>8/15-8/22</a:t>
                      </a:r>
                      <a:endParaRPr lang="zh-TW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註冊及繳費</a:t>
                      </a:r>
                      <a:endParaRPr lang="zh-TW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詳見註冊單</a:t>
                      </a:r>
                      <a:r>
                        <a:rPr lang="en-US" altLang="zh-TW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(</a:t>
                      </a:r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含繳費方式說明及成班說明會等資訊）</a:t>
                      </a:r>
                      <a:endParaRPr lang="zh-TW" altLang="en-US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9007">
                <a:tc>
                  <a:txBody>
                    <a:bodyPr/>
                    <a:lstStyle/>
                    <a:p>
                      <a:r>
                        <a:rPr lang="es-EC" altLang="zh-TW" sz="2000" dirty="0" smtClean="0">
                          <a:latin typeface="+mj-lt"/>
                        </a:rPr>
                        <a:t>8/22</a:t>
                      </a:r>
                      <a:endParaRPr lang="zh-TW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成班說明會</a:t>
                      </a:r>
                      <a:endParaRPr lang="zh-TW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altLang="zh-TW" dirty="0" smtClean="0"/>
                        <a:t>18</a:t>
                      </a:r>
                      <a:r>
                        <a:rPr lang="zh-TW" altLang="en-US" dirty="0" smtClean="0"/>
                        <a:t>：</a:t>
                      </a:r>
                      <a:r>
                        <a:rPr lang="es-EC" altLang="zh-TW" dirty="0" smtClean="0"/>
                        <a:t>45</a:t>
                      </a:r>
                      <a:r>
                        <a:rPr lang="zh-TW" altLang="en-US" dirty="0" smtClean="0"/>
                        <a:t>－</a:t>
                      </a:r>
                      <a:r>
                        <a:rPr lang="en-US" altLang="zh-TW" dirty="0" smtClean="0"/>
                        <a:t>19:30  </a:t>
                      </a:r>
                      <a:r>
                        <a:rPr lang="zh-TW" altLang="en-US" b="1" dirty="0" smtClean="0"/>
                        <a:t>線</a:t>
                      </a:r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上辦理：</a:t>
                      </a:r>
                      <a:endParaRPr lang="en-US" altLang="zh-TW" sz="2000" b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endParaRPr lang="zh-TW" altLang="en-US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7804">
                <a:tc>
                  <a:txBody>
                    <a:bodyPr/>
                    <a:lstStyle/>
                    <a:p>
                      <a:r>
                        <a:rPr lang="es-EC" altLang="zh-TW" sz="2000" dirty="0" smtClean="0">
                          <a:latin typeface="+mj-lt"/>
                        </a:rPr>
                        <a:t>9/</a:t>
                      </a:r>
                      <a:r>
                        <a:rPr lang="en-US" altLang="zh-TW" sz="2000" dirty="0" smtClean="0">
                          <a:latin typeface="+mj-lt"/>
                        </a:rPr>
                        <a:t>17</a:t>
                      </a:r>
                      <a:endParaRPr lang="zh-TW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開課典禮</a:t>
                      </a:r>
                      <a:endParaRPr lang="zh-TW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混成上課、開課典禮</a:t>
                      </a:r>
                      <a:endParaRPr lang="zh-TW" altLang="en-US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975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雙聯修業課目與費用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200" b="1" dirty="0" smtClean="0">
                <a:solidFill>
                  <a:srgbClr val="FFFF00"/>
                </a:solidFill>
              </a:rPr>
              <a:t>高一上</a:t>
            </a:r>
            <a:r>
              <a:rPr lang="zh-TW" altLang="en-US" sz="3200" dirty="0"/>
              <a:t>：</a:t>
            </a:r>
            <a:r>
              <a:rPr lang="zh-TW" altLang="en-US" sz="3200" dirty="0">
                <a:solidFill>
                  <a:srgbClr val="FFFF00"/>
                </a:solidFill>
              </a:rPr>
              <a:t>英文</a:t>
            </a:r>
            <a:r>
              <a:rPr lang="es-EC" altLang="zh-TW" sz="3200" dirty="0" smtClean="0">
                <a:solidFill>
                  <a:srgbClr val="FFFF00"/>
                </a:solidFill>
              </a:rPr>
              <a:t>10A</a:t>
            </a:r>
            <a:r>
              <a:rPr lang="zh-TW" altLang="en-US" sz="3200" dirty="0" smtClean="0">
                <a:solidFill>
                  <a:srgbClr val="FFFF00"/>
                </a:solidFill>
              </a:rPr>
              <a:t> </a:t>
            </a:r>
            <a:r>
              <a:rPr lang="en-US" altLang="zh-TW" sz="3200" dirty="0" smtClean="0"/>
              <a:t>(</a:t>
            </a:r>
            <a:r>
              <a:rPr lang="en-US" altLang="zh-TW" sz="3200" dirty="0" err="1" smtClean="0"/>
              <a:t>CAD1,600</a:t>
            </a:r>
            <a:r>
              <a:rPr lang="zh-TW" altLang="en-US" sz="3200" dirty="0" smtClean="0"/>
              <a:t>元學分費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        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線</a:t>
            </a:r>
            <a:r>
              <a:rPr lang="zh-TW" altLang="en-US" sz="3200" dirty="0"/>
              <a:t>上薩省</a:t>
            </a:r>
            <a:r>
              <a:rPr lang="zh-TW" altLang="en-US" sz="3200" dirty="0" smtClean="0"/>
              <a:t>）</a:t>
            </a:r>
            <a:r>
              <a:rPr lang="zh-TW" altLang="en-US" sz="3200" dirty="0"/>
              <a:t>　</a:t>
            </a:r>
            <a:r>
              <a:rPr lang="zh-TW" altLang="en-US" sz="3200" dirty="0" smtClean="0"/>
              <a:t>　　    　       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                   </a:t>
            </a:r>
            <a:r>
              <a:rPr lang="zh-TW" altLang="en-US" sz="3200" dirty="0" smtClean="0">
                <a:solidFill>
                  <a:srgbClr val="FFFF00"/>
                </a:solidFill>
              </a:rPr>
              <a:t>課後延伸、作業完成</a:t>
            </a:r>
            <a:r>
              <a:rPr lang="zh-TW" altLang="en-US" sz="3200" dirty="0" smtClean="0"/>
              <a:t>                     （德光實體）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>
                <a:solidFill>
                  <a:srgbClr val="FFFF00"/>
                </a:solidFill>
              </a:rPr>
              <a:t>                   基礎</a:t>
            </a:r>
            <a:r>
              <a:rPr lang="zh-TW" altLang="en-US" sz="3200" dirty="0">
                <a:solidFill>
                  <a:srgbClr val="FFFF00"/>
                </a:solidFill>
              </a:rPr>
              <a:t>英文寫作、雅</a:t>
            </a:r>
            <a:r>
              <a:rPr lang="zh-TW" altLang="en-US" sz="3200" dirty="0" smtClean="0">
                <a:solidFill>
                  <a:srgbClr val="FFFF00"/>
                </a:solidFill>
              </a:rPr>
              <a:t>思                     </a:t>
            </a:r>
            <a:r>
              <a:rPr lang="zh-TW" altLang="en-US" sz="3200" dirty="0" smtClean="0"/>
              <a:t>（</a:t>
            </a:r>
            <a:r>
              <a:rPr lang="zh-TW" altLang="en-US" sz="3200" dirty="0"/>
              <a:t>德光實體）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 smtClean="0"/>
              <a:t>                  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德</a:t>
            </a:r>
            <a:r>
              <a:rPr lang="zh-TW" altLang="en-US" sz="3200" dirty="0"/>
              <a:t>光</a:t>
            </a:r>
            <a:r>
              <a:rPr lang="zh-TW" altLang="en-US" sz="3200" dirty="0" smtClean="0"/>
              <a:t>實體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學費每期新台幣</a:t>
            </a:r>
            <a:r>
              <a:rPr lang="en-US" altLang="zh-TW" sz="3200" dirty="0" smtClean="0"/>
              <a:t>50,000</a:t>
            </a:r>
            <a:r>
              <a:rPr lang="zh-TW" altLang="en-US" sz="3200" dirty="0" smtClean="0"/>
              <a:t>元</a:t>
            </a:r>
            <a:endParaRPr lang="en-US" altLang="zh-TW" sz="3200" dirty="0" smtClean="0"/>
          </a:p>
          <a:p>
            <a:endParaRPr lang="en-US" altLang="zh-TW" sz="3200" b="1" dirty="0" smtClean="0">
              <a:solidFill>
                <a:srgbClr val="FFFF00"/>
              </a:solidFill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</a:rPr>
              <a:t>高一下</a:t>
            </a:r>
            <a:r>
              <a:rPr lang="zh-TW" altLang="en-US" sz="3200" dirty="0" smtClean="0"/>
              <a:t>：</a:t>
            </a:r>
            <a:r>
              <a:rPr lang="zh-TW" altLang="en-US" sz="3200" dirty="0" smtClean="0">
                <a:solidFill>
                  <a:srgbClr val="FFFF00"/>
                </a:solidFill>
              </a:rPr>
              <a:t>英文</a:t>
            </a:r>
            <a:r>
              <a:rPr lang="es-EC" altLang="zh-TW" sz="3200" dirty="0" smtClean="0">
                <a:solidFill>
                  <a:srgbClr val="FFFF00"/>
                </a:solidFill>
              </a:rPr>
              <a:t>10B</a:t>
            </a:r>
            <a:r>
              <a:rPr lang="en-US" altLang="zh-TW" sz="3200" dirty="0"/>
              <a:t> (</a:t>
            </a:r>
            <a:r>
              <a:rPr lang="en-US" altLang="zh-TW" sz="3200" dirty="0" err="1"/>
              <a:t>CAD1,600</a:t>
            </a:r>
            <a:r>
              <a:rPr lang="zh-TW" altLang="en-US" sz="3200" dirty="0"/>
              <a:t>元</a:t>
            </a:r>
            <a:r>
              <a:rPr lang="zh-TW" altLang="en-US" sz="3200" dirty="0" smtClean="0"/>
              <a:t>學分費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         （線上薩省）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 smtClean="0"/>
              <a:t>    　　　　</a:t>
            </a:r>
            <a:r>
              <a:rPr lang="zh-TW" altLang="en-US" sz="3200" dirty="0" smtClean="0">
                <a:solidFill>
                  <a:srgbClr val="FFFF00"/>
                </a:solidFill>
              </a:rPr>
              <a:t> 社會</a:t>
            </a:r>
            <a:r>
              <a:rPr lang="es-EC" altLang="zh-TW" sz="3200" dirty="0" smtClean="0">
                <a:solidFill>
                  <a:srgbClr val="FFFF00"/>
                </a:solidFill>
              </a:rPr>
              <a:t>30  </a:t>
            </a:r>
            <a:r>
              <a:rPr lang="en-US" altLang="zh-TW" sz="3200" dirty="0" smtClean="0"/>
              <a:t> </a:t>
            </a:r>
            <a:r>
              <a:rPr lang="en-US" altLang="zh-TW" sz="3200" dirty="0"/>
              <a:t>(</a:t>
            </a:r>
            <a:r>
              <a:rPr lang="en-US" altLang="zh-TW" sz="3200" dirty="0" err="1"/>
              <a:t>CAD1,600</a:t>
            </a:r>
            <a:r>
              <a:rPr lang="zh-TW" altLang="en-US" sz="3200" dirty="0"/>
              <a:t>元</a:t>
            </a:r>
            <a:r>
              <a:rPr lang="zh-TW" altLang="en-US" sz="3200" dirty="0" smtClean="0"/>
              <a:t>學分費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         （線上薩省）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   </a:t>
            </a:r>
            <a:r>
              <a:rPr lang="zh-TW" altLang="en-US" sz="3200" dirty="0"/>
              <a:t>　</a:t>
            </a:r>
            <a:r>
              <a:rPr lang="zh-TW" altLang="en-US" sz="3200" dirty="0" smtClean="0"/>
              <a:t>　　  　課後延伸、作業完成                         （德光實體）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　 　　       </a:t>
            </a:r>
            <a:r>
              <a:rPr lang="en-US" altLang="zh-TW" sz="3200" dirty="0"/>
              <a:t>(</a:t>
            </a:r>
            <a:r>
              <a:rPr lang="zh-TW" altLang="en-US" sz="3200" dirty="0"/>
              <a:t>德光實體</a:t>
            </a:r>
            <a:r>
              <a:rPr lang="en-US" altLang="zh-TW" sz="3200" dirty="0"/>
              <a:t>)</a:t>
            </a:r>
            <a:r>
              <a:rPr lang="zh-TW" altLang="en-US" sz="3200" dirty="0"/>
              <a:t>學費每期新台幣</a:t>
            </a:r>
            <a:r>
              <a:rPr lang="en-US" altLang="zh-TW" sz="3200" dirty="0"/>
              <a:t>50,000</a:t>
            </a:r>
            <a:r>
              <a:rPr lang="zh-TW" altLang="en-US" sz="3200" dirty="0"/>
              <a:t>元</a:t>
            </a:r>
            <a:endParaRPr lang="en-US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3533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418058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404664"/>
            <a:ext cx="8928992" cy="633670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>
                <a:solidFill>
                  <a:srgbClr val="FFFF00"/>
                </a:solidFill>
              </a:rPr>
              <a:t>高一暑假</a:t>
            </a:r>
            <a:r>
              <a:rPr lang="zh-TW" altLang="en-US" dirty="0" smtClean="0"/>
              <a:t>：</a:t>
            </a:r>
            <a:r>
              <a:rPr lang="zh-TW" altLang="en-US" dirty="0" smtClean="0">
                <a:solidFill>
                  <a:srgbClr val="FFFF00"/>
                </a:solidFill>
              </a:rPr>
              <a:t>英文 </a:t>
            </a:r>
            <a:r>
              <a:rPr lang="es-EC" altLang="zh-TW" dirty="0" smtClean="0">
                <a:solidFill>
                  <a:srgbClr val="FFFF00"/>
                </a:solidFill>
              </a:rPr>
              <a:t>20</a:t>
            </a:r>
            <a:r>
              <a:rPr lang="es-EC" altLang="zh-TW" dirty="0" smtClean="0"/>
              <a:t>:</a:t>
            </a:r>
            <a:r>
              <a:rPr lang="zh-TW" altLang="en-US" dirty="0" smtClean="0"/>
              <a:t> 赴加國薩省實體</a:t>
            </a:r>
            <a:r>
              <a:rPr lang="en-US" altLang="zh-TW" dirty="0" err="1" smtClean="0"/>
              <a:t>CAD5,000</a:t>
            </a:r>
            <a:r>
              <a:rPr lang="zh-TW" altLang="en-US" dirty="0" smtClean="0"/>
              <a:t>元　</a:t>
            </a:r>
            <a:r>
              <a:rPr lang="zh-TW" altLang="en-US" b="1" dirty="0" smtClean="0">
                <a:solidFill>
                  <a:srgbClr val="FFFF00"/>
                </a:solidFill>
              </a:rPr>
              <a:t>或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     </a:t>
            </a:r>
            <a:r>
              <a:rPr lang="en-US" altLang="zh-TW" dirty="0" smtClean="0"/>
              <a:t> </a:t>
            </a:r>
            <a:r>
              <a:rPr lang="zh-TW" altLang="en-US" dirty="0" smtClean="0"/>
              <a:t>                 </a:t>
            </a:r>
            <a:r>
              <a:rPr lang="zh-TW" altLang="en-US" dirty="0" smtClean="0">
                <a:solidFill>
                  <a:srgbClr val="FFFF00"/>
                </a:solidFill>
              </a:rPr>
              <a:t>臺灣－夏令營   </a:t>
            </a:r>
            <a:r>
              <a:rPr lang="en-US" altLang="zh-TW" dirty="0" smtClean="0">
                <a:solidFill>
                  <a:srgbClr val="FFFF00"/>
                </a:solidFill>
              </a:rPr>
              <a:t>(</a:t>
            </a:r>
            <a:r>
              <a:rPr lang="zh-TW" altLang="en-US" dirty="0" smtClean="0">
                <a:solidFill>
                  <a:srgbClr val="FFFF00"/>
                </a:solidFill>
              </a:rPr>
              <a:t>另計</a:t>
            </a:r>
            <a:r>
              <a:rPr lang="en-US" altLang="zh-TW" dirty="0" smtClean="0">
                <a:solidFill>
                  <a:srgbClr val="FFFF00"/>
                </a:solidFill>
              </a:rPr>
              <a:t>)</a:t>
            </a:r>
            <a:r>
              <a:rPr lang="zh-TW" altLang="en-US" dirty="0" smtClean="0">
                <a:solidFill>
                  <a:srgbClr val="FFFF00"/>
                </a:solidFill>
              </a:rPr>
              <a:t>                   </a:t>
            </a:r>
            <a:r>
              <a:rPr lang="zh-TW" altLang="en-US" dirty="0" smtClean="0"/>
              <a:t>（線上薩省）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　　 　　     課後延伸、作業完成                   （實體）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b="1" dirty="0" smtClean="0">
                <a:solidFill>
                  <a:srgbClr val="FFFF00"/>
                </a:solidFill>
              </a:rPr>
              <a:t>高二上</a:t>
            </a:r>
            <a:r>
              <a:rPr lang="en-US" altLang="zh-TW" b="1" dirty="0" smtClean="0">
                <a:solidFill>
                  <a:srgbClr val="FFFF00"/>
                </a:solidFill>
              </a:rPr>
              <a:t>: </a:t>
            </a:r>
            <a:r>
              <a:rPr lang="zh-TW" altLang="en-US" dirty="0" smtClean="0">
                <a:solidFill>
                  <a:srgbClr val="FFFF00"/>
                </a:solidFill>
              </a:rPr>
              <a:t>英文</a:t>
            </a:r>
            <a:r>
              <a:rPr lang="es-EC" altLang="zh-TW" dirty="0" smtClean="0">
                <a:solidFill>
                  <a:srgbClr val="FFFF00"/>
                </a:solidFill>
              </a:rPr>
              <a:t>30A</a:t>
            </a:r>
            <a:r>
              <a:rPr lang="zh-TW" altLang="en-US" dirty="0" smtClean="0">
                <a:solidFill>
                  <a:srgbClr val="FFFF00"/>
                </a:solidFill>
              </a:rPr>
              <a:t> </a:t>
            </a:r>
            <a:r>
              <a:rPr lang="en-US" altLang="zh-TW" dirty="0"/>
              <a:t>(</a:t>
            </a:r>
            <a:r>
              <a:rPr lang="en-US" altLang="zh-TW" dirty="0" err="1"/>
              <a:t>CAD1,600</a:t>
            </a:r>
            <a:r>
              <a:rPr lang="zh-TW" altLang="en-US" dirty="0"/>
              <a:t>元學分費</a:t>
            </a:r>
            <a:r>
              <a:rPr lang="en-US" altLang="zh-TW" dirty="0" smtClean="0"/>
              <a:t>)</a:t>
            </a:r>
            <a:r>
              <a:rPr lang="zh-TW" altLang="en-US" dirty="0" smtClean="0">
                <a:solidFill>
                  <a:srgbClr val="FFFF00"/>
                </a:solidFill>
              </a:rPr>
              <a:t>          </a:t>
            </a:r>
            <a:r>
              <a:rPr lang="zh-TW" altLang="en-US" dirty="0" smtClean="0"/>
              <a:t>（線上薩省）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</a:t>
            </a:r>
            <a:r>
              <a:rPr lang="zh-TW" altLang="en-US" dirty="0"/>
              <a:t>　</a:t>
            </a:r>
            <a:r>
              <a:rPr lang="zh-TW" altLang="en-US" dirty="0" smtClean="0"/>
              <a:t>　　</a:t>
            </a:r>
            <a:r>
              <a:rPr lang="zh-TW" altLang="en-US" dirty="0" smtClean="0">
                <a:solidFill>
                  <a:srgbClr val="FFFF00"/>
                </a:solidFill>
              </a:rPr>
              <a:t>   選修</a:t>
            </a:r>
            <a:r>
              <a:rPr lang="en-US" altLang="zh-TW" dirty="0" smtClean="0">
                <a:solidFill>
                  <a:srgbClr val="FFFF00"/>
                </a:solidFill>
              </a:rPr>
              <a:t>1    </a:t>
            </a:r>
            <a:r>
              <a:rPr lang="zh-TW" altLang="en-US" dirty="0" smtClean="0"/>
              <a:t> </a:t>
            </a:r>
            <a:r>
              <a:rPr lang="en-US" altLang="zh-TW" dirty="0"/>
              <a:t>(</a:t>
            </a:r>
            <a:r>
              <a:rPr lang="en-US" altLang="zh-TW" dirty="0" err="1"/>
              <a:t>CAD1,600</a:t>
            </a:r>
            <a:r>
              <a:rPr lang="zh-TW" altLang="en-US" dirty="0"/>
              <a:t>元學分費</a:t>
            </a:r>
            <a:r>
              <a:rPr lang="en-US" altLang="zh-TW" dirty="0"/>
              <a:t>)</a:t>
            </a:r>
            <a:r>
              <a:rPr lang="zh-TW" altLang="en-US" dirty="0" smtClean="0"/>
              <a:t>          （線上薩省）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　     　課後延伸、作業完成                         （德光實體）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    </a:t>
            </a:r>
            <a:r>
              <a:rPr lang="en-US" altLang="zh-TW" dirty="0"/>
              <a:t>(</a:t>
            </a:r>
            <a:r>
              <a:rPr lang="zh-TW" altLang="en-US" dirty="0"/>
              <a:t>德光實體</a:t>
            </a:r>
            <a:r>
              <a:rPr lang="en-US" altLang="zh-TW" dirty="0"/>
              <a:t>)</a:t>
            </a:r>
            <a:r>
              <a:rPr lang="zh-TW" altLang="en-US" dirty="0"/>
              <a:t>學費每期新台幣</a:t>
            </a:r>
            <a:r>
              <a:rPr lang="en-US" altLang="zh-TW" dirty="0"/>
              <a:t>50,000</a:t>
            </a:r>
            <a:r>
              <a:rPr lang="zh-TW" altLang="en-US" dirty="0" smtClean="0"/>
              <a:t>元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b="1" dirty="0" smtClean="0">
                <a:solidFill>
                  <a:srgbClr val="FFFF00"/>
                </a:solidFill>
              </a:rPr>
              <a:t>高二下</a:t>
            </a:r>
            <a:r>
              <a:rPr lang="en-US" altLang="zh-TW" b="1" dirty="0" smtClean="0">
                <a:solidFill>
                  <a:srgbClr val="FFFF00"/>
                </a:solidFill>
              </a:rPr>
              <a:t>: </a:t>
            </a:r>
            <a:r>
              <a:rPr lang="zh-TW" altLang="en-US" dirty="0" smtClean="0">
                <a:solidFill>
                  <a:srgbClr val="FFFF00"/>
                </a:solidFill>
              </a:rPr>
              <a:t>英文</a:t>
            </a:r>
            <a:r>
              <a:rPr lang="es-EC" altLang="zh-TW" dirty="0" smtClean="0">
                <a:solidFill>
                  <a:srgbClr val="FFFF00"/>
                </a:solidFill>
              </a:rPr>
              <a:t>30B </a:t>
            </a:r>
            <a:r>
              <a:rPr lang="en-US" altLang="zh-TW" dirty="0"/>
              <a:t>(</a:t>
            </a:r>
            <a:r>
              <a:rPr lang="en-US" altLang="zh-TW" dirty="0" err="1"/>
              <a:t>CAD1,600</a:t>
            </a:r>
            <a:r>
              <a:rPr lang="zh-TW" altLang="en-US" dirty="0"/>
              <a:t>元學分費</a:t>
            </a:r>
            <a:r>
              <a:rPr lang="en-US" altLang="zh-TW" dirty="0" smtClean="0"/>
              <a:t>)</a:t>
            </a:r>
            <a:r>
              <a:rPr lang="zh-TW" altLang="en-US" dirty="0" smtClean="0">
                <a:solidFill>
                  <a:srgbClr val="FFFF00"/>
                </a:solidFill>
              </a:rPr>
              <a:t>          </a:t>
            </a:r>
            <a:r>
              <a:rPr lang="es-EC" altLang="zh-TW" dirty="0" smtClean="0">
                <a:solidFill>
                  <a:srgbClr val="FFFF00"/>
                </a:solidFill>
              </a:rPr>
              <a:t> </a:t>
            </a:r>
            <a:r>
              <a:rPr lang="zh-TW" altLang="en-US" dirty="0" smtClean="0"/>
              <a:t>（線上薩省）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　　　</a:t>
            </a:r>
            <a:r>
              <a:rPr lang="zh-TW" altLang="en-US" dirty="0" smtClean="0">
                <a:solidFill>
                  <a:srgbClr val="FFFF00"/>
                </a:solidFill>
              </a:rPr>
              <a:t>    數學</a:t>
            </a:r>
            <a:r>
              <a:rPr lang="es-EC" altLang="zh-TW" dirty="0" smtClean="0">
                <a:solidFill>
                  <a:srgbClr val="FFFF00"/>
                </a:solidFill>
              </a:rPr>
              <a:t>30  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CAD1,600</a:t>
            </a:r>
            <a:r>
              <a:rPr lang="zh-TW" altLang="en-US" dirty="0"/>
              <a:t>元學分費</a:t>
            </a:r>
            <a:r>
              <a:rPr lang="en-US" altLang="zh-TW" dirty="0"/>
              <a:t>)</a:t>
            </a:r>
            <a:r>
              <a:rPr lang="zh-TW" altLang="en-US" dirty="0" smtClean="0"/>
              <a:t>           （線上薩省）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　　     課後延伸、作業完成                          （德光實體）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</a:t>
            </a:r>
            <a:r>
              <a:rPr lang="en-US" altLang="zh-TW" dirty="0"/>
              <a:t>(</a:t>
            </a:r>
            <a:r>
              <a:rPr lang="zh-TW" altLang="en-US" dirty="0"/>
              <a:t>德光實體</a:t>
            </a:r>
            <a:r>
              <a:rPr lang="en-US" altLang="zh-TW" dirty="0"/>
              <a:t>)</a:t>
            </a:r>
            <a:r>
              <a:rPr lang="zh-TW" altLang="en-US" dirty="0"/>
              <a:t>學費每期新台幣</a:t>
            </a:r>
            <a:r>
              <a:rPr lang="en-US" altLang="zh-TW" dirty="0"/>
              <a:t>50,000</a:t>
            </a:r>
            <a:r>
              <a:rPr lang="zh-TW" altLang="en-US" dirty="0"/>
              <a:t>元</a:t>
            </a:r>
            <a:endParaRPr lang="en-US" altLang="zh-TW" dirty="0"/>
          </a:p>
          <a:p>
            <a:endParaRPr lang="en-US" altLang="zh-TW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262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990656" cy="244827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dirty="0" smtClean="0">
                <a:solidFill>
                  <a:srgbClr val="FFFF00"/>
                </a:solidFill>
              </a:rPr>
              <a:t/>
            </a:r>
            <a:br>
              <a:rPr lang="en-US" altLang="zh-TW" dirty="0" smtClean="0">
                <a:solidFill>
                  <a:srgbClr val="FFFF00"/>
                </a:solidFill>
              </a:rPr>
            </a:br>
            <a:r>
              <a:rPr lang="zh-TW" altLang="en-US" dirty="0" smtClean="0">
                <a:solidFill>
                  <a:srgbClr val="FFFF00"/>
                </a:solidFill>
              </a:rPr>
              <a:t>選修科目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4000" dirty="0"/>
              <a:t>物理</a:t>
            </a:r>
            <a:r>
              <a:rPr lang="es-EC" altLang="zh-TW" sz="4000" dirty="0"/>
              <a:t>30</a:t>
            </a:r>
            <a:r>
              <a:rPr lang="zh-TW" altLang="en-US" sz="4000" dirty="0"/>
              <a:t>、化學</a:t>
            </a:r>
            <a:r>
              <a:rPr lang="en-US" altLang="zh-TW" sz="4000" dirty="0"/>
              <a:t>30</a:t>
            </a:r>
            <a:r>
              <a:rPr lang="zh-TW" altLang="en-US" sz="4000" dirty="0"/>
              <a:t>、生物</a:t>
            </a:r>
            <a:r>
              <a:rPr lang="es-EC" altLang="zh-TW" sz="4000" dirty="0"/>
              <a:t>30</a:t>
            </a:r>
            <a:br>
              <a:rPr lang="es-EC" altLang="zh-TW" sz="4000" dirty="0"/>
            </a:br>
            <a:r>
              <a:rPr lang="zh-TW" altLang="en-US" sz="4000" dirty="0"/>
              <a:t>心理學</a:t>
            </a:r>
            <a:r>
              <a:rPr lang="en-US" altLang="zh-TW" sz="4000" dirty="0"/>
              <a:t>30</a:t>
            </a:r>
            <a:r>
              <a:rPr lang="zh-TW" altLang="en-US" sz="4000" dirty="0"/>
              <a:t>、地球科學</a:t>
            </a:r>
            <a:r>
              <a:rPr lang="en-US" altLang="zh-TW" sz="4000" dirty="0"/>
              <a:t>30</a:t>
            </a:r>
            <a:r>
              <a:rPr lang="zh-TW" altLang="en-US" sz="4000" dirty="0"/>
              <a:t>、電腦科技</a:t>
            </a:r>
            <a:r>
              <a:rPr lang="en-US" altLang="zh-TW" sz="4000" dirty="0"/>
              <a:t>30</a:t>
            </a:r>
            <a:r>
              <a:rPr lang="es-EC" altLang="zh-TW" sz="4000" dirty="0"/>
              <a:t/>
            </a:r>
            <a:br>
              <a:rPr lang="es-EC" altLang="zh-TW" sz="4000" dirty="0"/>
            </a:br>
            <a:r>
              <a:rPr lang="es-EC" altLang="zh-TW" dirty="0"/>
              <a:t/>
            </a:r>
            <a:br>
              <a:rPr lang="es-EC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416824" cy="4536504"/>
          </a:xfrm>
        </p:spPr>
        <p:txBody>
          <a:bodyPr>
            <a:normAutofit fontScale="40000" lnSpcReduction="20000"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sz="5800" b="1" dirty="0" smtClean="0">
              <a:solidFill>
                <a:srgbClr val="FFFF00"/>
              </a:solidFill>
            </a:endParaRPr>
          </a:p>
          <a:p>
            <a:endParaRPr lang="en-US" altLang="zh-TW" sz="5800" b="1" dirty="0">
              <a:solidFill>
                <a:srgbClr val="FFFF00"/>
              </a:solidFill>
            </a:endParaRPr>
          </a:p>
          <a:p>
            <a:pPr algn="l"/>
            <a:r>
              <a:rPr lang="zh-TW" altLang="en-US" sz="9000" b="1" dirty="0" smtClean="0">
                <a:solidFill>
                  <a:srgbClr val="FFFF00"/>
                </a:solidFill>
              </a:rPr>
              <a:t>高</a:t>
            </a:r>
            <a:r>
              <a:rPr lang="zh-TW" altLang="en-US" sz="9000" b="1" dirty="0">
                <a:solidFill>
                  <a:srgbClr val="FFFF00"/>
                </a:solidFill>
              </a:rPr>
              <a:t>三</a:t>
            </a:r>
            <a:r>
              <a:rPr lang="zh-TW" altLang="en-US" sz="9000" dirty="0"/>
              <a:t>上</a:t>
            </a:r>
            <a:r>
              <a:rPr lang="zh-TW" altLang="en-US" sz="9000" dirty="0" smtClean="0"/>
              <a:t>學期取得薩省認證臺灣學分</a:t>
            </a:r>
            <a:endParaRPr lang="en-US" altLang="zh-TW" sz="9000" dirty="0" smtClean="0"/>
          </a:p>
          <a:p>
            <a:pPr algn="l"/>
            <a:r>
              <a:rPr lang="zh-TW" altLang="en-US" sz="9000" dirty="0" smtClean="0"/>
              <a:t>        申請</a:t>
            </a:r>
            <a:r>
              <a:rPr lang="zh-TW" altLang="en-US" sz="9000" dirty="0"/>
              <a:t>海外</a:t>
            </a:r>
            <a:r>
              <a:rPr lang="zh-TW" altLang="en-US" sz="9000" dirty="0" smtClean="0"/>
              <a:t>大學 </a:t>
            </a:r>
            <a:endParaRPr lang="en-US" altLang="zh-TW" sz="9000" dirty="0" smtClean="0"/>
          </a:p>
          <a:p>
            <a:pPr algn="l"/>
            <a:r>
              <a:rPr lang="zh-TW" altLang="en-US" sz="9000" dirty="0"/>
              <a:t> </a:t>
            </a:r>
            <a:r>
              <a:rPr lang="zh-TW" altLang="en-US" sz="9000" dirty="0" smtClean="0"/>
              <a:t>       準備臺灣升學考試</a:t>
            </a:r>
            <a:endParaRPr lang="es-EC" altLang="zh-TW" sz="9000" dirty="0" smtClean="0"/>
          </a:p>
          <a:p>
            <a:pPr algn="l"/>
            <a:endParaRPr lang="es-EC" altLang="zh-TW" sz="5800" dirty="0"/>
          </a:p>
          <a:p>
            <a:endParaRPr lang="es-EC" altLang="zh-TW" sz="5800" dirty="0" smtClean="0"/>
          </a:p>
          <a:p>
            <a:endParaRPr lang="es-EC" altLang="zh-TW" sz="5800" dirty="0" smtClean="0"/>
          </a:p>
          <a:p>
            <a:r>
              <a:rPr lang="zh-TW" altLang="en-US" dirty="0" smtClean="0"/>
              <a:t> 　　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987-3D2B-474A-8AD2-5340228EB66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149860"/>
      </p:ext>
    </p:extLst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1561</TotalTime>
  <Words>736</Words>
  <Application>Microsoft Office PowerPoint</Application>
  <PresentationFormat>如螢幕大小 (4:3)</PresentationFormat>
  <Paragraphs>141</Paragraphs>
  <Slides>11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科技</vt:lpstr>
      <vt:lpstr>德光中學111學年度臺加雙聯</vt:lpstr>
      <vt:lpstr>雙聯學制之優勢</vt:lpstr>
      <vt:lpstr>有關111學年雙聯學制</vt:lpstr>
      <vt:lpstr>報考資格</vt:lpstr>
      <vt:lpstr>PowerPoint 簡報</vt:lpstr>
      <vt:lpstr>德光雙聯111學年度重要行事曆</vt:lpstr>
      <vt:lpstr>雙聯修業課目與費用</vt:lpstr>
      <vt:lpstr>PowerPoint 簡報</vt:lpstr>
      <vt:lpstr> 選修科目 物理30、化學30、生物30 心理學30、地球科學30、電腦科技30  </vt:lpstr>
      <vt:lpstr>GSCS 加拿大薩省教育局可認證的學分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41</cp:revision>
  <dcterms:created xsi:type="dcterms:W3CDTF">2022-05-13T00:20:57Z</dcterms:created>
  <dcterms:modified xsi:type="dcterms:W3CDTF">2022-06-14T01:46:05Z</dcterms:modified>
</cp:coreProperties>
</file>