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77" r:id="rId3"/>
    <p:sldId id="263" r:id="rId4"/>
    <p:sldId id="264" r:id="rId5"/>
    <p:sldId id="265" r:id="rId6"/>
    <p:sldId id="267" r:id="rId7"/>
    <p:sldId id="268" r:id="rId8"/>
    <p:sldId id="269" r:id="rId9"/>
    <p:sldId id="271" r:id="rId10"/>
    <p:sldId id="273" r:id="rId11"/>
    <p:sldId id="276" r:id="rId12"/>
    <p:sldId id="26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CFA"/>
    <a:srgbClr val="00FFFF"/>
    <a:srgbClr val="0070C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82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88BDC-0D26-47D4-AE9F-04E5DF68ED72}" type="datetimeFigureOut">
              <a:rPr lang="zh-TW" altLang="en-US" smtClean="0"/>
              <a:t>2021/8/24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184EB-EA65-4D74-A88C-0E6A4BEB4B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941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使用者名稱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點選「校系分析」，就會出現此頁。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由「閱讀完畢」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進到成績輸入頁面。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3A2A-ED4B-4BEA-9720-D653AE5762E0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115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此處標示資料庫更新日期。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會在學測成績公告後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(24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小時內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更新。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輸入「性別」與「學測級分」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進入校系篩選與評估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3A2A-ED4B-4BEA-9720-D653AE5762E0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6692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此處標示資料庫更新日期。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會在學測成績公告後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(24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小時內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更新。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輸入「性別」與「學測級分」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進入校系篩選與評估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3A2A-ED4B-4BEA-9720-D653AE5762E0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055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再次顯示資料庫更新日期。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說明評估顯示的顏色，各代表意義。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依</a:t>
            </a:r>
            <a:r>
              <a:rPr lang="zh-TW" altLang="zh-TW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學群、學校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與</a:t>
            </a:r>
            <a:r>
              <a:rPr lang="zh-TW" altLang="zh-TW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評估結果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篩選校系。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及其篩選結果顯示在下方。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3A2A-ED4B-4BEA-9720-D653AE5762E0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264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再次顯示資料庫更新日期。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說明評估顯示的顏色，各代表意義。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依</a:t>
            </a:r>
            <a:r>
              <a:rPr lang="zh-TW" altLang="zh-TW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學群、學校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與</a:t>
            </a:r>
            <a:r>
              <a:rPr lang="zh-TW" altLang="zh-TW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評估結果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篩選校系。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及其篩選結果顯示在下方。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3A2A-ED4B-4BEA-9720-D653AE5762E0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887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再次顯示資料庫更新日期。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說明評估顯示的顏色，各代表意義。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依</a:t>
            </a:r>
            <a:r>
              <a:rPr lang="zh-TW" altLang="zh-TW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學群、學校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與</a:t>
            </a:r>
            <a:r>
              <a:rPr lang="zh-TW" altLang="zh-TW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評估結果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篩選校系。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及其篩選結果顯示在下方。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3A2A-ED4B-4BEA-9720-D653AE5762E0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9245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EEE0A7-3DBF-498D-99E6-B0A1CC53B5C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52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4891-18CC-4252-9A3F-03D43A58839C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56E8-8BBB-45CB-AC88-8BE06CF220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4891-18CC-4252-9A3F-03D43A58839C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56E8-8BBB-45CB-AC88-8BE06CF220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4891-18CC-4252-9A3F-03D43A58839C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56E8-8BBB-45CB-AC88-8BE06CF220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4891-18CC-4252-9A3F-03D43A58839C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56E8-8BBB-45CB-AC88-8BE06CF220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4891-18CC-4252-9A3F-03D43A58839C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56E8-8BBB-45CB-AC88-8BE06CF220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4891-18CC-4252-9A3F-03D43A58839C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56E8-8BBB-45CB-AC88-8BE06CF220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4891-18CC-4252-9A3F-03D43A58839C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56E8-8BBB-45CB-AC88-8BE06CF220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4891-18CC-4252-9A3F-03D43A58839C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56E8-8BBB-45CB-AC88-8BE06CF220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4891-18CC-4252-9A3F-03D43A58839C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56E8-8BBB-45CB-AC88-8BE06CF220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4891-18CC-4252-9A3F-03D43A58839C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56E8-8BBB-45CB-AC88-8BE06CF220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4891-18CC-4252-9A3F-03D43A58839C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56E8-8BBB-45CB-AC88-8BE06CF220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D4891-18CC-4252-9A3F-03D43A58839C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356E8-8BBB-45CB-AC88-8BE06CF220E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7012256" y="128011"/>
            <a:ext cx="1150971" cy="11509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670934" y="2932198"/>
            <a:ext cx="1751452" cy="17514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970879" y="4285935"/>
            <a:ext cx="2376194" cy="2376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364" y="828455"/>
            <a:ext cx="6553846" cy="524307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44827" y="2612083"/>
            <a:ext cx="5262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個人申請系統</a:t>
            </a:r>
            <a:endParaRPr lang="zh-CN" altLang="en-US" sz="6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073804" y="713678"/>
            <a:ext cx="1300961" cy="13403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方正兰亭超细黑简体" panose="02000000000000000000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51763" y="4094320"/>
            <a:ext cx="719171" cy="7191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521352" y="55863"/>
            <a:ext cx="367281" cy="3672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599220" y="3720079"/>
            <a:ext cx="565856" cy="5658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10" y="134113"/>
            <a:ext cx="2971167" cy="804396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3471967" y="4143609"/>
            <a:ext cx="45395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文鼎粗黑" pitchFamily="49" charset="-120"/>
              </a:rPr>
              <a:t>通過第一階段倍率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文鼎粗黑" pitchFamily="49" charset="-120"/>
              </a:rPr>
              <a:t>篩選評估系統</a:t>
            </a:r>
            <a:endParaRPr lang="zh-TW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文鼎粗黑" pitchFamily="49" charset="-120"/>
            </a:endParaRPr>
          </a:p>
          <a:p>
            <a:endParaRPr lang="zh-TW" altLang="en-US" dirty="0"/>
          </a:p>
        </p:txBody>
      </p:sp>
      <p:cxnSp>
        <p:nvCxnSpPr>
          <p:cNvPr id="4" name="直線接點 3"/>
          <p:cNvCxnSpPr/>
          <p:nvPr/>
        </p:nvCxnSpPr>
        <p:spPr>
          <a:xfrm>
            <a:off x="3258602" y="3863679"/>
            <a:ext cx="50884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5"/>
          <a:stretch/>
        </p:blipFill>
        <p:spPr>
          <a:xfrm>
            <a:off x="390294" y="89504"/>
            <a:ext cx="8662312" cy="429838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560320" y="4429610"/>
            <a:ext cx="7902298" cy="2924944"/>
          </a:xfrm>
          <a:prstGeom prst="rect">
            <a:avLst/>
          </a:prstGeom>
          <a:solidFill>
            <a:schemeClr val="accent4">
              <a:lumMod val="75000"/>
              <a:alpha val="8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47418" y="4646246"/>
            <a:ext cx="7715200" cy="244827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若欲刪除暫存志願，可由此刪除。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將校系移過去，到「選取正式志願」欄位。</a:t>
            </a:r>
          </a:p>
          <a:p>
            <a:pPr>
              <a:buFont typeface="Arial" charset="0"/>
              <a:buNone/>
            </a:pP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可調整「選取正式志願」中的上下順序。</a:t>
            </a:r>
            <a:r>
              <a:rPr lang="en-US" altLang="zh-TW" dirty="0"/>
              <a:t> </a:t>
            </a:r>
            <a:endParaRPr lang="en-US" altLang="zh-TW" dirty="0" smtClean="0"/>
          </a:p>
          <a:p>
            <a:pPr>
              <a:buFont typeface="Arial" charset="0"/>
              <a:buNone/>
            </a:pP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做為準備資料參考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4207158" y="2897824"/>
            <a:ext cx="436789" cy="284004"/>
          </a:xfrm>
          <a:prstGeom prst="rect">
            <a:avLst/>
          </a:prstGeom>
          <a:noFill/>
          <a:ln w="508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535260" y="1202499"/>
            <a:ext cx="2341755" cy="450937"/>
          </a:xfrm>
          <a:prstGeom prst="rect">
            <a:avLst/>
          </a:prstGeom>
          <a:noFill/>
          <a:ln w="508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41320" name="AutoShape 8"/>
          <p:cNvSpPr>
            <a:spLocks noChangeArrowheads="1"/>
          </p:cNvSpPr>
          <p:nvPr/>
        </p:nvSpPr>
        <p:spPr bwMode="auto">
          <a:xfrm>
            <a:off x="3021981" y="925314"/>
            <a:ext cx="274319" cy="185623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zh-TW" altLang="en-US" sz="1200" b="1" dirty="0">
                <a:solidFill>
                  <a:schemeClr val="accent4"/>
                </a:solidFill>
                <a:latin typeface="新細明體" pitchFamily="18" charset="-120"/>
              </a:rPr>
              <a:t>１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8287242" y="2573791"/>
            <a:ext cx="458393" cy="1250734"/>
          </a:xfrm>
          <a:prstGeom prst="rect">
            <a:avLst/>
          </a:prstGeom>
          <a:noFill/>
          <a:ln w="508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8418467" y="2238699"/>
            <a:ext cx="274319" cy="185623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altLang="zh-TW" sz="1200" b="1" dirty="0">
                <a:solidFill>
                  <a:schemeClr val="accent4"/>
                </a:solidFill>
                <a:latin typeface="新細明體" pitchFamily="18" charset="-120"/>
              </a:rPr>
              <a:t>3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4288392" y="2607356"/>
            <a:ext cx="274319" cy="185623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altLang="zh-TW" sz="1200" b="1" dirty="0">
                <a:solidFill>
                  <a:schemeClr val="accent4"/>
                </a:solidFill>
                <a:latin typeface="新細明體" pitchFamily="18" charset="-120"/>
              </a:rPr>
              <a:t>2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10" y="134113"/>
            <a:ext cx="2971167" cy="804396"/>
          </a:xfrm>
          <a:prstGeom prst="rect">
            <a:avLst/>
          </a:prstGeom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35260" y="1680983"/>
            <a:ext cx="2608773" cy="413809"/>
          </a:xfrm>
          <a:prstGeom prst="rect">
            <a:avLst/>
          </a:prstGeom>
          <a:noFill/>
          <a:ln w="508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3311294" y="2094792"/>
            <a:ext cx="274319" cy="185623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altLang="zh-TW" sz="1200" b="1" dirty="0">
                <a:solidFill>
                  <a:schemeClr val="accent4"/>
                </a:solidFill>
                <a:latin typeface="新細明體" pitchFamily="18" charset="-120"/>
              </a:rPr>
              <a:t>4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3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uiExpand="1" build="p"/>
      <p:bldP spid="141315" grpId="0" uiExpand="1" animBg="1"/>
      <p:bldP spid="22" grpId="0" animBg="1"/>
      <p:bldP spid="141320" grpId="0" animBg="1"/>
      <p:bldP spid="141317" grpId="0" uiExpand="1" animBg="1"/>
      <p:bldP spid="12" grpId="0" animBg="1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" r="1"/>
          <a:stretch/>
        </p:blipFill>
        <p:spPr>
          <a:xfrm>
            <a:off x="227711" y="134113"/>
            <a:ext cx="7803715" cy="5475327"/>
          </a:xfrm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52"/>
          <a:stretch/>
        </p:blipFill>
        <p:spPr>
          <a:xfrm>
            <a:off x="991463" y="1334185"/>
            <a:ext cx="8341360" cy="511392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10" y="134113"/>
            <a:ext cx="2971167" cy="804396"/>
          </a:xfrm>
          <a:prstGeom prst="rect">
            <a:avLst/>
          </a:prstGeom>
        </p:spPr>
      </p:pic>
      <p:sp>
        <p:nvSpPr>
          <p:cNvPr id="8" name="椭圆 24"/>
          <p:cNvSpPr/>
          <p:nvPr/>
        </p:nvSpPr>
        <p:spPr>
          <a:xfrm>
            <a:off x="9603011" y="1939392"/>
            <a:ext cx="2465366" cy="24188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25"/>
          <p:cNvSpPr/>
          <p:nvPr/>
        </p:nvSpPr>
        <p:spPr>
          <a:xfrm>
            <a:off x="9906754" y="2051012"/>
            <a:ext cx="1891435" cy="493455"/>
          </a:xfrm>
          <a:custGeom>
            <a:avLst/>
            <a:gdLst>
              <a:gd name="connsiteX0" fmla="*/ 850107 w 1700214"/>
              <a:gd name="connsiteY0" fmla="*/ 0 h 472230"/>
              <a:gd name="connsiteX1" fmla="*/ 1682059 w 1700214"/>
              <a:gd name="connsiteY1" fmla="*/ 442346 h 472230"/>
              <a:gd name="connsiteX2" fmla="*/ 1700214 w 1700214"/>
              <a:gd name="connsiteY2" fmla="*/ 472230 h 472230"/>
              <a:gd name="connsiteX3" fmla="*/ 0 w 1700214"/>
              <a:gd name="connsiteY3" fmla="*/ 472230 h 472230"/>
              <a:gd name="connsiteX4" fmla="*/ 18155 w 1700214"/>
              <a:gd name="connsiteY4" fmla="*/ 442346 h 472230"/>
              <a:gd name="connsiteX5" fmla="*/ 850107 w 1700214"/>
              <a:gd name="connsiteY5" fmla="*/ 0 h 47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0214" h="472230">
                <a:moveTo>
                  <a:pt x="850107" y="0"/>
                </a:moveTo>
                <a:cubicBezTo>
                  <a:pt x="1196424" y="0"/>
                  <a:pt x="1501759" y="175466"/>
                  <a:pt x="1682059" y="442346"/>
                </a:cubicBezTo>
                <a:lnTo>
                  <a:pt x="1700214" y="472230"/>
                </a:lnTo>
                <a:lnTo>
                  <a:pt x="0" y="472230"/>
                </a:lnTo>
                <a:lnTo>
                  <a:pt x="18155" y="442346"/>
                </a:lnTo>
                <a:cubicBezTo>
                  <a:pt x="198455" y="175466"/>
                  <a:pt x="503790" y="0"/>
                  <a:pt x="850107" y="0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 dirty="0">
              <a:latin typeface="+mj-lt"/>
            </a:endParaRPr>
          </a:p>
        </p:txBody>
      </p:sp>
      <p:sp>
        <p:nvSpPr>
          <p:cNvPr id="10" name="任意多边形 26"/>
          <p:cNvSpPr/>
          <p:nvPr/>
        </p:nvSpPr>
        <p:spPr>
          <a:xfrm>
            <a:off x="9737912" y="2544467"/>
            <a:ext cx="2229121" cy="1701573"/>
          </a:xfrm>
          <a:custGeom>
            <a:avLst/>
            <a:gdLst>
              <a:gd name="connsiteX0" fmla="*/ 153193 w 2006600"/>
              <a:gd name="connsiteY0" fmla="*/ 0 h 1534370"/>
              <a:gd name="connsiteX1" fmla="*/ 1853407 w 2006600"/>
              <a:gd name="connsiteY1" fmla="*/ 0 h 1534370"/>
              <a:gd name="connsiteX2" fmla="*/ 1885507 w 2006600"/>
              <a:gd name="connsiteY2" fmla="*/ 52838 h 1534370"/>
              <a:gd name="connsiteX3" fmla="*/ 2006600 w 2006600"/>
              <a:gd name="connsiteY3" fmla="*/ 531070 h 1534370"/>
              <a:gd name="connsiteX4" fmla="*/ 1003300 w 2006600"/>
              <a:gd name="connsiteY4" fmla="*/ 1534370 h 1534370"/>
              <a:gd name="connsiteX5" fmla="*/ 0 w 2006600"/>
              <a:gd name="connsiteY5" fmla="*/ 531070 h 1534370"/>
              <a:gd name="connsiteX6" fmla="*/ 121093 w 2006600"/>
              <a:gd name="connsiteY6" fmla="*/ 52838 h 1534370"/>
              <a:gd name="connsiteX7" fmla="*/ 153193 w 2006600"/>
              <a:gd name="connsiteY7" fmla="*/ 0 h 153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6600" h="1534370">
                <a:moveTo>
                  <a:pt x="153193" y="0"/>
                </a:moveTo>
                <a:lnTo>
                  <a:pt x="1853407" y="0"/>
                </a:lnTo>
                <a:lnTo>
                  <a:pt x="1885507" y="52838"/>
                </a:lnTo>
                <a:cubicBezTo>
                  <a:pt x="1962734" y="194999"/>
                  <a:pt x="2006600" y="357912"/>
                  <a:pt x="2006600" y="531070"/>
                </a:cubicBezTo>
                <a:cubicBezTo>
                  <a:pt x="2006600" y="1085177"/>
                  <a:pt x="1557407" y="1534370"/>
                  <a:pt x="1003300" y="1534370"/>
                </a:cubicBezTo>
                <a:cubicBezTo>
                  <a:pt x="449193" y="1534370"/>
                  <a:pt x="0" y="1085177"/>
                  <a:pt x="0" y="531070"/>
                </a:cubicBezTo>
                <a:cubicBezTo>
                  <a:pt x="0" y="357912"/>
                  <a:pt x="43867" y="194999"/>
                  <a:pt x="121093" y="52838"/>
                </a:cubicBezTo>
                <a:lnTo>
                  <a:pt x="153193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志願校系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131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778000" y="1084831"/>
            <a:ext cx="275783" cy="2757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46990" y="260104"/>
            <a:ext cx="1338020" cy="13380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方正兰亭超细黑简体" panose="02000000000000000000" pitchFamily="2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366504" y="1718912"/>
            <a:ext cx="3375601" cy="3375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3077029" y="1562621"/>
            <a:ext cx="1289475" cy="12894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6990280" y="5508391"/>
            <a:ext cx="751825" cy="7518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9373914" y="1718912"/>
            <a:ext cx="437743" cy="437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3868367" y="5884303"/>
            <a:ext cx="375913" cy="3759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936297" y="1718911"/>
            <a:ext cx="3375601" cy="3375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487594" y="1360614"/>
            <a:ext cx="3375601" cy="3375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538202" y="1890609"/>
            <a:ext cx="3032208" cy="30322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5"/>
          <p:cNvSpPr txBox="1"/>
          <p:nvPr/>
        </p:nvSpPr>
        <p:spPr>
          <a:xfrm>
            <a:off x="4671553" y="2945046"/>
            <a:ext cx="2765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THANKS</a:t>
            </a:r>
            <a:endParaRPr lang="zh-CN" altLang="en-US" sz="5400" b="1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10" y="134113"/>
            <a:ext cx="2971167" cy="804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86" y="688200"/>
            <a:ext cx="10792522" cy="6049602"/>
          </a:xfrm>
        </p:spPr>
      </p:pic>
      <p:sp>
        <p:nvSpPr>
          <p:cNvPr id="5" name="矩形 4"/>
          <p:cNvSpPr/>
          <p:nvPr/>
        </p:nvSpPr>
        <p:spPr>
          <a:xfrm>
            <a:off x="0" y="1"/>
            <a:ext cx="9144000" cy="2722790"/>
          </a:xfrm>
          <a:prstGeom prst="rect">
            <a:avLst/>
          </a:prstGeom>
          <a:solidFill>
            <a:schemeClr val="accent4">
              <a:lumMod val="75000"/>
              <a:alpha val="94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zh-TW" altLang="en-US" sz="3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點選 功能</a:t>
            </a:r>
            <a:r>
              <a:rPr lang="zh-TW" altLang="en-US" sz="3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列表 </a:t>
            </a:r>
            <a:r>
              <a:rPr lang="en-US" altLang="zh-TW" sz="3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3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學生登入</a:t>
            </a:r>
            <a:r>
              <a:rPr lang="en-US" altLang="zh-TW" sz="3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』</a:t>
            </a:r>
          </a:p>
          <a:p>
            <a:pPr marL="742950" indent="-7429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zh-TW" altLang="en-US" sz="3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選擇學校名稱</a:t>
            </a:r>
            <a:endParaRPr lang="en-US" altLang="zh-TW" sz="3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zh-TW" altLang="en-US" sz="3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輸入 學校驗證碼、帳號、</a:t>
            </a:r>
            <a:r>
              <a:rPr lang="zh-TW" altLang="en-US" sz="3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密碼 </a:t>
            </a:r>
            <a:endParaRPr lang="en-US" altLang="zh-TW" sz="3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zh-TW" altLang="en-US" sz="3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輸入驗證碼 </a:t>
            </a:r>
            <a:r>
              <a:rPr lang="en-US" altLang="zh-TW" sz="3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系統隨機顯示</a:t>
            </a:r>
            <a:r>
              <a:rPr lang="en-US" altLang="zh-TW" sz="3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66819" y="4616418"/>
            <a:ext cx="2718360" cy="345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679579" y="2722790"/>
            <a:ext cx="4371279" cy="338807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266819" y="4072493"/>
            <a:ext cx="402195" cy="438411"/>
          </a:xfrm>
          <a:prstGeom prst="flowChartAlternateProcess">
            <a:avLst/>
          </a:prstGeom>
          <a:noFill/>
          <a:ln w="5397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6096000" y="3044688"/>
            <a:ext cx="381840" cy="388307"/>
          </a:xfrm>
          <a:prstGeom prst="flowChartAlternateProcess">
            <a:avLst/>
          </a:prstGeom>
          <a:noFill/>
          <a:ln w="5397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２</a:t>
            </a:r>
          </a:p>
        </p:txBody>
      </p:sp>
    </p:spTree>
    <p:extLst>
      <p:ext uri="{BB962C8B-B14F-4D97-AF65-F5344CB8AC3E}">
        <p14:creationId xmlns:p14="http://schemas.microsoft.com/office/powerpoint/2010/main" val="11451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10" y="134113"/>
            <a:ext cx="2971167" cy="8043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4175" t="8446" r="17072" b="2594"/>
          <a:stretch>
            <a:fillRect/>
          </a:stretch>
        </p:blipFill>
        <p:spPr bwMode="auto">
          <a:xfrm>
            <a:off x="541020" y="63503"/>
            <a:ext cx="9144000" cy="640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 l="38733" t="8447" r="24994" b="23224"/>
          <a:stretch>
            <a:fillRect/>
          </a:stretch>
        </p:blipFill>
        <p:spPr bwMode="auto">
          <a:xfrm>
            <a:off x="4188296" y="1"/>
            <a:ext cx="6479704" cy="661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660560" y="620688"/>
            <a:ext cx="8229600" cy="1143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660560" y="1946251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67913" y="4849372"/>
            <a:ext cx="837630" cy="271268"/>
          </a:xfrm>
          <a:prstGeom prst="rect">
            <a:avLst/>
          </a:prstGeom>
          <a:noFill/>
          <a:ln w="5397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1834358" y="4630166"/>
            <a:ext cx="402195" cy="438411"/>
          </a:xfrm>
          <a:prstGeom prst="flowChartAlternateProcess">
            <a:avLst/>
          </a:prstGeom>
          <a:noFill/>
          <a:ln w="5397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 l="34367" t="11684" r="15826" b="18599"/>
          <a:stretch>
            <a:fillRect/>
          </a:stretch>
        </p:blipFill>
        <p:spPr bwMode="auto">
          <a:xfrm>
            <a:off x="3169759" y="1"/>
            <a:ext cx="8516778" cy="667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314026" y="6256190"/>
            <a:ext cx="1457482" cy="419128"/>
          </a:xfrm>
          <a:prstGeom prst="rect">
            <a:avLst/>
          </a:prstGeom>
          <a:noFill/>
          <a:ln w="5397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2932186" y="5987441"/>
            <a:ext cx="381840" cy="388307"/>
          </a:xfrm>
          <a:prstGeom prst="flowChartAlternateProcess">
            <a:avLst/>
          </a:prstGeom>
          <a:noFill/>
          <a:ln w="5397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２</a:t>
            </a:r>
          </a:p>
        </p:txBody>
      </p:sp>
    </p:spTree>
    <p:extLst>
      <p:ext uri="{BB962C8B-B14F-4D97-AF65-F5344CB8AC3E}">
        <p14:creationId xmlns:p14="http://schemas.microsoft.com/office/powerpoint/2010/main" val="376429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0" grpId="1" animBg="1"/>
      <p:bldP spid="4101" grpId="0" animBg="1"/>
      <p:bldP spid="4101" grpId="1" animBg="1"/>
      <p:bldP spid="4104" grpId="0" animBg="1"/>
      <p:bldP spid="41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84" y="1072958"/>
            <a:ext cx="10816552" cy="5339067"/>
          </a:xfrm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255844" y="4782753"/>
            <a:ext cx="10355784" cy="1494823"/>
          </a:xfrm>
          <a:prstGeom prst="rect">
            <a:avLst/>
          </a:prstGeom>
          <a:noFill/>
          <a:ln w="508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255844" y="3305353"/>
            <a:ext cx="10355783" cy="1477400"/>
          </a:xfrm>
          <a:prstGeom prst="rect">
            <a:avLst/>
          </a:prstGeom>
          <a:noFill/>
          <a:ln w="508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944006" y="3885334"/>
            <a:ext cx="297858" cy="310651"/>
          </a:xfrm>
          <a:prstGeom prst="flowChartAlternateProcess">
            <a:avLst/>
          </a:prstGeom>
          <a:noFill/>
          <a:ln w="508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solidFill>
                  <a:schemeClr val="accent4"/>
                </a:solidFill>
              </a:rPr>
              <a:t>1</a:t>
            </a:r>
            <a:endParaRPr lang="zh-TW" altLang="en-US" dirty="0">
              <a:solidFill>
                <a:schemeClr val="accent4"/>
              </a:solidFill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956874" y="5375898"/>
            <a:ext cx="300080" cy="312986"/>
          </a:xfrm>
          <a:prstGeom prst="flowChartAlternateProcess">
            <a:avLst/>
          </a:prstGeom>
          <a:noFill/>
          <a:ln w="508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solidFill>
                  <a:schemeClr val="accent4"/>
                </a:solidFill>
              </a:rPr>
              <a:t>2</a:t>
            </a:r>
            <a:endParaRPr lang="zh-TW" altLang="en-US" dirty="0">
              <a:solidFill>
                <a:schemeClr val="accent4"/>
              </a:solidFill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180341" y="2280387"/>
            <a:ext cx="297858" cy="312986"/>
          </a:xfrm>
          <a:prstGeom prst="flowChartAlternateProcess">
            <a:avLst/>
          </a:prstGeom>
          <a:noFill/>
          <a:ln w="508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>
                <a:solidFill>
                  <a:schemeClr val="accent4"/>
                </a:solidFill>
              </a:rPr>
              <a:t>3</a:t>
            </a:r>
            <a:endParaRPr lang="zh-TW" altLang="en-US" dirty="0">
              <a:solidFill>
                <a:schemeClr val="accent4"/>
              </a:solidFill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496438" y="2648071"/>
            <a:ext cx="3152800" cy="547885"/>
          </a:xfrm>
          <a:prstGeom prst="rect">
            <a:avLst/>
          </a:prstGeom>
          <a:noFill/>
          <a:ln w="508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1" name="椭圆 3"/>
          <p:cNvSpPr/>
          <p:nvPr/>
        </p:nvSpPr>
        <p:spPr>
          <a:xfrm>
            <a:off x="4354626" y="-2128932"/>
            <a:ext cx="3201890" cy="3201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40347" y="-238638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個人資料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10" y="134113"/>
            <a:ext cx="2971167" cy="80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3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3" grpId="1" animBg="1"/>
      <p:bldP spid="5123" grpId="2" animBg="1"/>
      <p:bldP spid="5124" grpId="0" animBg="1"/>
      <p:bldP spid="5124" grpId="1" animBg="1"/>
      <p:bldP spid="5124" grpId="2" animBg="1"/>
      <p:bldP spid="5125" grpId="0" animBg="1"/>
      <p:bldP spid="5125" grpId="1" animBg="1"/>
      <p:bldP spid="5126" grpId="0" animBg="1"/>
      <p:bldP spid="5126" grpId="1" animBg="1"/>
      <p:bldP spid="5127" grpId="0" animBg="1"/>
      <p:bldP spid="5128" grpId="0" animBg="1"/>
      <p:bldP spid="512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1" name="椭圆 3"/>
          <p:cNvSpPr/>
          <p:nvPr/>
        </p:nvSpPr>
        <p:spPr>
          <a:xfrm>
            <a:off x="4354626" y="-2128932"/>
            <a:ext cx="3201890" cy="3201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40347" y="-238638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校系分析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10" y="134113"/>
            <a:ext cx="2971167" cy="804396"/>
          </a:xfrm>
          <a:prstGeom prst="rect">
            <a:avLst/>
          </a:prstGeom>
        </p:spPr>
      </p:pic>
      <p:pic>
        <p:nvPicPr>
          <p:cNvPr id="15" name="Picture 20" descr="C:\Users\user\Desktop\【　　】\圖片1.png"/>
          <p:cNvPicPr>
            <a:picLocks noChangeAspect="1" noChangeArrowheads="1"/>
          </p:cNvPicPr>
          <p:nvPr/>
        </p:nvPicPr>
        <p:blipFill>
          <a:blip r:embed="rId4" cstate="print"/>
          <a:srcRect l="23350" t="6612" r="23158" b="10736"/>
          <a:stretch>
            <a:fillRect/>
          </a:stretch>
        </p:blipFill>
        <p:spPr bwMode="auto">
          <a:xfrm>
            <a:off x="-2475224" y="1243309"/>
            <a:ext cx="10361924" cy="10948436"/>
          </a:xfrm>
          <a:prstGeom prst="rect">
            <a:avLst/>
          </a:prstGeom>
          <a:noFill/>
        </p:spPr>
      </p:pic>
      <p:sp>
        <p:nvSpPr>
          <p:cNvPr id="16" name="椭圆 24"/>
          <p:cNvSpPr/>
          <p:nvPr/>
        </p:nvSpPr>
        <p:spPr>
          <a:xfrm>
            <a:off x="8335904" y="2459142"/>
            <a:ext cx="2189057" cy="22843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25"/>
          <p:cNvSpPr/>
          <p:nvPr/>
        </p:nvSpPr>
        <p:spPr>
          <a:xfrm>
            <a:off x="8580325" y="2550370"/>
            <a:ext cx="1700214" cy="472230"/>
          </a:xfrm>
          <a:custGeom>
            <a:avLst/>
            <a:gdLst>
              <a:gd name="connsiteX0" fmla="*/ 850107 w 1700214"/>
              <a:gd name="connsiteY0" fmla="*/ 0 h 472230"/>
              <a:gd name="connsiteX1" fmla="*/ 1682059 w 1700214"/>
              <a:gd name="connsiteY1" fmla="*/ 442346 h 472230"/>
              <a:gd name="connsiteX2" fmla="*/ 1700214 w 1700214"/>
              <a:gd name="connsiteY2" fmla="*/ 472230 h 472230"/>
              <a:gd name="connsiteX3" fmla="*/ 0 w 1700214"/>
              <a:gd name="connsiteY3" fmla="*/ 472230 h 472230"/>
              <a:gd name="connsiteX4" fmla="*/ 18155 w 1700214"/>
              <a:gd name="connsiteY4" fmla="*/ 442346 h 472230"/>
              <a:gd name="connsiteX5" fmla="*/ 850107 w 1700214"/>
              <a:gd name="connsiteY5" fmla="*/ 0 h 47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0214" h="472230">
                <a:moveTo>
                  <a:pt x="850107" y="0"/>
                </a:moveTo>
                <a:cubicBezTo>
                  <a:pt x="1196424" y="0"/>
                  <a:pt x="1501759" y="175466"/>
                  <a:pt x="1682059" y="442346"/>
                </a:cubicBezTo>
                <a:lnTo>
                  <a:pt x="1700214" y="472230"/>
                </a:lnTo>
                <a:lnTo>
                  <a:pt x="0" y="472230"/>
                </a:lnTo>
                <a:lnTo>
                  <a:pt x="18155" y="442346"/>
                </a:lnTo>
                <a:cubicBezTo>
                  <a:pt x="198455" y="175466"/>
                  <a:pt x="503790" y="0"/>
                  <a:pt x="850107" y="0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 dirty="0">
              <a:latin typeface="+mj-lt"/>
            </a:endParaRPr>
          </a:p>
        </p:txBody>
      </p:sp>
      <p:sp>
        <p:nvSpPr>
          <p:cNvPr id="18" name="任意多边形 26"/>
          <p:cNvSpPr/>
          <p:nvPr/>
        </p:nvSpPr>
        <p:spPr>
          <a:xfrm>
            <a:off x="8427133" y="3022599"/>
            <a:ext cx="2006600" cy="1625599"/>
          </a:xfrm>
          <a:custGeom>
            <a:avLst/>
            <a:gdLst>
              <a:gd name="connsiteX0" fmla="*/ 153193 w 2006600"/>
              <a:gd name="connsiteY0" fmla="*/ 0 h 1534370"/>
              <a:gd name="connsiteX1" fmla="*/ 1853407 w 2006600"/>
              <a:gd name="connsiteY1" fmla="*/ 0 h 1534370"/>
              <a:gd name="connsiteX2" fmla="*/ 1885507 w 2006600"/>
              <a:gd name="connsiteY2" fmla="*/ 52838 h 1534370"/>
              <a:gd name="connsiteX3" fmla="*/ 2006600 w 2006600"/>
              <a:gd name="connsiteY3" fmla="*/ 531070 h 1534370"/>
              <a:gd name="connsiteX4" fmla="*/ 1003300 w 2006600"/>
              <a:gd name="connsiteY4" fmla="*/ 1534370 h 1534370"/>
              <a:gd name="connsiteX5" fmla="*/ 0 w 2006600"/>
              <a:gd name="connsiteY5" fmla="*/ 531070 h 1534370"/>
              <a:gd name="connsiteX6" fmla="*/ 121093 w 2006600"/>
              <a:gd name="connsiteY6" fmla="*/ 52838 h 1534370"/>
              <a:gd name="connsiteX7" fmla="*/ 153193 w 2006600"/>
              <a:gd name="connsiteY7" fmla="*/ 0 h 153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6600" h="1534370">
                <a:moveTo>
                  <a:pt x="153193" y="0"/>
                </a:moveTo>
                <a:lnTo>
                  <a:pt x="1853407" y="0"/>
                </a:lnTo>
                <a:lnTo>
                  <a:pt x="1885507" y="52838"/>
                </a:lnTo>
                <a:cubicBezTo>
                  <a:pt x="1962734" y="194999"/>
                  <a:pt x="2006600" y="357912"/>
                  <a:pt x="2006600" y="531070"/>
                </a:cubicBezTo>
                <a:cubicBezTo>
                  <a:pt x="2006600" y="1085177"/>
                  <a:pt x="1557407" y="1534370"/>
                  <a:pt x="1003300" y="1534370"/>
                </a:cubicBezTo>
                <a:cubicBezTo>
                  <a:pt x="449193" y="1534370"/>
                  <a:pt x="0" y="1085177"/>
                  <a:pt x="0" y="531070"/>
                </a:cubicBezTo>
                <a:cubicBezTo>
                  <a:pt x="0" y="357912"/>
                  <a:pt x="43867" y="194999"/>
                  <a:pt x="121093" y="52838"/>
                </a:cubicBezTo>
                <a:lnTo>
                  <a:pt x="153193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完整畫面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8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0.16042 L -0.004 -1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10" y="134113"/>
            <a:ext cx="2971167" cy="804396"/>
          </a:xfrm>
          <a:prstGeom prst="rect">
            <a:avLst/>
          </a:prstGeom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4" cstate="print"/>
          <a:srcRect l="33269" t="24715" r="16732" b="2870"/>
          <a:stretch>
            <a:fillRect/>
          </a:stretch>
        </p:blipFill>
        <p:spPr bwMode="auto">
          <a:xfrm>
            <a:off x="1507553" y="0"/>
            <a:ext cx="9144000" cy="717341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7" name="矩形 36"/>
          <p:cNvSpPr/>
          <p:nvPr/>
        </p:nvSpPr>
        <p:spPr>
          <a:xfrm>
            <a:off x="2099632" y="4521939"/>
            <a:ext cx="8568368" cy="26514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36624" y="2348880"/>
            <a:ext cx="8229600" cy="1143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1551610" y="1160892"/>
            <a:ext cx="463693" cy="460234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 b="1" dirty="0">
                <a:solidFill>
                  <a:srgbClr val="FFC000"/>
                </a:solidFill>
                <a:latin typeface="Vladimir Script" panose="03050402040407070305" pitchFamily="66" charset="0"/>
                <a:ea typeface="新細明體" pitchFamily="18" charset="-120"/>
                <a:cs typeface="新細明體" pitchFamily="18" charset="-120"/>
              </a:rPr>
              <a:t>１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1560904" y="3354861"/>
            <a:ext cx="467152" cy="463693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 b="1" dirty="0">
                <a:solidFill>
                  <a:srgbClr val="FFC000"/>
                </a:solidFill>
                <a:latin typeface="Goudy Stout" panose="0202090407030B020401" pitchFamily="18" charset="0"/>
                <a:ea typeface="新細明體" pitchFamily="18" charset="-120"/>
                <a:cs typeface="新細明體" pitchFamily="18" charset="-120"/>
              </a:rPr>
              <a:t>２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100063" y="3037154"/>
            <a:ext cx="8551489" cy="1372575"/>
          </a:xfrm>
          <a:prstGeom prst="rect">
            <a:avLst/>
          </a:prstGeom>
          <a:noFill/>
          <a:ln w="57150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116183" y="1397759"/>
            <a:ext cx="4323805" cy="501503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1491106" y="19082"/>
            <a:ext cx="9144000" cy="2924944"/>
          </a:xfrm>
          <a:prstGeom prst="rect">
            <a:avLst/>
          </a:prstGeom>
          <a:solidFill>
            <a:schemeClr val="accent4">
              <a:lumMod val="75000"/>
              <a:alpha val="94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84064" y="994965"/>
            <a:ext cx="3312368" cy="7920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5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篩選功能</a:t>
            </a:r>
          </a:p>
        </p:txBody>
      </p:sp>
      <p:sp>
        <p:nvSpPr>
          <p:cNvPr id="32" name="內容版面配置區 2"/>
          <p:cNvSpPr txBox="1">
            <a:spLocks/>
          </p:cNvSpPr>
          <p:nvPr/>
        </p:nvSpPr>
        <p:spPr>
          <a:xfrm>
            <a:off x="5375920" y="477240"/>
            <a:ext cx="309634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sz="4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學群</a:t>
            </a:r>
            <a:endParaRPr lang="en-US" altLang="zh-TW" sz="4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內容版面配置區 2"/>
          <p:cNvSpPr txBox="1">
            <a:spLocks/>
          </p:cNvSpPr>
          <p:nvPr/>
        </p:nvSpPr>
        <p:spPr>
          <a:xfrm>
            <a:off x="5375920" y="1121514"/>
            <a:ext cx="309634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sz="4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學校</a:t>
            </a:r>
            <a:endParaRPr lang="en-US" altLang="zh-TW" sz="4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" name="內容版面配置區 2"/>
          <p:cNvSpPr txBox="1">
            <a:spLocks/>
          </p:cNvSpPr>
          <p:nvPr/>
        </p:nvSpPr>
        <p:spPr>
          <a:xfrm>
            <a:off x="5375920" y="1785409"/>
            <a:ext cx="309634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sz="4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評估</a:t>
            </a:r>
            <a:endParaRPr lang="en-US" altLang="zh-TW" sz="4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2228776" y="3670424"/>
            <a:ext cx="2196540" cy="40664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4511824" y="3666232"/>
            <a:ext cx="2718360" cy="41084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7320136" y="3640027"/>
            <a:ext cx="2646824" cy="41503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4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153" grpId="0"/>
      <p:bldP spid="6154" grpId="0"/>
      <p:bldP spid="6148" grpId="0" animBg="1"/>
      <p:bldP spid="6148" grpId="1" animBg="1"/>
      <p:bldP spid="6152" grpId="0" animBg="1"/>
      <p:bldP spid="6152" grpId="1" animBg="1"/>
      <p:bldP spid="30" grpId="0" animBg="1"/>
      <p:bldP spid="3" grpId="0" build="p"/>
      <p:bldP spid="32" grpId="0"/>
      <p:bldP spid="34" grpId="0"/>
      <p:bldP spid="35" grpId="0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10" y="134113"/>
            <a:ext cx="2971167" cy="804396"/>
          </a:xfrm>
          <a:prstGeom prst="rect">
            <a:avLst/>
          </a:prstGeom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4" cstate="print"/>
          <a:srcRect l="35433" t="9150" r="14961"/>
          <a:stretch>
            <a:fillRect/>
          </a:stretch>
        </p:blipFill>
        <p:spPr bwMode="auto">
          <a:xfrm>
            <a:off x="1703513" y="118020"/>
            <a:ext cx="9072043" cy="899961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矩形 20"/>
          <p:cNvSpPr/>
          <p:nvPr/>
        </p:nvSpPr>
        <p:spPr>
          <a:xfrm>
            <a:off x="2351584" y="5661248"/>
            <a:ext cx="7920880" cy="360040"/>
          </a:xfrm>
          <a:prstGeom prst="rect">
            <a:avLst/>
          </a:prstGeom>
          <a:noFill/>
          <a:ln w="4445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 t="6731"/>
          <a:stretch>
            <a:fillRect/>
          </a:stretch>
        </p:blipFill>
        <p:spPr bwMode="auto">
          <a:xfrm>
            <a:off x="1919537" y="1628800"/>
            <a:ext cx="8140035" cy="69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6" cstate="print"/>
          <a:srcRect l="50393" t="17344" r="14951" b="69412"/>
          <a:stretch>
            <a:fillRect/>
          </a:stretch>
        </p:blipFill>
        <p:spPr bwMode="auto">
          <a:xfrm>
            <a:off x="4216099" y="238552"/>
            <a:ext cx="6560422" cy="13775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11016" y="1700808"/>
            <a:ext cx="2756992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50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評估列表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678455" y="5260932"/>
            <a:ext cx="2244374" cy="400316"/>
          </a:xfrm>
          <a:prstGeom prst="rect">
            <a:avLst/>
          </a:prstGeom>
          <a:noFill/>
          <a:ln w="5397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3" name="手繪多邊形 12"/>
          <p:cNvSpPr/>
          <p:nvPr/>
        </p:nvSpPr>
        <p:spPr>
          <a:xfrm flipV="1">
            <a:off x="8151222" y="1240968"/>
            <a:ext cx="2516777" cy="4007264"/>
          </a:xfrm>
          <a:custGeom>
            <a:avLst/>
            <a:gdLst>
              <a:gd name="connsiteX0" fmla="*/ 2933700 w 9213850"/>
              <a:gd name="connsiteY0" fmla="*/ 0 h 4057650"/>
              <a:gd name="connsiteX1" fmla="*/ 8724900 w 9213850"/>
              <a:gd name="connsiteY1" fmla="*/ 1790700 h 4057650"/>
              <a:gd name="connsiteX2" fmla="*/ 0 w 9213850"/>
              <a:gd name="connsiteY2" fmla="*/ 4057650 h 4057650"/>
              <a:gd name="connsiteX0" fmla="*/ 6482597 w 9805333"/>
              <a:gd name="connsiteY0" fmla="*/ 0 h 3898354"/>
              <a:gd name="connsiteX1" fmla="*/ 8724900 w 9805333"/>
              <a:gd name="connsiteY1" fmla="*/ 1631404 h 3898354"/>
              <a:gd name="connsiteX2" fmla="*/ 0 w 9805333"/>
              <a:gd name="connsiteY2" fmla="*/ 3898354 h 3898354"/>
              <a:gd name="connsiteX0" fmla="*/ 6482597 w 9805333"/>
              <a:gd name="connsiteY0" fmla="*/ 0 h 3898354"/>
              <a:gd name="connsiteX1" fmla="*/ 8724900 w 9805333"/>
              <a:gd name="connsiteY1" fmla="*/ 1631404 h 3898354"/>
              <a:gd name="connsiteX2" fmla="*/ 0 w 9805333"/>
              <a:gd name="connsiteY2" fmla="*/ 3898354 h 389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05333" h="3898354">
                <a:moveTo>
                  <a:pt x="6482597" y="0"/>
                </a:moveTo>
                <a:cubicBezTo>
                  <a:pt x="9499534" y="393352"/>
                  <a:pt x="9805333" y="981678"/>
                  <a:pt x="8724900" y="1631404"/>
                </a:cubicBezTo>
                <a:cubicBezTo>
                  <a:pt x="7644467" y="2281130"/>
                  <a:pt x="4117975" y="3103016"/>
                  <a:pt x="0" y="3898354"/>
                </a:cubicBezTo>
              </a:path>
            </a:pathLst>
          </a:custGeom>
          <a:ln w="66675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>
          <a:xfrm>
            <a:off x="6291336" y="1844825"/>
            <a:ext cx="2901008" cy="109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zh-TW" altLang="en-US" sz="50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另開視窗</a:t>
            </a:r>
          </a:p>
        </p:txBody>
      </p:sp>
      <p:sp>
        <p:nvSpPr>
          <p:cNvPr id="18" name="內容版面配置區 2"/>
          <p:cNvSpPr txBox="1">
            <a:spLocks/>
          </p:cNvSpPr>
          <p:nvPr/>
        </p:nvSpPr>
        <p:spPr>
          <a:xfrm>
            <a:off x="6826485" y="548680"/>
            <a:ext cx="309634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sz="40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評估結果</a:t>
            </a:r>
            <a:endParaRPr lang="en-US" altLang="zh-TW" sz="40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/>
          <a:srcRect l="56496" t="23259" r="35236" b="74137"/>
          <a:stretch>
            <a:fillRect/>
          </a:stretch>
        </p:blipFill>
        <p:spPr bwMode="auto">
          <a:xfrm>
            <a:off x="5539561" y="836713"/>
            <a:ext cx="1688337" cy="288031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0" name="內容版面配置區 19"/>
          <p:cNvSpPr>
            <a:spLocks noGrp="1"/>
          </p:cNvSpPr>
          <p:nvPr>
            <p:ph idx="1"/>
          </p:nvPr>
        </p:nvSpPr>
        <p:spPr>
          <a:xfrm>
            <a:off x="13884696" y="1772817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880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" grpId="0"/>
      <p:bldP spid="6148" grpId="0" animBg="1"/>
      <p:bldP spid="6148" grpId="1" animBg="1"/>
      <p:bldP spid="6148" grpId="2" animBg="1"/>
      <p:bldP spid="13" grpId="0" animBg="1"/>
      <p:bldP spid="13" grpId="1" animBg="1"/>
      <p:bldP spid="17" grpId="0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10" y="134113"/>
            <a:ext cx="2971167" cy="804396"/>
          </a:xfrm>
          <a:prstGeom prst="rect">
            <a:avLst/>
          </a:prstGeom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4" cstate="print"/>
          <a:srcRect l="33269" t="24715" r="16732" b="2870"/>
          <a:stretch>
            <a:fillRect/>
          </a:stretch>
        </p:blipFill>
        <p:spPr bwMode="auto">
          <a:xfrm>
            <a:off x="1524000" y="0"/>
            <a:ext cx="9144000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矩形 36"/>
          <p:cNvSpPr/>
          <p:nvPr/>
        </p:nvSpPr>
        <p:spPr>
          <a:xfrm>
            <a:off x="2207568" y="4797152"/>
            <a:ext cx="8460432" cy="21602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36624" y="2348880"/>
            <a:ext cx="8229600" cy="1143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320136" y="3645024"/>
            <a:ext cx="2880320" cy="432048"/>
          </a:xfrm>
          <a:prstGeom prst="rect">
            <a:avLst/>
          </a:prstGeom>
          <a:noFill/>
          <a:ln w="5397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6" name="內容版面配置區 15"/>
          <p:cNvSpPr>
            <a:spLocks noGrp="1"/>
          </p:cNvSpPr>
          <p:nvPr>
            <p:ph idx="1"/>
          </p:nvPr>
        </p:nvSpPr>
        <p:spPr>
          <a:xfrm>
            <a:off x="12876584" y="3717033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7" name="手繪多邊形 16"/>
          <p:cNvSpPr/>
          <p:nvPr/>
        </p:nvSpPr>
        <p:spPr>
          <a:xfrm>
            <a:off x="5303520" y="3861048"/>
            <a:ext cx="5826034" cy="936104"/>
          </a:xfrm>
          <a:custGeom>
            <a:avLst/>
            <a:gdLst>
              <a:gd name="connsiteX0" fmla="*/ 4470400 w 4823581"/>
              <a:gd name="connsiteY0" fmla="*/ 0 h 1270000"/>
              <a:gd name="connsiteX1" fmla="*/ 4078514 w 4823581"/>
              <a:gd name="connsiteY1" fmla="*/ 1074057 h 1270000"/>
              <a:gd name="connsiteX2" fmla="*/ 0 w 4823581"/>
              <a:gd name="connsiteY2" fmla="*/ 1175657 h 1270000"/>
              <a:gd name="connsiteX0" fmla="*/ 3659584 w 4688445"/>
              <a:gd name="connsiteY0" fmla="*/ 0 h 1185044"/>
              <a:gd name="connsiteX1" fmla="*/ 4078514 w 4688445"/>
              <a:gd name="connsiteY1" fmla="*/ 1001238 h 1185044"/>
              <a:gd name="connsiteX2" fmla="*/ 0 w 4688445"/>
              <a:gd name="connsiteY2" fmla="*/ 1102838 h 1185044"/>
              <a:gd name="connsiteX0" fmla="*/ 3659584 w 4688445"/>
              <a:gd name="connsiteY0" fmla="*/ 138382 h 1323426"/>
              <a:gd name="connsiteX1" fmla="*/ 4078514 w 4688445"/>
              <a:gd name="connsiteY1" fmla="*/ 1139620 h 1323426"/>
              <a:gd name="connsiteX2" fmla="*/ 0 w 4688445"/>
              <a:gd name="connsiteY2" fmla="*/ 1241220 h 1323426"/>
              <a:gd name="connsiteX0" fmla="*/ 3659584 w 4701563"/>
              <a:gd name="connsiteY0" fmla="*/ 138382 h 1288391"/>
              <a:gd name="connsiteX1" fmla="*/ 4091632 w 4701563"/>
              <a:gd name="connsiteY1" fmla="*/ 858462 h 1288391"/>
              <a:gd name="connsiteX2" fmla="*/ 0 w 4701563"/>
              <a:gd name="connsiteY2" fmla="*/ 1241220 h 1288391"/>
              <a:gd name="connsiteX0" fmla="*/ 3659584 w 4663195"/>
              <a:gd name="connsiteY0" fmla="*/ 138382 h 1288391"/>
              <a:gd name="connsiteX1" fmla="*/ 4091632 w 4663195"/>
              <a:gd name="connsiteY1" fmla="*/ 858462 h 1288391"/>
              <a:gd name="connsiteX2" fmla="*/ 0 w 4663195"/>
              <a:gd name="connsiteY2" fmla="*/ 1241220 h 1288391"/>
              <a:gd name="connsiteX0" fmla="*/ 3227536 w 4585449"/>
              <a:gd name="connsiteY0" fmla="*/ 138382 h 1288390"/>
              <a:gd name="connsiteX1" fmla="*/ 4091632 w 4585449"/>
              <a:gd name="connsiteY1" fmla="*/ 858461 h 1288390"/>
              <a:gd name="connsiteX2" fmla="*/ 0 w 4585449"/>
              <a:gd name="connsiteY2" fmla="*/ 1241219 h 1288390"/>
              <a:gd name="connsiteX0" fmla="*/ 3227536 w 4263376"/>
              <a:gd name="connsiteY0" fmla="*/ 138382 h 1288390"/>
              <a:gd name="connsiteX1" fmla="*/ 3769559 w 4263376"/>
              <a:gd name="connsiteY1" fmla="*/ 786453 h 1288390"/>
              <a:gd name="connsiteX2" fmla="*/ 0 w 4263376"/>
              <a:gd name="connsiteY2" fmla="*/ 1241219 h 1288390"/>
              <a:gd name="connsiteX0" fmla="*/ 3263565 w 4267176"/>
              <a:gd name="connsiteY0" fmla="*/ 138382 h 1022171"/>
              <a:gd name="connsiteX1" fmla="*/ 3769559 w 4267176"/>
              <a:gd name="connsiteY1" fmla="*/ 520234 h 1022171"/>
              <a:gd name="connsiteX2" fmla="*/ 0 w 4267176"/>
              <a:gd name="connsiteY2" fmla="*/ 975000 h 1022171"/>
              <a:gd name="connsiteX0" fmla="*/ 4301972 w 5305583"/>
              <a:gd name="connsiteY0" fmla="*/ 138382 h 1264933"/>
              <a:gd name="connsiteX1" fmla="*/ 3769559 w 5305583"/>
              <a:gd name="connsiteY1" fmla="*/ 762996 h 1264933"/>
              <a:gd name="connsiteX2" fmla="*/ 0 w 5305583"/>
              <a:gd name="connsiteY2" fmla="*/ 1217762 h 1264933"/>
              <a:gd name="connsiteX0" fmla="*/ 4301972 w 4956336"/>
              <a:gd name="connsiteY0" fmla="*/ 0 h 1126551"/>
              <a:gd name="connsiteX1" fmla="*/ 3769559 w 4956336"/>
              <a:gd name="connsiteY1" fmla="*/ 624614 h 1126551"/>
              <a:gd name="connsiteX2" fmla="*/ 0 w 4956336"/>
              <a:gd name="connsiteY2" fmla="*/ 1079380 h 1126551"/>
              <a:gd name="connsiteX0" fmla="*/ 4301972 w 4956336"/>
              <a:gd name="connsiteY0" fmla="*/ 0 h 1154849"/>
              <a:gd name="connsiteX1" fmla="*/ 2892705 w 4956336"/>
              <a:gd name="connsiteY1" fmla="*/ 971042 h 1154849"/>
              <a:gd name="connsiteX2" fmla="*/ 0 w 4956336"/>
              <a:gd name="connsiteY2" fmla="*/ 1079380 h 1154849"/>
              <a:gd name="connsiteX0" fmla="*/ 4376144 w 5030508"/>
              <a:gd name="connsiteY0" fmla="*/ 0 h 1073928"/>
              <a:gd name="connsiteX1" fmla="*/ 2892705 w 5030508"/>
              <a:gd name="connsiteY1" fmla="*/ 890122 h 1073928"/>
              <a:gd name="connsiteX2" fmla="*/ 0 w 5030508"/>
              <a:gd name="connsiteY2" fmla="*/ 998460 h 1073928"/>
              <a:gd name="connsiteX0" fmla="*/ 4376144 w 5194963"/>
              <a:gd name="connsiteY0" fmla="*/ 0 h 1073928"/>
              <a:gd name="connsiteX1" fmla="*/ 2892705 w 5194963"/>
              <a:gd name="connsiteY1" fmla="*/ 890122 h 1073928"/>
              <a:gd name="connsiteX2" fmla="*/ 0 w 5194963"/>
              <a:gd name="connsiteY2" fmla="*/ 998460 h 1073928"/>
              <a:gd name="connsiteX0" fmla="*/ 4376144 w 5194963"/>
              <a:gd name="connsiteY0" fmla="*/ 0 h 1073928"/>
              <a:gd name="connsiteX1" fmla="*/ 2892705 w 5194963"/>
              <a:gd name="connsiteY1" fmla="*/ 890122 h 1073928"/>
              <a:gd name="connsiteX2" fmla="*/ 0 w 5194963"/>
              <a:gd name="connsiteY2" fmla="*/ 998460 h 1073928"/>
              <a:gd name="connsiteX0" fmla="*/ 4376144 w 5194963"/>
              <a:gd name="connsiteY0" fmla="*/ 0 h 1045632"/>
              <a:gd name="connsiteX1" fmla="*/ 2892705 w 5194963"/>
              <a:gd name="connsiteY1" fmla="*/ 890122 h 1045632"/>
              <a:gd name="connsiteX2" fmla="*/ 0 w 5194963"/>
              <a:gd name="connsiteY2" fmla="*/ 998460 h 1045632"/>
              <a:gd name="connsiteX0" fmla="*/ 4376144 w 5194963"/>
              <a:gd name="connsiteY0" fmla="*/ 0 h 1045631"/>
              <a:gd name="connsiteX1" fmla="*/ 2892705 w 5194963"/>
              <a:gd name="connsiteY1" fmla="*/ 890122 h 1045631"/>
              <a:gd name="connsiteX2" fmla="*/ 0 w 5194963"/>
              <a:gd name="connsiteY2" fmla="*/ 998460 h 1045631"/>
              <a:gd name="connsiteX0" fmla="*/ 4376144 w 5355194"/>
              <a:gd name="connsiteY0" fmla="*/ 0 h 1045631"/>
              <a:gd name="connsiteX1" fmla="*/ 2892705 w 5355194"/>
              <a:gd name="connsiteY1" fmla="*/ 890122 h 1045631"/>
              <a:gd name="connsiteX2" fmla="*/ 0 w 5355194"/>
              <a:gd name="connsiteY2" fmla="*/ 998460 h 1045631"/>
              <a:gd name="connsiteX0" fmla="*/ 4376144 w 5194963"/>
              <a:gd name="connsiteY0" fmla="*/ 0 h 1045631"/>
              <a:gd name="connsiteX1" fmla="*/ 2892705 w 5194963"/>
              <a:gd name="connsiteY1" fmla="*/ 890122 h 1045631"/>
              <a:gd name="connsiteX2" fmla="*/ 0 w 5194963"/>
              <a:gd name="connsiteY2" fmla="*/ 998460 h 1045631"/>
              <a:gd name="connsiteX0" fmla="*/ 4376144 w 5194963"/>
              <a:gd name="connsiteY0" fmla="*/ 0 h 1045631"/>
              <a:gd name="connsiteX1" fmla="*/ 2892705 w 5194963"/>
              <a:gd name="connsiteY1" fmla="*/ 890122 h 1045631"/>
              <a:gd name="connsiteX2" fmla="*/ 0 w 5194963"/>
              <a:gd name="connsiteY2" fmla="*/ 998460 h 1045631"/>
              <a:gd name="connsiteX0" fmla="*/ 4376144 w 5194963"/>
              <a:gd name="connsiteY0" fmla="*/ 0 h 1045631"/>
              <a:gd name="connsiteX1" fmla="*/ 2892705 w 5194963"/>
              <a:gd name="connsiteY1" fmla="*/ 890122 h 1045631"/>
              <a:gd name="connsiteX2" fmla="*/ 0 w 5194963"/>
              <a:gd name="connsiteY2" fmla="*/ 998460 h 104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4963" h="1045631">
                <a:moveTo>
                  <a:pt x="4376144" y="0"/>
                </a:moveTo>
                <a:cubicBezTo>
                  <a:pt x="5194963" y="517287"/>
                  <a:pt x="4394139" y="785971"/>
                  <a:pt x="2892705" y="890122"/>
                </a:cubicBezTo>
                <a:cubicBezTo>
                  <a:pt x="2545776" y="917100"/>
                  <a:pt x="1666723" y="1045631"/>
                  <a:pt x="0" y="998460"/>
                </a:cubicBezTo>
              </a:path>
            </a:pathLst>
          </a:custGeom>
          <a:noFill/>
          <a:ln w="53975">
            <a:solidFill>
              <a:schemeClr val="accent4"/>
            </a:solidFill>
            <a:miter lim="800000"/>
            <a:headEnd type="none"/>
            <a:tailEnd type="stealt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9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6148" grpId="0" animBg="1"/>
      <p:bldP spid="6148" grpId="1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10" y="134113"/>
            <a:ext cx="2971167" cy="804396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35437" t="23261" r="14557" b="4303"/>
          <a:stretch>
            <a:fillRect/>
          </a:stretch>
        </p:blipFill>
        <p:spPr bwMode="auto">
          <a:xfrm>
            <a:off x="1668016" y="269032"/>
            <a:ext cx="8316416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668016" y="2789312"/>
            <a:ext cx="8316000" cy="4005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62516" y="1672342"/>
            <a:ext cx="504056" cy="36004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2466572" y="1795812"/>
            <a:ext cx="1556787" cy="1057124"/>
          </a:xfrm>
          <a:custGeom>
            <a:avLst/>
            <a:gdLst>
              <a:gd name="connsiteX0" fmla="*/ 0 w 1451429"/>
              <a:gd name="connsiteY0" fmla="*/ 26610 h 1057124"/>
              <a:gd name="connsiteX1" fmla="*/ 885372 w 1451429"/>
              <a:gd name="connsiteY1" fmla="*/ 171752 h 1057124"/>
              <a:gd name="connsiteX2" fmla="*/ 1451429 w 1451429"/>
              <a:gd name="connsiteY2" fmla="*/ 1057124 h 10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429" h="1057124">
                <a:moveTo>
                  <a:pt x="0" y="26610"/>
                </a:moveTo>
                <a:cubicBezTo>
                  <a:pt x="321733" y="13305"/>
                  <a:pt x="643467" y="0"/>
                  <a:pt x="885372" y="171752"/>
                </a:cubicBezTo>
                <a:cubicBezTo>
                  <a:pt x="1127277" y="343504"/>
                  <a:pt x="1289353" y="700314"/>
                  <a:pt x="1451429" y="1057124"/>
                </a:cubicBezTo>
              </a:path>
            </a:pathLst>
          </a:custGeom>
          <a:ln w="381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668016" y="4033260"/>
            <a:ext cx="8316000" cy="45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215680" y="4552662"/>
            <a:ext cx="4073819" cy="45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Picture 20" descr="C:\Users\user\Desktop\【　　】\圖片1.png"/>
          <p:cNvPicPr>
            <a:picLocks noChangeAspect="1" noChangeArrowheads="1"/>
          </p:cNvPicPr>
          <p:nvPr/>
        </p:nvPicPr>
        <p:blipFill>
          <a:blip r:embed="rId4" cstate="print"/>
          <a:srcRect l="38231" t="6612" r="23158" b="10736"/>
          <a:stretch>
            <a:fillRect/>
          </a:stretch>
        </p:blipFill>
        <p:spPr bwMode="auto">
          <a:xfrm>
            <a:off x="1830245" y="337446"/>
            <a:ext cx="7460721" cy="10917832"/>
          </a:xfrm>
          <a:prstGeom prst="rect">
            <a:avLst/>
          </a:prstGeom>
          <a:noFill/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299063" y="2256516"/>
            <a:ext cx="916617" cy="596420"/>
          </a:xfrm>
          <a:prstGeom prst="rect">
            <a:avLst/>
          </a:prstGeom>
          <a:noFill/>
          <a:ln w="508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-0.22292 L -0.06302 0.1104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7" grpId="2" animBg="1"/>
      <p:bldP spid="8" grpId="0" animBg="1"/>
      <p:bldP spid="8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168</Words>
  <Application>Microsoft Office PowerPoint</Application>
  <PresentationFormat>自訂</PresentationFormat>
  <Paragraphs>73</Paragraphs>
  <Slides>12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主题</vt:lpstr>
      <vt:lpstr>PowerPoint 簡報</vt:lpstr>
      <vt:lpstr>PowerPoint 簡報</vt:lpstr>
      <vt:lpstr>PowerPoint 簡報</vt:lpstr>
      <vt:lpstr>個人資料</vt:lpstr>
      <vt:lpstr>校系分析</vt:lpstr>
      <vt:lpstr>PowerPoint 簡報</vt:lpstr>
      <vt:lpstr>評估列表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YANGS-PC</dc:creator>
  <cp:lastModifiedBy>User</cp:lastModifiedBy>
  <cp:revision>60</cp:revision>
  <dcterms:created xsi:type="dcterms:W3CDTF">2015-10-17T05:25:00Z</dcterms:created>
  <dcterms:modified xsi:type="dcterms:W3CDTF">2021-08-24T02:01:55Z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2052-10.1.0.5850</vt:lpwstr>
  </property>
</Properties>
</file>