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Lst>
  <p:notesMasterIdLst>
    <p:notesMasterId r:id="rId138"/>
  </p:notesMasterIdLst>
  <p:handoutMasterIdLst>
    <p:handoutMasterId r:id="rId139"/>
  </p:handoutMasterIdLst>
  <p:sldIdLst>
    <p:sldId id="342" r:id="rId8"/>
    <p:sldId id="791" r:id="rId9"/>
    <p:sldId id="398" r:id="rId10"/>
    <p:sldId id="883" r:id="rId11"/>
    <p:sldId id="941" r:id="rId12"/>
    <p:sldId id="888" r:id="rId13"/>
    <p:sldId id="889" r:id="rId14"/>
    <p:sldId id="890" r:id="rId15"/>
    <p:sldId id="794" r:id="rId16"/>
    <p:sldId id="712" r:id="rId17"/>
    <p:sldId id="805" r:id="rId18"/>
    <p:sldId id="806" r:id="rId19"/>
    <p:sldId id="981" r:id="rId20"/>
    <p:sldId id="979" r:id="rId21"/>
    <p:sldId id="980" r:id="rId22"/>
    <p:sldId id="807" r:id="rId23"/>
    <p:sldId id="809" r:id="rId24"/>
    <p:sldId id="928" r:id="rId25"/>
    <p:sldId id="811" r:id="rId26"/>
    <p:sldId id="812" r:id="rId27"/>
    <p:sldId id="813" r:id="rId28"/>
    <p:sldId id="814" r:id="rId29"/>
    <p:sldId id="815" r:id="rId30"/>
    <p:sldId id="942" r:id="rId31"/>
    <p:sldId id="1003" r:id="rId32"/>
    <p:sldId id="1004" r:id="rId33"/>
    <p:sldId id="816" r:id="rId34"/>
    <p:sldId id="817" r:id="rId35"/>
    <p:sldId id="987" r:id="rId36"/>
    <p:sldId id="819" r:id="rId37"/>
    <p:sldId id="1069" r:id="rId38"/>
    <p:sldId id="1033" r:id="rId39"/>
    <p:sldId id="823" r:id="rId40"/>
    <p:sldId id="824" r:id="rId41"/>
    <p:sldId id="799" r:id="rId42"/>
    <p:sldId id="904" r:id="rId43"/>
    <p:sldId id="825" r:id="rId44"/>
    <p:sldId id="826" r:id="rId45"/>
    <p:sldId id="827" r:id="rId46"/>
    <p:sldId id="828" r:id="rId47"/>
    <p:sldId id="829" r:id="rId48"/>
    <p:sldId id="1020" r:id="rId49"/>
    <p:sldId id="1021" r:id="rId50"/>
    <p:sldId id="945" r:id="rId51"/>
    <p:sldId id="951" r:id="rId52"/>
    <p:sldId id="988" r:id="rId53"/>
    <p:sldId id="1041" r:id="rId54"/>
    <p:sldId id="737" r:id="rId55"/>
    <p:sldId id="1036" r:id="rId56"/>
    <p:sldId id="800" r:id="rId57"/>
    <p:sldId id="844" r:id="rId58"/>
    <p:sldId id="1039" r:id="rId59"/>
    <p:sldId id="831" r:id="rId60"/>
    <p:sldId id="867" r:id="rId61"/>
    <p:sldId id="989" r:id="rId62"/>
    <p:sldId id="869" r:id="rId63"/>
    <p:sldId id="870" r:id="rId64"/>
    <p:sldId id="990" r:id="rId65"/>
    <p:sldId id="953" r:id="rId66"/>
    <p:sldId id="954" r:id="rId67"/>
    <p:sldId id="856" r:id="rId68"/>
    <p:sldId id="846" r:id="rId69"/>
    <p:sldId id="1073" r:id="rId70"/>
    <p:sldId id="857" r:id="rId71"/>
    <p:sldId id="858" r:id="rId72"/>
    <p:sldId id="1074" r:id="rId73"/>
    <p:sldId id="860" r:id="rId74"/>
    <p:sldId id="1075" r:id="rId75"/>
    <p:sldId id="1076" r:id="rId76"/>
    <p:sldId id="956" r:id="rId77"/>
    <p:sldId id="834" r:id="rId78"/>
    <p:sldId id="835" r:id="rId79"/>
    <p:sldId id="896" r:id="rId80"/>
    <p:sldId id="991" r:id="rId81"/>
    <p:sldId id="838" r:id="rId82"/>
    <p:sldId id="897" r:id="rId83"/>
    <p:sldId id="840" r:id="rId84"/>
    <p:sldId id="898" r:id="rId85"/>
    <p:sldId id="842" r:id="rId86"/>
    <p:sldId id="992" r:id="rId87"/>
    <p:sldId id="993" r:id="rId88"/>
    <p:sldId id="994" r:id="rId89"/>
    <p:sldId id="995" r:id="rId90"/>
    <p:sldId id="853" r:id="rId91"/>
    <p:sldId id="461" r:id="rId92"/>
    <p:sldId id="358" r:id="rId93"/>
    <p:sldId id="357" r:id="rId94"/>
    <p:sldId id="356" r:id="rId95"/>
    <p:sldId id="278" r:id="rId96"/>
    <p:sldId id="279" r:id="rId97"/>
    <p:sldId id="410" r:id="rId98"/>
    <p:sldId id="444" r:id="rId99"/>
    <p:sldId id="854" r:id="rId100"/>
    <p:sldId id="907" r:id="rId101"/>
    <p:sldId id="891" r:id="rId102"/>
    <p:sldId id="1084" r:id="rId103"/>
    <p:sldId id="855" r:id="rId104"/>
    <p:sldId id="1077" r:id="rId105"/>
    <p:sldId id="1078" r:id="rId106"/>
    <p:sldId id="1045" r:id="rId107"/>
    <p:sldId id="1046" r:id="rId108"/>
    <p:sldId id="1047" r:id="rId109"/>
    <p:sldId id="1079" r:id="rId110"/>
    <p:sldId id="1049" r:id="rId111"/>
    <p:sldId id="1050" r:id="rId112"/>
    <p:sldId id="1051" r:id="rId113"/>
    <p:sldId id="1052" r:id="rId114"/>
    <p:sldId id="1067" r:id="rId115"/>
    <p:sldId id="1054" r:id="rId116"/>
    <p:sldId id="1055" r:id="rId117"/>
    <p:sldId id="1056" r:id="rId118"/>
    <p:sldId id="1071" r:id="rId119"/>
    <p:sldId id="1057" r:id="rId120"/>
    <p:sldId id="1058" r:id="rId121"/>
    <p:sldId id="1072" r:id="rId122"/>
    <p:sldId id="1062" r:id="rId123"/>
    <p:sldId id="1063" r:id="rId124"/>
    <p:sldId id="1064" r:id="rId125"/>
    <p:sldId id="1086" r:id="rId126"/>
    <p:sldId id="1087" r:id="rId127"/>
    <p:sldId id="1088" r:id="rId128"/>
    <p:sldId id="859" r:id="rId129"/>
    <p:sldId id="884" r:id="rId130"/>
    <p:sldId id="1080" r:id="rId131"/>
    <p:sldId id="1081" r:id="rId132"/>
    <p:sldId id="1082" r:id="rId133"/>
    <p:sldId id="1083" r:id="rId134"/>
    <p:sldId id="864" r:id="rId135"/>
    <p:sldId id="865" r:id="rId136"/>
    <p:sldId id="866" r:id="rId137"/>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E7"/>
    <a:srgbClr val="F6D9CC"/>
    <a:srgbClr val="FFFFFF"/>
    <a:srgbClr val="E78712"/>
    <a:srgbClr val="3939FF"/>
    <a:srgbClr val="FF00FF"/>
    <a:srgbClr val="FCD5B5"/>
    <a:srgbClr val="D7E4BD"/>
    <a:srgbClr val="3333FF"/>
    <a:srgbClr val="F5F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80604" autoAdjust="0"/>
  </p:normalViewPr>
  <p:slideViewPr>
    <p:cSldViewPr snapToGrid="0">
      <p:cViewPr>
        <p:scale>
          <a:sx n="95" d="100"/>
          <a:sy n="95" d="100"/>
        </p:scale>
        <p:origin x="-72" y="-192"/>
      </p:cViewPr>
      <p:guideLst>
        <p:guide orient="horz" pos="2160"/>
        <p:guide pos="3840"/>
      </p:guideLst>
    </p:cSldViewPr>
  </p:slideViewPr>
  <p:notesTextViewPr>
    <p:cViewPr>
      <p:scale>
        <a:sx n="1" d="1"/>
        <a:sy n="1" d="1"/>
      </p:scale>
      <p:origin x="0" y="0"/>
    </p:cViewPr>
  </p:notesTextViewPr>
  <p:sorterViewPr>
    <p:cViewPr varScale="1">
      <p:scale>
        <a:sx n="1" d="1"/>
        <a:sy n="1" d="1"/>
      </p:scale>
      <p:origin x="0" y="-82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notesMaster" Target="notesMasters/notesMaster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handoutMaster" Target="handoutMasters/handoutMaster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2021/12/21</a:t>
            </a:fld>
            <a:endParaRPr lang="en-US" altLang="zh-TW"/>
          </a:p>
        </p:txBody>
      </p:sp>
      <p:sp>
        <p:nvSpPr>
          <p:cNvPr id="155652" name="Rectangle 4">
            <a:extLst>
              <a:ext uri="{FF2B5EF4-FFF2-40B4-BE49-F238E27FC236}">
                <a16:creationId xmlns=""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1066398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2021/12/21</a:t>
            </a:fld>
            <a:endParaRPr lang="zh-TW" altLang="en-US"/>
          </a:p>
        </p:txBody>
      </p:sp>
      <p:sp>
        <p:nvSpPr>
          <p:cNvPr id="4" name="投影片圖像版面配置區 3">
            <a:extLst>
              <a:ext uri="{FF2B5EF4-FFF2-40B4-BE49-F238E27FC236}">
                <a16:creationId xmlns=""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63614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44</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46</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47</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55</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56</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57</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58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71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72</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73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76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77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80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81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5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5846C8-8916-4251-AA43-8D62139CA206}" type="slidenum">
              <a:rPr kumimoji="0" lang="zh-TW" altLang="en-US" smtClean="0">
                <a:solidFill>
                  <a:srgbClr val="000000"/>
                </a:solidFill>
                <a:latin typeface="Calibri" panose="020F0502020204030204" pitchFamily="34" charset="0"/>
                <a:ea typeface="新細明體" panose="02020500000000000000" pitchFamily="18" charset="-120"/>
              </a:rPr>
              <a:pPr/>
              <a:t>82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DC254A2E-0E4D-4BA1-B17A-CF1951BAB656}"/>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4F88AB7E-228A-4588-8761-0C81B111CB26}"/>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83</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99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102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103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104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110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69353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115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118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127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16</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18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2021/12/21</a:t>
            </a:fld>
            <a:endParaRPr lang="zh-TW" altLang="en-US"/>
          </a:p>
        </p:txBody>
      </p:sp>
      <p:sp>
        <p:nvSpPr>
          <p:cNvPr id="9" name="Footer Placeholder 4">
            <a:extLst>
              <a:ext uri="{FF2B5EF4-FFF2-40B4-BE49-F238E27FC236}">
                <a16:creationId xmlns=""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2021/12/21</a:t>
            </a:fld>
            <a:endParaRPr lang="zh-TW" altLang="en-US"/>
          </a:p>
        </p:txBody>
      </p:sp>
      <p:sp>
        <p:nvSpPr>
          <p:cNvPr id="9" name="Footer Placeholder 5">
            <a:extLst>
              <a:ext uri="{FF2B5EF4-FFF2-40B4-BE49-F238E27FC236}">
                <a16:creationId xmlns=""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2021/12/21</a:t>
            </a:fld>
            <a:endParaRPr lang="zh-TW" altLang="en-US"/>
          </a:p>
        </p:txBody>
      </p:sp>
      <p:sp>
        <p:nvSpPr>
          <p:cNvPr id="9" name="Footer Placeholder 7">
            <a:extLst>
              <a:ext uri="{FF2B5EF4-FFF2-40B4-BE49-F238E27FC236}">
                <a16:creationId xmlns=""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2021/12/21</a:t>
            </a:fld>
            <a:endParaRPr lang="zh-TW" altLang="en-US"/>
          </a:p>
        </p:txBody>
      </p:sp>
      <p:sp>
        <p:nvSpPr>
          <p:cNvPr id="5" name="Footer Placeholder 3">
            <a:extLst>
              <a:ext uri="{FF2B5EF4-FFF2-40B4-BE49-F238E27FC236}">
                <a16:creationId xmlns=""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2021/12/21</a:t>
            </a:fld>
            <a:endParaRPr lang="zh-TW" altLang="en-US"/>
          </a:p>
        </p:txBody>
      </p:sp>
      <p:sp>
        <p:nvSpPr>
          <p:cNvPr id="4" name="Footer Placeholder 2">
            <a:extLst>
              <a:ext uri="{FF2B5EF4-FFF2-40B4-BE49-F238E27FC236}">
                <a16:creationId xmlns=""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2021/12/21</a:t>
            </a:fld>
            <a:endParaRPr lang="zh-TW" altLang="en-US"/>
          </a:p>
        </p:txBody>
      </p:sp>
      <p:sp>
        <p:nvSpPr>
          <p:cNvPr id="9" name="Footer Placeholder 4">
            <a:extLst>
              <a:ext uri="{FF2B5EF4-FFF2-40B4-BE49-F238E27FC236}">
                <a16:creationId xmlns=""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2021/12/21</a:t>
            </a:fld>
            <a:endParaRPr lang="zh-TW" altLang="en-US"/>
          </a:p>
        </p:txBody>
      </p:sp>
      <p:sp>
        <p:nvSpPr>
          <p:cNvPr id="9" name="Footer Placeholder 5">
            <a:extLst>
              <a:ext uri="{FF2B5EF4-FFF2-40B4-BE49-F238E27FC236}">
                <a16:creationId xmlns=""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2021/12/21</a:t>
            </a:fld>
            <a:endParaRPr lang="zh-TW" altLang="en-US"/>
          </a:p>
        </p:txBody>
      </p:sp>
      <p:sp>
        <p:nvSpPr>
          <p:cNvPr id="9" name="Footer Placeholder 7">
            <a:extLst>
              <a:ext uri="{FF2B5EF4-FFF2-40B4-BE49-F238E27FC236}">
                <a16:creationId xmlns=""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2021/12/21</a:t>
            </a:fld>
            <a:endParaRPr lang="zh-TW" altLang="en-US"/>
          </a:p>
        </p:txBody>
      </p:sp>
      <p:sp>
        <p:nvSpPr>
          <p:cNvPr id="5" name="Footer Placeholder 3">
            <a:extLst>
              <a:ext uri="{FF2B5EF4-FFF2-40B4-BE49-F238E27FC236}">
                <a16:creationId xmlns=""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2021/12/21</a:t>
            </a:fld>
            <a:endParaRPr lang="zh-TW" altLang="en-US"/>
          </a:p>
        </p:txBody>
      </p:sp>
      <p:sp>
        <p:nvSpPr>
          <p:cNvPr id="4" name="Footer Placeholder 2">
            <a:extLst>
              <a:ext uri="{FF2B5EF4-FFF2-40B4-BE49-F238E27FC236}">
                <a16:creationId xmlns=""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2021/12/21</a:t>
            </a:fld>
            <a:endParaRPr lang="zh-TW" altLang="en-US"/>
          </a:p>
        </p:txBody>
      </p:sp>
      <p:sp>
        <p:nvSpPr>
          <p:cNvPr id="9" name="Footer Placeholder 4">
            <a:extLst>
              <a:ext uri="{FF2B5EF4-FFF2-40B4-BE49-F238E27FC236}">
                <a16:creationId xmlns=""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2021/12/21</a:t>
            </a:fld>
            <a:endParaRPr lang="zh-TW" altLang="en-US"/>
          </a:p>
        </p:txBody>
      </p:sp>
      <p:sp>
        <p:nvSpPr>
          <p:cNvPr id="9" name="Footer Placeholder 5">
            <a:extLst>
              <a:ext uri="{FF2B5EF4-FFF2-40B4-BE49-F238E27FC236}">
                <a16:creationId xmlns=""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2021/12/21</a:t>
            </a:fld>
            <a:endParaRPr lang="zh-TW" altLang="en-US"/>
          </a:p>
        </p:txBody>
      </p:sp>
      <p:sp>
        <p:nvSpPr>
          <p:cNvPr id="9" name="Footer Placeholder 7">
            <a:extLst>
              <a:ext uri="{FF2B5EF4-FFF2-40B4-BE49-F238E27FC236}">
                <a16:creationId xmlns=""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2021/12/21</a:t>
            </a:fld>
            <a:endParaRPr lang="zh-TW" altLang="en-US"/>
          </a:p>
        </p:txBody>
      </p:sp>
      <p:sp>
        <p:nvSpPr>
          <p:cNvPr id="9" name="Footer Placeholder 7">
            <a:extLst>
              <a:ext uri="{FF2B5EF4-FFF2-40B4-BE49-F238E27FC236}">
                <a16:creationId xmlns=""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2021/12/21</a:t>
            </a:fld>
            <a:endParaRPr lang="zh-TW" altLang="en-US"/>
          </a:p>
        </p:txBody>
      </p:sp>
      <p:sp>
        <p:nvSpPr>
          <p:cNvPr id="5" name="Footer Placeholder 3">
            <a:extLst>
              <a:ext uri="{FF2B5EF4-FFF2-40B4-BE49-F238E27FC236}">
                <a16:creationId xmlns=""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2021/12/21</a:t>
            </a:fld>
            <a:endParaRPr lang="zh-TW" altLang="en-US"/>
          </a:p>
        </p:txBody>
      </p:sp>
      <p:sp>
        <p:nvSpPr>
          <p:cNvPr id="4" name="Footer Placeholder 2">
            <a:extLst>
              <a:ext uri="{FF2B5EF4-FFF2-40B4-BE49-F238E27FC236}">
                <a16:creationId xmlns=""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2021/12/21</a:t>
            </a:fld>
            <a:endParaRPr lang="zh-TW" altLang="en-US"/>
          </a:p>
        </p:txBody>
      </p:sp>
      <p:sp>
        <p:nvSpPr>
          <p:cNvPr id="9" name="Footer Placeholder 4">
            <a:extLst>
              <a:ext uri="{FF2B5EF4-FFF2-40B4-BE49-F238E27FC236}">
                <a16:creationId xmlns=""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2021/12/21</a:t>
            </a:fld>
            <a:endParaRPr lang="zh-TW" altLang="en-US"/>
          </a:p>
        </p:txBody>
      </p:sp>
      <p:sp>
        <p:nvSpPr>
          <p:cNvPr id="5" name="Footer Placeholder 3">
            <a:extLst>
              <a:ext uri="{FF2B5EF4-FFF2-40B4-BE49-F238E27FC236}">
                <a16:creationId xmlns=""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2021/12/21</a:t>
            </a:fld>
            <a:endParaRPr lang="zh-TW" altLang="en-US"/>
          </a:p>
        </p:txBody>
      </p:sp>
      <p:sp>
        <p:nvSpPr>
          <p:cNvPr id="9" name="Footer Placeholder 5">
            <a:extLst>
              <a:ext uri="{FF2B5EF4-FFF2-40B4-BE49-F238E27FC236}">
                <a16:creationId xmlns=""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2021/12/21</a:t>
            </a:fld>
            <a:endParaRPr lang="zh-TW" altLang="en-US"/>
          </a:p>
        </p:txBody>
      </p:sp>
      <p:sp>
        <p:nvSpPr>
          <p:cNvPr id="4" name="Footer Placeholder 2">
            <a:extLst>
              <a:ext uri="{FF2B5EF4-FFF2-40B4-BE49-F238E27FC236}">
                <a16:creationId xmlns=""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2021/12/21</a:t>
            </a:fld>
            <a:endParaRPr lang="zh-TW" altLang="en-US"/>
          </a:p>
        </p:txBody>
      </p:sp>
      <p:sp>
        <p:nvSpPr>
          <p:cNvPr id="9" name="Footer Placeholder 7">
            <a:extLst>
              <a:ext uri="{FF2B5EF4-FFF2-40B4-BE49-F238E27FC236}">
                <a16:creationId xmlns=""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2021/12/21</a:t>
            </a:fld>
            <a:endParaRPr lang="zh-TW" altLang="en-US"/>
          </a:p>
        </p:txBody>
      </p:sp>
      <p:sp>
        <p:nvSpPr>
          <p:cNvPr id="5" name="Footer Placeholder 3">
            <a:extLst>
              <a:ext uri="{FF2B5EF4-FFF2-40B4-BE49-F238E27FC236}">
                <a16:creationId xmlns=""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2021/12/21</a:t>
            </a:fld>
            <a:endParaRPr lang="zh-TW" altLang="en-US"/>
          </a:p>
        </p:txBody>
      </p:sp>
      <p:sp>
        <p:nvSpPr>
          <p:cNvPr id="4" name="Footer Placeholder 2">
            <a:extLst>
              <a:ext uri="{FF2B5EF4-FFF2-40B4-BE49-F238E27FC236}">
                <a16:creationId xmlns=""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2021/12/21</a:t>
            </a:fld>
            <a:endParaRPr lang="zh-TW" altLang="en-US"/>
          </a:p>
        </p:txBody>
      </p:sp>
      <p:sp>
        <p:nvSpPr>
          <p:cNvPr id="9" name="Footer Placeholder 4">
            <a:extLst>
              <a:ext uri="{FF2B5EF4-FFF2-40B4-BE49-F238E27FC236}">
                <a16:creationId xmlns=""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2021/12/21</a:t>
            </a:fld>
            <a:endParaRPr lang="zh-TW" altLang="en-US"/>
          </a:p>
        </p:txBody>
      </p:sp>
      <p:sp>
        <p:nvSpPr>
          <p:cNvPr id="9" name="Footer Placeholder 5">
            <a:extLst>
              <a:ext uri="{FF2B5EF4-FFF2-40B4-BE49-F238E27FC236}">
                <a16:creationId xmlns=""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2021/12/21</a:t>
            </a:fld>
            <a:endParaRPr lang="zh-TW" altLang="en-US"/>
          </a:p>
        </p:txBody>
      </p:sp>
      <p:sp>
        <p:nvSpPr>
          <p:cNvPr id="7" name="Footer Placeholder 5">
            <a:extLst>
              <a:ext uri="{FF2B5EF4-FFF2-40B4-BE49-F238E27FC236}">
                <a16:creationId xmlns=""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2021/12/21</a:t>
            </a:fld>
            <a:endParaRPr lang="zh-TW" altLang="en-US"/>
          </a:p>
        </p:txBody>
      </p:sp>
      <p:sp>
        <p:nvSpPr>
          <p:cNvPr id="6" name="Footer Placeholder 4">
            <a:extLst>
              <a:ext uri="{FF2B5EF4-FFF2-40B4-BE49-F238E27FC236}">
                <a16:creationId xmlns=""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2021/12/21</a:t>
            </a:fld>
            <a:endParaRPr lang="zh-TW" altLang="en-US"/>
          </a:p>
        </p:txBody>
      </p:sp>
      <p:sp>
        <p:nvSpPr>
          <p:cNvPr id="5" name="Footer Placeholder 4">
            <a:extLst>
              <a:ext uri="{FF2B5EF4-FFF2-40B4-BE49-F238E27FC236}">
                <a16:creationId xmlns=""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2021/12/21</a:t>
            </a:fld>
            <a:endParaRPr lang="zh-TW" altLang="en-US"/>
          </a:p>
        </p:txBody>
      </p:sp>
      <p:sp>
        <p:nvSpPr>
          <p:cNvPr id="5" name="Footer Placeholder 4">
            <a:extLst>
              <a:ext uri="{FF2B5EF4-FFF2-40B4-BE49-F238E27FC236}">
                <a16:creationId xmlns=""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2021/12/21</a:t>
            </a:fld>
            <a:endParaRPr lang="zh-TW" altLang="en-US"/>
          </a:p>
        </p:txBody>
      </p:sp>
      <p:sp>
        <p:nvSpPr>
          <p:cNvPr id="5" name="Footer Placeholder 4">
            <a:extLst>
              <a:ext uri="{FF2B5EF4-FFF2-40B4-BE49-F238E27FC236}">
                <a16:creationId xmlns=""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2021/12/21</a:t>
            </a:fld>
            <a:endParaRPr lang="zh-TW" altLang="en-US"/>
          </a:p>
        </p:txBody>
      </p:sp>
      <p:sp>
        <p:nvSpPr>
          <p:cNvPr id="5" name="Footer Placeholder 4">
            <a:extLst>
              <a:ext uri="{FF2B5EF4-FFF2-40B4-BE49-F238E27FC236}">
                <a16:creationId xmlns=""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2021/12/21</a:t>
            </a:fld>
            <a:endParaRPr lang="zh-TW" altLang="en-US"/>
          </a:p>
        </p:txBody>
      </p:sp>
      <p:sp>
        <p:nvSpPr>
          <p:cNvPr id="5" name="Footer Placeholder 4">
            <a:extLst>
              <a:ext uri="{FF2B5EF4-FFF2-40B4-BE49-F238E27FC236}">
                <a16:creationId xmlns=""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23.xml"/></Relationships>
</file>

<file path=ppt/slides/_rels/slide126.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3.xml"/></Relationships>
</file>

<file path=ppt/slides/_rels/slide127.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3.xml"/><Relationship Id="rId5" Type="http://schemas.openxmlformats.org/officeDocument/2006/relationships/image" Target="../media/image62.gif"/><Relationship Id="rId4" Type="http://schemas.openxmlformats.org/officeDocument/2006/relationships/image" Target="../media/image8.gif"/></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png"/><Relationship Id="rId4" Type="http://schemas.microsoft.com/office/2007/relationships/hdphoto" Target="../media/hdphoto2.wdp"/></Relationships>
</file>

<file path=ppt/slides/_rels/slide8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2.png"/></Relationships>
</file>

<file path=ppt/slides/_rels/slide8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eg"/></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2.png"/></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2300288" y="3159125"/>
            <a:ext cx="7213600" cy="1020763"/>
          </a:xfrm>
        </p:spPr>
        <p:txBody>
          <a:bodyPr/>
          <a:lstStyle/>
          <a:p>
            <a:pPr eaLnBrk="1" hangingPunct="1"/>
            <a:r>
              <a:rPr lang="en-US" altLang="zh-TW" sz="4500" dirty="0">
                <a:solidFill>
                  <a:schemeClr val="bg1"/>
                </a:solidFill>
                <a:latin typeface="華康華綜體W5" panose="020B0509000000000000" pitchFamily="49" charset="-120"/>
                <a:ea typeface="華康華綜體W5" panose="020B0509000000000000" pitchFamily="49" charset="-120"/>
              </a:rPr>
              <a:t>110</a:t>
            </a:r>
            <a:r>
              <a:rPr lang="zh-TW" altLang="en-US" sz="4500" dirty="0">
                <a:solidFill>
                  <a:schemeClr val="bg1"/>
                </a:solidFill>
                <a:latin typeface="華康華綜體W5" panose="020B0509000000000000" pitchFamily="49" charset="-120"/>
                <a:ea typeface="華康華綜體W5" panose="020B0509000000000000" pitchFamily="49" charset="-120"/>
              </a:rPr>
              <a:t>學年度臺南區免試入學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副標題 4"/>
          <p:cNvSpPr>
            <a:spLocks noGrp="1"/>
          </p:cNvSpPr>
          <p:nvPr>
            <p:ph type="body" idx="1"/>
          </p:nvPr>
        </p:nvSpPr>
        <p:spPr>
          <a:xfrm>
            <a:off x="2335213" y="4179888"/>
            <a:ext cx="7435850" cy="1336675"/>
          </a:xfrm>
        </p:spPr>
        <p:txBody>
          <a:bodyPr/>
          <a:lstStyle/>
          <a:p>
            <a:pPr eaLnBrk="1" hangingPunct="1"/>
            <a:r>
              <a:rPr lang="zh-TW" altLang="en-US" sz="2800" dirty="0">
                <a:solidFill>
                  <a:srgbClr val="FFFF00"/>
                </a:solidFill>
                <a:latin typeface="標楷體" panose="03000509000000000000" pitchFamily="65" charset="-120"/>
                <a:ea typeface="標楷體" panose="03000509000000000000" pitchFamily="65" charset="-120"/>
              </a:rPr>
              <a:t>承辦學校：國立曾文高級農工職業學校</a:t>
            </a:r>
            <a:endParaRPr lang="en-US" altLang="zh-TW" sz="2800" dirty="0">
              <a:solidFill>
                <a:srgbClr val="FFFF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 xmlns:a16="http://schemas.microsoft.com/office/drawing/2014/main" id="{3D2B9BE3-5B7A-4C53-9F1D-EE7AFBFCA11C}"/>
              </a:ext>
            </a:extLst>
          </p:cNvPr>
          <p:cNvSpPr>
            <a:spLocks noGrp="1"/>
          </p:cNvSpPr>
          <p:nvPr>
            <p:ph idx="1"/>
          </p:nvPr>
        </p:nvSpPr>
        <p:spPr>
          <a:xfrm>
            <a:off x="1798638" y="65246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923395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101</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121480313"/>
              </p:ext>
            </p:extLst>
          </p:nvPr>
        </p:nvGraphicFramePr>
        <p:xfrm>
          <a:off x="177064" y="821573"/>
          <a:ext cx="11938000" cy="5931660"/>
        </p:xfrm>
        <a:graphic>
          <a:graphicData uri="http://schemas.openxmlformats.org/drawingml/2006/table">
            <a:tbl>
              <a:tblPr firstRow="1" bandRow="1">
                <a:tableStyleId>{5C22544A-7EE6-4342-B048-85BDC9FD1C3A}</a:tableStyleId>
              </a:tblPr>
              <a:tblGrid>
                <a:gridCol w="1302620">
                  <a:extLst>
                    <a:ext uri="{9D8B030D-6E8A-4147-A177-3AD203B41FA5}">
                      <a16:colId xmlns="" xmlns:a16="http://schemas.microsoft.com/office/drawing/2014/main" val="20000"/>
                    </a:ext>
                  </a:extLst>
                </a:gridCol>
                <a:gridCol w="1321713">
                  <a:extLst>
                    <a:ext uri="{9D8B030D-6E8A-4147-A177-3AD203B41FA5}">
                      <a16:colId xmlns="" xmlns:a16="http://schemas.microsoft.com/office/drawing/2014/main" val="20001"/>
                    </a:ext>
                  </a:extLst>
                </a:gridCol>
                <a:gridCol w="787765">
                  <a:extLst>
                    <a:ext uri="{9D8B030D-6E8A-4147-A177-3AD203B41FA5}">
                      <a16:colId xmlns="" xmlns:a16="http://schemas.microsoft.com/office/drawing/2014/main" val="20002"/>
                    </a:ext>
                  </a:extLst>
                </a:gridCol>
                <a:gridCol w="542759">
                  <a:extLst>
                    <a:ext uri="{9D8B030D-6E8A-4147-A177-3AD203B41FA5}">
                      <a16:colId xmlns="" xmlns:a16="http://schemas.microsoft.com/office/drawing/2014/main" val="20003"/>
                    </a:ext>
                  </a:extLst>
                </a:gridCol>
                <a:gridCol w="7983143">
                  <a:extLst>
                    <a:ext uri="{9D8B030D-6E8A-4147-A177-3AD203B41FA5}">
                      <a16:colId xmlns="" xmlns:a16="http://schemas.microsoft.com/office/drawing/2014/main" val="20004"/>
                    </a:ext>
                  </a:extLst>
                </a:gridCol>
              </a:tblGrid>
              <a:tr h="386701">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10000"/>
                  </a:ext>
                </a:extLst>
              </a:tr>
              <a:tr h="68504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769018">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110.5.14(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1008760">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417966">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7"/>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454060">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 xmlns:a16="http://schemas.microsoft.com/office/drawing/2014/main" val="20000"/>
                    </a:ext>
                  </a:extLst>
                </a:gridCol>
                <a:gridCol w="1452201">
                  <a:extLst>
                    <a:ext uri="{9D8B030D-6E8A-4147-A177-3AD203B41FA5}">
                      <a16:colId xmlns="" xmlns:a16="http://schemas.microsoft.com/office/drawing/2014/main" val="20001"/>
                    </a:ext>
                  </a:extLst>
                </a:gridCol>
                <a:gridCol w="1452201">
                  <a:extLst>
                    <a:ext uri="{9D8B030D-6E8A-4147-A177-3AD203B41FA5}">
                      <a16:colId xmlns="" xmlns:a16="http://schemas.microsoft.com/office/drawing/2014/main" val="20002"/>
                    </a:ext>
                  </a:extLst>
                </a:gridCol>
                <a:gridCol w="1452201">
                  <a:extLst>
                    <a:ext uri="{9D8B030D-6E8A-4147-A177-3AD203B41FA5}">
                      <a16:colId xmlns="" xmlns:a16="http://schemas.microsoft.com/office/drawing/2014/main" val="20003"/>
                    </a:ext>
                  </a:extLst>
                </a:gridCol>
                <a:gridCol w="1452201">
                  <a:extLst>
                    <a:ext uri="{9D8B030D-6E8A-4147-A177-3AD203B41FA5}">
                      <a16:colId xmlns="" xmlns:a16="http://schemas.microsoft.com/office/drawing/2014/main" val="20004"/>
                    </a:ext>
                  </a:extLst>
                </a:gridCol>
                <a:gridCol w="1452201">
                  <a:extLst>
                    <a:ext uri="{9D8B030D-6E8A-4147-A177-3AD203B41FA5}">
                      <a16:colId xmlns="" xmlns:a16="http://schemas.microsoft.com/office/drawing/2014/main" val="20005"/>
                    </a:ext>
                  </a:extLst>
                </a:gridCol>
                <a:gridCol w="1452201">
                  <a:extLst>
                    <a:ext uri="{9D8B030D-6E8A-4147-A177-3AD203B41FA5}">
                      <a16:colId xmlns=""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54B5E4BC-2C9F-4593-AFBF-D5540AC1A089}"/>
              </a:ext>
            </a:extLst>
          </p:cNvPr>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 xmlns:a16="http://schemas.microsoft.com/office/drawing/2014/main" id="{D295C828-692D-4211-AA33-DF3D173C0226}"/>
              </a:ext>
            </a:extLst>
          </p:cNvPr>
          <p:cNvSpPr/>
          <p:nvPr/>
        </p:nvSpPr>
        <p:spPr>
          <a:xfrm>
            <a:off x="974725" y="1362075"/>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211972" name="內容版面配置區 2"/>
          <p:cNvSpPr>
            <a:spLocks noGrp="1"/>
          </p:cNvSpPr>
          <p:nvPr>
            <p:ph idx="1"/>
          </p:nvPr>
        </p:nvSpPr>
        <p:spPr>
          <a:xfrm>
            <a:off x="1100138" y="1528763"/>
            <a:ext cx="10296525" cy="4662487"/>
          </a:xfrm>
        </p:spPr>
        <p:txBody>
          <a:bodyPr/>
          <a:lstStyle/>
          <a:p>
            <a:pPr marL="0" indent="0">
              <a:lnSpc>
                <a:spcPct val="110000"/>
              </a:lnSpc>
              <a:spcAft>
                <a:spcPts val="600"/>
              </a:spcAft>
              <a:buFont typeface="Wingdings 3" panose="05040102010807070707" pitchFamily="18" charset="2"/>
              <a:buNone/>
            </a:pPr>
            <a:r>
              <a:rPr lang="zh-TW" altLang="en-US" sz="2500" b="1" dirty="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a:solidFill>
                  <a:srgbClr val="0000FF"/>
                </a:solidFill>
                <a:latin typeface="Book Antiqua" panose="02040602050305030304" pitchFamily="18" charset="0"/>
                <a:ea typeface="標楷體" panose="03000509000000000000" pitchFamily="65" charset="-120"/>
              </a:rPr>
              <a:t>15</a:t>
            </a:r>
            <a:r>
              <a:rPr lang="zh-TW" altLang="en-US" sz="2500" b="1" dirty="0">
                <a:solidFill>
                  <a:srgbClr val="0000FF"/>
                </a:solidFill>
                <a:latin typeface="Book Antiqua" panose="02040602050305030304" pitchFamily="18" charset="0"/>
                <a:ea typeface="標楷體" panose="03000509000000000000" pitchFamily="65" charset="-120"/>
              </a:rPr>
              <a:t>分）</a:t>
            </a:r>
            <a:endParaRPr lang="en-US" altLang="zh-TW" sz="25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競 賽</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7</a:t>
            </a:r>
            <a:r>
              <a:rPr lang="zh-TW" altLang="en-US" sz="2000" b="1" dirty="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dirty="0">
                <a:latin typeface="Book Antiqua" panose="02040602050305030304" pitchFamily="18" charset="0"/>
                <a:ea typeface="標楷體" panose="03000509000000000000" pitchFamily="65" charset="-120"/>
              </a:rPr>
              <a:t>免試生</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8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服務學習</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15</a:t>
            </a:r>
            <a:r>
              <a:rPr lang="zh-TW" altLang="en-US" sz="2000" b="1" dirty="0">
                <a:solidFill>
                  <a:srgbClr val="7030A0"/>
                </a:solidFill>
                <a:latin typeface="Book Antiqua" panose="02040602050305030304" pitchFamily="18" charset="0"/>
                <a:ea typeface="標楷體" panose="03000509000000000000" pitchFamily="65" charset="-120"/>
              </a:rPr>
              <a:t>分）</a:t>
            </a:r>
            <a:endParaRPr lang="en-US" altLang="zh-TW" sz="2000" b="1" dirty="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a:t>
            </a:r>
            <a:r>
              <a:rPr lang="zh-TW" altLang="en-US" sz="2000" b="1" u="sng" dirty="0">
                <a:solidFill>
                  <a:srgbClr val="C00000"/>
                </a:solidFill>
                <a:latin typeface="Book Antiqua" panose="02040602050305030304" pitchFamily="18" charset="0"/>
                <a:ea typeface="標楷體" panose="03000509000000000000" pitchFamily="65" charset="-120"/>
              </a:rPr>
              <a:t>班級幹部、小老師或社團幹部任滿一學期得</a:t>
            </a:r>
            <a:r>
              <a:rPr lang="en-US" altLang="zh-TW" sz="2000" b="1" u="sng" dirty="0">
                <a:solidFill>
                  <a:srgbClr val="C00000"/>
                </a:solidFill>
                <a:latin typeface="Book Antiqua" panose="02040602050305030304" pitchFamily="18" charset="0"/>
                <a:ea typeface="標楷體" panose="03000509000000000000" pitchFamily="65" charset="-120"/>
              </a:rPr>
              <a:t>2</a:t>
            </a:r>
            <a:r>
              <a:rPr lang="zh-TW" altLang="en-US" sz="2000" b="1" u="sng" dirty="0">
                <a:solidFill>
                  <a:srgbClr val="C00000"/>
                </a:solidFill>
                <a:latin typeface="Book Antiqua" panose="02040602050305030304" pitchFamily="18" charset="0"/>
                <a:ea typeface="標楷體" panose="03000509000000000000" pitchFamily="65" charset="-120"/>
              </a:rPr>
              <a:t>分；服務每滿</a:t>
            </a:r>
            <a:r>
              <a:rPr lang="en-US" altLang="zh-TW" sz="2000" b="1" u="sng" dirty="0">
                <a:solidFill>
                  <a:srgbClr val="C00000"/>
                </a:solidFill>
                <a:latin typeface="Book Antiqua" panose="02040602050305030304" pitchFamily="18" charset="0"/>
                <a:ea typeface="標楷體" panose="03000509000000000000" pitchFamily="65" charset="-120"/>
              </a:rPr>
              <a:t>1</a:t>
            </a:r>
            <a:r>
              <a:rPr lang="zh-TW" altLang="en-US" sz="2000" b="1" u="sng" dirty="0">
                <a:solidFill>
                  <a:srgbClr val="C00000"/>
                </a:solidFill>
                <a:latin typeface="Book Antiqua" panose="02040602050305030304" pitchFamily="18" charset="0"/>
                <a:ea typeface="標楷體" panose="03000509000000000000" pitchFamily="65" charset="-120"/>
              </a:rPr>
              <a:t>小時得</a:t>
            </a:r>
            <a:r>
              <a:rPr lang="en-US" altLang="zh-TW" sz="2000" b="1" u="sng" dirty="0">
                <a:solidFill>
                  <a:srgbClr val="C00000"/>
                </a:solidFill>
                <a:latin typeface="Book Antiqua" panose="02040602050305030304" pitchFamily="18" charset="0"/>
                <a:ea typeface="標楷體" panose="03000509000000000000" pitchFamily="65" charset="-120"/>
              </a:rPr>
              <a:t>0.25</a:t>
            </a:r>
            <a:r>
              <a:rPr lang="zh-TW" altLang="en-US" sz="2000" b="1" u="sng" dirty="0">
                <a:solidFill>
                  <a:srgbClr val="C00000"/>
                </a:solidFill>
                <a:latin typeface="Book Antiqua" panose="02040602050305030304" pitchFamily="18" charset="0"/>
                <a:ea typeface="標楷體" panose="03000509000000000000" pitchFamily="65" charset="-120"/>
              </a:rPr>
              <a:t>分</a:t>
            </a:r>
            <a:endParaRPr lang="en-US" altLang="zh-TW" sz="2000" b="1" u="sng"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900" b="1" dirty="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latin typeface="Book Antiqua" panose="02040602050305030304" pitchFamily="18" charset="0"/>
            </a:endParaRPr>
          </a:p>
          <a:p>
            <a:pPr marL="0" indent="0">
              <a:lnSpc>
                <a:spcPct val="80000"/>
              </a:lnSpc>
            </a:pPr>
            <a:endParaRPr lang="zh-TW" altLang="en-US" sz="1000" dirty="0">
              <a:latin typeface="Book Antiqua" panose="02040602050305030304" pitchFamily="18" charset="0"/>
            </a:endParaRPr>
          </a:p>
        </p:txBody>
      </p:sp>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460890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482725"/>
            <a:ext cx="9555162" cy="4756150"/>
          </a:xfrm>
        </p:spPr>
        <p:txBody>
          <a:bodyPr/>
          <a:lstStyle/>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110</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17</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110</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a:solidFill>
                  <a:srgbClr val="000066"/>
                </a:solidFill>
                <a:latin typeface="標楷體" panose="03000509000000000000" pitchFamily="65" charset="-120"/>
                <a:ea typeface="標楷體" panose="03000509000000000000" pitchFamily="65" charset="-120"/>
              </a:rPr>
              <a:t>110</a:t>
            </a:r>
            <a:r>
              <a:rPr lang="zh-TW" altLang="zh-TW" sz="280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700022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內容版面配置區 2"/>
          <p:cNvSpPr>
            <a:spLocks noGrp="1"/>
          </p:cNvSpPr>
          <p:nvPr>
            <p:ph idx="1"/>
          </p:nvPr>
        </p:nvSpPr>
        <p:spPr>
          <a:xfrm>
            <a:off x="1023938" y="1571625"/>
            <a:ext cx="10910887" cy="1347788"/>
          </a:xfrm>
        </p:spPr>
        <p:txBody>
          <a:bodyPr/>
          <a:lstStyle/>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積分上限為</a:t>
            </a:r>
            <a:r>
              <a:rPr lang="en-US" altLang="zh-TW" sz="3000">
                <a:latin typeface="Book Antiqua" panose="02040602050305030304" pitchFamily="18" charset="0"/>
                <a:ea typeface="標楷體" panose="03000509000000000000" pitchFamily="65" charset="-120"/>
              </a:rPr>
              <a:t>3</a:t>
            </a:r>
            <a:r>
              <a:rPr lang="zh-TW" altLang="en-US" sz="3000">
                <a:latin typeface="標楷體" panose="03000509000000000000" pitchFamily="65" charset="-120"/>
                <a:ea typeface="標楷體" panose="03000509000000000000" pitchFamily="65" charset="-120"/>
              </a:rPr>
              <a:t>分，採計</a:t>
            </a:r>
            <a:r>
              <a:rPr lang="zh-TW" altLang="en-US" sz="3000" b="1">
                <a:solidFill>
                  <a:srgbClr val="FF0000"/>
                </a:solidFill>
                <a:latin typeface="標楷體" panose="03000509000000000000" pitchFamily="65" charset="-120"/>
                <a:ea typeface="標楷體" panose="03000509000000000000" pitchFamily="65" charset="-120"/>
              </a:rPr>
              <a:t>「技藝教育」課程</a:t>
            </a:r>
            <a:r>
              <a:rPr lang="zh-TW" altLang="en-US" sz="3000">
                <a:latin typeface="標楷體" panose="03000509000000000000" pitchFamily="65" charset="-120"/>
                <a:ea typeface="標楷體" panose="03000509000000000000" pitchFamily="65" charset="-120"/>
              </a:rPr>
              <a:t>平均成績。</a:t>
            </a:r>
            <a:endParaRPr lang="en-US" altLang="zh-TW" sz="300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a:extLst>
              <a:ext uri="{FF2B5EF4-FFF2-40B4-BE49-F238E27FC236}">
                <a16:creationId xmlns="" xmlns:a16="http://schemas.microsoft.com/office/drawing/2014/main" id="{1A33D2A4-4F4B-4B6E-9671-0D21E64D12AA}"/>
              </a:ext>
            </a:extLst>
          </p:cNvPr>
          <p:cNvGraphicFramePr>
            <a:graphicFrameLocks noGrp="1"/>
          </p:cNvGraphicFramePr>
          <p:nvPr/>
        </p:nvGraphicFramePr>
        <p:xfrm>
          <a:off x="1592263" y="2844623"/>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 xmlns:a16="http://schemas.microsoft.com/office/drawing/2014/main" val="20000"/>
                    </a:ext>
                  </a:extLst>
                </a:gridCol>
                <a:gridCol w="1830324">
                  <a:extLst>
                    <a:ext uri="{9D8B030D-6E8A-4147-A177-3AD203B41FA5}">
                      <a16:colId xmlns="" xmlns:a16="http://schemas.microsoft.com/office/drawing/2014/main" val="20001"/>
                    </a:ext>
                  </a:extLst>
                </a:gridCol>
                <a:gridCol w="1830324">
                  <a:extLst>
                    <a:ext uri="{9D8B030D-6E8A-4147-A177-3AD203B41FA5}">
                      <a16:colId xmlns="" xmlns:a16="http://schemas.microsoft.com/office/drawing/2014/main" val="20002"/>
                    </a:ext>
                  </a:extLst>
                </a:gridCol>
                <a:gridCol w="1830324">
                  <a:extLst>
                    <a:ext uri="{9D8B030D-6E8A-4147-A177-3AD203B41FA5}">
                      <a16:colId xmlns="" xmlns:a16="http://schemas.microsoft.com/office/drawing/2014/main" val="20003"/>
                    </a:ext>
                  </a:extLst>
                </a:gridCol>
                <a:gridCol w="1830324">
                  <a:extLst>
                    <a:ext uri="{9D8B030D-6E8A-4147-A177-3AD203B41FA5}">
                      <a16:colId xmlns="" xmlns:a16="http://schemas.microsoft.com/office/drawing/2014/main"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solidFill>
                            <a:schemeClr val="tx1"/>
                          </a:solidFill>
                          <a:latin typeface="標楷體" panose="03000509000000000000" pitchFamily="65" charset="-120"/>
                          <a:ea typeface="標楷體" panose="03000509000000000000" pitchFamily="65" charset="-120"/>
                        </a:rPr>
                        <a:t>平均成績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latin typeface="Book Antiqua" pitchFamily="18" charset="0"/>
                          <a:ea typeface="標楷體" pitchFamily="65" charset="-120"/>
                          <a:cs typeface="+mn-cs"/>
                        </a:rPr>
                        <a:t>89</a:t>
                      </a:r>
                      <a:r>
                        <a:rPr lang="en-US" altLang="zh-TW" sz="2800" b="1" kern="1200" baseline="30000" dirty="0">
                          <a:solidFill>
                            <a:schemeClr val="dk1"/>
                          </a:solidFill>
                          <a:effectLst/>
                          <a:latin typeface="Book Antiqua" panose="02040602050305030304" pitchFamily="18" charset="0"/>
                          <a:ea typeface="+mn-ea"/>
                          <a:cs typeface="+mn-cs"/>
                        </a:rPr>
                        <a:t>+</a:t>
                      </a:r>
                      <a:r>
                        <a:rPr lang="en-US" altLang="zh-TW" sz="3200" b="0" dirty="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79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69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000"/>
                  </a:ext>
                </a:extLst>
              </a:tr>
              <a:tr h="981313">
                <a:tc>
                  <a:txBody>
                    <a:bodyPr/>
                    <a:lstStyle/>
                    <a:p>
                      <a:pPr algn="ctr"/>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1"/>
                  </a:ext>
                </a:extLst>
              </a:tr>
            </a:tbl>
          </a:graphicData>
        </a:graphic>
      </p:graphicFrame>
      <p:sp>
        <p:nvSpPr>
          <p:cNvPr id="216068" name="文字方塊 1"/>
          <p:cNvSpPr txBox="1">
            <a:spLocks noChangeArrowheads="1"/>
          </p:cNvSpPr>
          <p:nvPr/>
        </p:nvSpPr>
        <p:spPr bwMode="auto">
          <a:xfrm>
            <a:off x="1592263" y="4973638"/>
            <a:ext cx="87582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40100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2EA3C240-FBBB-4A13-ABB7-1B079C0FBF43}"/>
              </a:ext>
            </a:extLst>
          </p:cNvPr>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a:extLst>
              <a:ext uri="{FF2B5EF4-FFF2-40B4-BE49-F238E27FC236}">
                <a16:creationId xmlns="" xmlns:a16="http://schemas.microsoft.com/office/drawing/2014/main" id="{2695905F-498E-4E75-A05C-479FF6542030}"/>
              </a:ext>
            </a:extLst>
          </p:cNvPr>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a:extLst>
              <a:ext uri="{FF2B5EF4-FFF2-40B4-BE49-F238E27FC236}">
                <a16:creationId xmlns="" xmlns:a16="http://schemas.microsoft.com/office/drawing/2014/main" id="{0F262FBA-23C2-4BB8-9B19-42A74749E578}"/>
              </a:ext>
            </a:extLst>
          </p:cNvPr>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217093" name="矩形 13"/>
          <p:cNvSpPr>
            <a:spLocks noChangeArrowheads="1"/>
          </p:cNvSpPr>
          <p:nvPr/>
        </p:nvSpPr>
        <p:spPr bwMode="auto">
          <a:xfrm>
            <a:off x="3328988" y="1352550"/>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凡屬縣市政府所界定之</a:t>
            </a:r>
            <a:r>
              <a:rPr lang="zh-TW" altLang="en-US" sz="2400" b="1" u="sng">
                <a:latin typeface="標楷體" panose="03000509000000000000" pitchFamily="65" charset="-120"/>
                <a:ea typeface="標楷體" panose="03000509000000000000" pitchFamily="65" charset="-120"/>
              </a:rPr>
              <a:t>低收入戶</a:t>
            </a:r>
            <a:r>
              <a:rPr lang="zh-TW" altLang="en-US" sz="2400" b="1">
                <a:latin typeface="標楷體" panose="03000509000000000000" pitchFamily="65" charset="-120"/>
                <a:ea typeface="標楷體" panose="03000509000000000000" pitchFamily="65" charset="-120"/>
              </a:rPr>
              <a:t>及</a:t>
            </a:r>
            <a:r>
              <a:rPr lang="zh-TW" altLang="en-US" sz="2400" b="1" u="sng">
                <a:latin typeface="標楷體" panose="03000509000000000000" pitchFamily="65" charset="-120"/>
                <a:ea typeface="標楷體" panose="03000509000000000000" pitchFamily="65" charset="-120"/>
              </a:rPr>
              <a:t>中低收入戶</a:t>
            </a:r>
            <a:r>
              <a:rPr lang="zh-TW" altLang="en-US" sz="2400" b="1">
                <a:latin typeface="標楷體" panose="03000509000000000000" pitchFamily="65" charset="-120"/>
                <a:ea typeface="標楷體" panose="03000509000000000000" pitchFamily="65" charset="-120"/>
              </a:rPr>
              <a:t>者報名時繳交由</a:t>
            </a:r>
            <a:r>
              <a:rPr lang="zh-TW" altLang="en-US" sz="2400" b="1">
                <a:solidFill>
                  <a:srgbClr val="0000FF"/>
                </a:solidFill>
                <a:latin typeface="標楷體" panose="03000509000000000000" pitchFamily="65" charset="-120"/>
                <a:ea typeface="標楷體" panose="03000509000000000000" pitchFamily="65" charset="-120"/>
              </a:rPr>
              <a:t>縣市政府</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solidFill>
                  <a:srgbClr val="0000FF"/>
                </a:solidFill>
                <a:latin typeface="標楷體" panose="03000509000000000000" pitchFamily="65" charset="-120"/>
                <a:ea typeface="標楷體" panose="03000509000000000000" pitchFamily="65" charset="-120"/>
              </a:rPr>
              <a:t>包含鄉、鎮、市、區公所</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開具之</a:t>
            </a:r>
            <a:r>
              <a:rPr lang="zh-TW" altLang="en-US" sz="2400" b="1">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a:latin typeface="標楷體" panose="03000509000000000000" pitchFamily="65" charset="-120"/>
                <a:ea typeface="標楷體" panose="03000509000000000000" pitchFamily="65" charset="-120"/>
              </a:rPr>
              <a:t>（報名期間內有效之證明文件，</a:t>
            </a:r>
            <a:r>
              <a:rPr lang="zh-TW" altLang="en-US" sz="2400" b="1" u="sng">
                <a:latin typeface="標楷體" panose="03000509000000000000" pitchFamily="65" charset="-120"/>
                <a:ea typeface="標楷體" panose="03000509000000000000" pitchFamily="65" charset="-120"/>
              </a:rPr>
              <a:t>非</a:t>
            </a:r>
            <a:r>
              <a:rPr lang="zh-TW" altLang="en-US" sz="2400" b="1">
                <a:latin typeface="標楷體" panose="03000509000000000000" pitchFamily="65" charset="-120"/>
                <a:ea typeface="標楷體" panose="03000509000000000000" pitchFamily="65" charset="-120"/>
              </a:rPr>
              <a:t>清寒證明）及</a:t>
            </a:r>
            <a:r>
              <a:rPr lang="zh-TW" altLang="en-US" sz="2400" b="1">
                <a:solidFill>
                  <a:srgbClr val="FF0000"/>
                </a:solidFill>
                <a:latin typeface="標楷體" panose="03000509000000000000" pitchFamily="65" charset="-120"/>
                <a:ea typeface="標楷體" panose="03000509000000000000" pitchFamily="65" charset="-120"/>
              </a:rPr>
              <a:t>戶口名簿影印本。</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217094" name="矩形 14"/>
          <p:cNvSpPr>
            <a:spLocks noChangeArrowheads="1"/>
          </p:cNvSpPr>
          <p:nvPr/>
        </p:nvSpPr>
        <p:spPr bwMode="auto">
          <a:xfrm>
            <a:off x="3328988" y="3635375"/>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直系血親尊親屬支領失業給付之子女，須檢附</a:t>
            </a:r>
            <a:r>
              <a:rPr lang="zh-TW" altLang="en-US" sz="2400" b="1">
                <a:solidFill>
                  <a:srgbClr val="FF0000"/>
                </a:solidFill>
                <a:latin typeface="標楷體" panose="03000509000000000000" pitchFamily="65" charset="-120"/>
                <a:ea typeface="標楷體" panose="03000509000000000000" pitchFamily="65" charset="-120"/>
              </a:rPr>
              <a:t>公立就業服務機構核發</a:t>
            </a:r>
            <a:r>
              <a:rPr lang="zh-TW" altLang="en-US" sz="2400" b="1">
                <a:latin typeface="標楷體" panose="03000509000000000000" pitchFamily="65" charset="-120"/>
                <a:ea typeface="標楷體" panose="03000509000000000000" pitchFamily="65" charset="-120"/>
              </a:rPr>
              <a:t>之</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就業保險失業</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再</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a:latin typeface="標楷體" panose="03000509000000000000" pitchFamily="65" charset="-120"/>
                <a:ea typeface="標楷體" panose="03000509000000000000" pitchFamily="65" charset="-120"/>
              </a:rPr>
              <a:t>或</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認定收執聯」</a:t>
            </a:r>
            <a:r>
              <a:rPr lang="zh-TW" altLang="en-US" sz="2400" b="1">
                <a:solidFill>
                  <a:srgbClr val="0033CC"/>
                </a:solidFill>
                <a:latin typeface="標楷體" panose="03000509000000000000" pitchFamily="65" charset="-120"/>
                <a:ea typeface="標楷體" panose="03000509000000000000" pitchFamily="65" charset="-120"/>
              </a:rPr>
              <a:t>，</a:t>
            </a:r>
            <a:r>
              <a:rPr lang="en-US" altLang="zh-TW" sz="2400" b="1">
                <a:solidFill>
                  <a:srgbClr val="FF0000"/>
                </a:solidFill>
                <a:latin typeface="標楷體" panose="03000509000000000000" pitchFamily="65" charset="-120"/>
                <a:ea typeface="標楷體" panose="03000509000000000000" pitchFamily="65" charset="-120"/>
              </a:rPr>
              <a:t>(</a:t>
            </a:r>
            <a:r>
              <a:rPr lang="zh-TW" altLang="en-US" sz="2400" b="1">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a:latin typeface="標楷體" panose="03000509000000000000" pitchFamily="65" charset="-120"/>
                <a:ea typeface="標楷體" panose="03000509000000000000" pitchFamily="65" charset="-120"/>
              </a:rPr>
              <a:t>及</a:t>
            </a:r>
            <a:r>
              <a:rPr lang="zh-TW" altLang="en-US" sz="2400" b="1">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a:extLst>
              <a:ext uri="{FF2B5EF4-FFF2-40B4-BE49-F238E27FC236}">
                <a16:creationId xmlns="" xmlns:a16="http://schemas.microsoft.com/office/drawing/2014/main" id="{EBEB4827-5A0A-438C-934A-69B20702C78E}"/>
              </a:ext>
            </a:extLst>
          </p:cNvPr>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a:extLst>
              <a:ext uri="{FF2B5EF4-FFF2-40B4-BE49-F238E27FC236}">
                <a16:creationId xmlns="" xmlns:a16="http://schemas.microsoft.com/office/drawing/2014/main" id="{47029992-BF63-41C6-94E9-1919FE435F69}"/>
              </a:ext>
            </a:extLst>
          </p:cNvPr>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217097" name="標題 1"/>
          <p:cNvSpPr txBox="1">
            <a:spLocks/>
          </p:cNvSpPr>
          <p:nvPr/>
        </p:nvSpPr>
        <p:spPr bwMode="auto">
          <a:xfrm>
            <a:off x="1419225" y="473075"/>
            <a:ext cx="8008938"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三</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五專優先免試比序積分</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弱勢身分</a:t>
            </a:r>
          </a:p>
        </p:txBody>
      </p:sp>
      <p:sp>
        <p:nvSpPr>
          <p:cNvPr id="14" name="投影片編號版面配置區 11">
            <a:extLst>
              <a:ext uri="{FF2B5EF4-FFF2-40B4-BE49-F238E27FC236}">
                <a16:creationId xmlns="" xmlns:a16="http://schemas.microsoft.com/office/drawing/2014/main" id="{847FF148-2FAD-44D1-BDDF-E48DFF55AA7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13587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a:extLst>
              <a:ext uri="{FF2B5EF4-FFF2-40B4-BE49-F238E27FC236}">
                <a16:creationId xmlns="" xmlns:a16="http://schemas.microsoft.com/office/drawing/2014/main" id="{55C98DCB-0676-4768-9BE5-5DD27B41190C}"/>
              </a:ext>
            </a:extLst>
          </p:cNvPr>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a:extLst>
              <a:ext uri="{FF2B5EF4-FFF2-40B4-BE49-F238E27FC236}">
                <a16:creationId xmlns="" xmlns:a16="http://schemas.microsoft.com/office/drawing/2014/main" id="{F8EF84F1-87AA-408F-BBF3-52D49274B257}"/>
              </a:ext>
            </a:extLst>
          </p:cNvPr>
          <p:cNvSpPr>
            <a:spLocks noGrp="1"/>
          </p:cNvSpPr>
          <p:nvPr>
            <p:ph idx="1"/>
          </p:nvPr>
        </p:nvSpPr>
        <p:spPr>
          <a:xfrm>
            <a:off x="838200" y="1525588"/>
            <a:ext cx="10515600" cy="4349750"/>
          </a:xfrm>
        </p:spPr>
        <p:txBody>
          <a:bodyPr/>
          <a:lstStyle/>
          <a:p>
            <a:pPr>
              <a:spcBef>
                <a:spcPts val="600"/>
              </a:spcBef>
              <a:spcAft>
                <a:spcPts val="300"/>
              </a:spcAft>
              <a:buFont typeface="Wingdings" panose="05000000000000000000" pitchFamily="2" charset="2"/>
              <a:buChar char="l"/>
              <a:defRPr/>
            </a:pPr>
            <a:r>
              <a:rPr lang="zh-TW" altLang="en-US" sz="4000" b="1" dirty="0">
                <a:solidFill>
                  <a:srgbClr val="FF0000"/>
                </a:solidFill>
                <a:latin typeface="Book Antiqua" panose="02040602050305030304" pitchFamily="18" charset="0"/>
                <a:ea typeface="標楷體" panose="03000509000000000000" pitchFamily="65" charset="-120"/>
              </a:rPr>
              <a:t> </a:t>
            </a:r>
            <a:r>
              <a:rPr lang="zh-TW" altLang="zh-TW" sz="4000" b="1" dirty="0">
                <a:solidFill>
                  <a:srgbClr val="FF0000"/>
                </a:solidFill>
                <a:latin typeface="Book Antiqua" panose="02040602050305030304" pitchFamily="18" charset="0"/>
                <a:ea typeface="標楷體" panose="03000509000000000000" pitchFamily="65" charset="-120"/>
              </a:rPr>
              <a:t>均衡學習</a:t>
            </a:r>
            <a:r>
              <a:rPr lang="zh-TW" altLang="en-US" sz="4000" b="1" dirty="0">
                <a:solidFill>
                  <a:srgbClr val="FF0000"/>
                </a:solidFill>
                <a:latin typeface="Book Antiqua" panose="02040602050305030304" pitchFamily="18" charset="0"/>
                <a:ea typeface="標楷體" panose="03000509000000000000" pitchFamily="65" charset="-120"/>
              </a:rPr>
              <a:t>（上限</a:t>
            </a:r>
            <a:r>
              <a:rPr lang="en-US" altLang="zh-TW" sz="4000" b="1" dirty="0">
                <a:solidFill>
                  <a:srgbClr val="FF0000"/>
                </a:solidFill>
                <a:latin typeface="Book Antiqua" panose="02040602050305030304" pitchFamily="18" charset="0"/>
                <a:ea typeface="標楷體" panose="03000509000000000000" pitchFamily="65" charset="-120"/>
              </a:rPr>
              <a:t>21</a:t>
            </a:r>
            <a:r>
              <a:rPr lang="zh-TW" altLang="en-US" sz="4000" b="1" dirty="0">
                <a:solidFill>
                  <a:srgbClr val="FF0000"/>
                </a:solidFill>
                <a:latin typeface="Book Antiqua" panose="02040602050305030304" pitchFamily="18" charset="0"/>
                <a:ea typeface="標楷體" panose="03000509000000000000" pitchFamily="65" charset="-120"/>
              </a:rPr>
              <a:t>分）</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核分標準：</a:t>
            </a:r>
            <a:r>
              <a:rPr lang="zh-TW" altLang="zh-TW" sz="3200" dirty="0">
                <a:latin typeface="Book Antiqua" panose="02040602050305030304" pitchFamily="18" charset="0"/>
                <a:ea typeface="標楷體" panose="03000509000000000000" pitchFamily="65" charset="-120"/>
              </a:rPr>
              <a:t>採計</a:t>
            </a:r>
            <a:r>
              <a:rPr lang="zh-TW" altLang="zh-TW" sz="3200" b="1" u="sng" dirty="0">
                <a:solidFill>
                  <a:srgbClr val="0000FF"/>
                </a:solidFill>
                <a:latin typeface="Book Antiqua" panose="02040602050305030304" pitchFamily="18" charset="0"/>
                <a:ea typeface="標楷體" panose="03000509000000000000" pitchFamily="65" charset="-120"/>
              </a:rPr>
              <a:t>健康與體育</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藝術與人文</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綜合活動</a:t>
            </a:r>
            <a:r>
              <a:rPr lang="en-US" altLang="zh-TW" sz="3200" b="1" dirty="0">
                <a:solidFill>
                  <a:srgbClr val="0000FF"/>
                </a:solidFill>
                <a:latin typeface="Book Antiqua" panose="02040602050305030304" pitchFamily="18" charset="0"/>
                <a:ea typeface="標楷體" panose="03000509000000000000" pitchFamily="65" charset="-120"/>
              </a:rPr>
              <a:t/>
            </a:r>
            <a:br>
              <a:rPr lang="en-US" altLang="zh-TW" sz="3200" b="1" dirty="0">
                <a:solidFill>
                  <a:srgbClr val="0000FF"/>
                </a:solidFill>
                <a:latin typeface="Book Antiqua" panose="02040602050305030304" pitchFamily="18" charset="0"/>
                <a:ea typeface="標楷體" panose="03000509000000000000" pitchFamily="65" charset="-120"/>
              </a:rPr>
            </a:br>
            <a:r>
              <a:rPr lang="zh-TW" altLang="zh-TW" sz="3200" dirty="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五學期平均成績，每領域及格者得</a:t>
            </a:r>
            <a:r>
              <a:rPr lang="en-US" altLang="zh-TW" sz="3200" b="1" dirty="0">
                <a:solidFill>
                  <a:srgbClr val="FF0000"/>
                </a:solidFill>
                <a:latin typeface="Book Antiqua" panose="02040602050305030304" pitchFamily="18" charset="0"/>
                <a:ea typeface="標楷體" panose="03000509000000000000" pitchFamily="65" charset="-120"/>
              </a:rPr>
              <a:t>7</a:t>
            </a:r>
            <a:r>
              <a:rPr lang="zh-TW" altLang="en-US" sz="3200" b="1" dirty="0">
                <a:solidFill>
                  <a:srgbClr val="FF0000"/>
                </a:solidFill>
                <a:latin typeface="Book Antiqua" panose="02040602050305030304" pitchFamily="18" charset="0"/>
                <a:ea typeface="標楷體" panose="03000509000000000000" pitchFamily="65" charset="-120"/>
              </a:rPr>
              <a:t>分</a:t>
            </a:r>
            <a:r>
              <a:rPr lang="zh-TW" altLang="en-US" sz="3200" dirty="0">
                <a:solidFill>
                  <a:srgbClr val="FF0000"/>
                </a:solidFill>
                <a:latin typeface="Book Antiqua" panose="02040602050305030304" pitchFamily="18" charset="0"/>
                <a:ea typeface="標楷體" panose="03000509000000000000" pitchFamily="65" charset="-120"/>
              </a:rPr>
              <a:t>。</a:t>
            </a:r>
            <a:endParaRPr lang="en-US" altLang="zh-TW" sz="3200"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採計期間：</a:t>
            </a:r>
            <a:r>
              <a:rPr lang="zh-TW" altLang="zh-TW" sz="3200" b="1" u="sng" dirty="0">
                <a:solidFill>
                  <a:srgbClr val="0000FF"/>
                </a:solidFill>
                <a:latin typeface="Book Antiqua" panose="02040602050305030304" pitchFamily="18" charset="0"/>
                <a:ea typeface="標楷體" panose="03000509000000000000" pitchFamily="65" charset="-120"/>
              </a:rPr>
              <a:t>七年級上、下學期、八年級上、下學期及</a:t>
            </a:r>
            <a:r>
              <a:rPr lang="en-US" altLang="zh-TW" sz="3200" b="1" u="sng" dirty="0">
                <a:solidFill>
                  <a:srgbClr val="0000FF"/>
                </a:solidFill>
                <a:latin typeface="Book Antiqua" panose="02040602050305030304" pitchFamily="18" charset="0"/>
                <a:ea typeface="標楷體" panose="03000509000000000000" pitchFamily="65" charset="-120"/>
              </a:rPr>
              <a:t/>
            </a:r>
            <a:br>
              <a:rPr lang="en-US" altLang="zh-TW" sz="3200" b="1" u="sng" dirty="0">
                <a:solidFill>
                  <a:srgbClr val="0000FF"/>
                </a:solidFill>
                <a:latin typeface="Book Antiqua" panose="02040602050305030304" pitchFamily="18" charset="0"/>
                <a:ea typeface="標楷體" panose="03000509000000000000" pitchFamily="65" charset="-120"/>
              </a:rPr>
            </a:br>
            <a:r>
              <a:rPr lang="zh-TW" altLang="zh-TW" sz="3200" b="1" u="sng" dirty="0">
                <a:solidFill>
                  <a:srgbClr val="0000FF"/>
                </a:solidFill>
                <a:latin typeface="Book Antiqua" panose="02040602050305030304" pitchFamily="18" charset="0"/>
                <a:ea typeface="標楷體" panose="03000509000000000000" pitchFamily="65" charset="-120"/>
              </a:rPr>
              <a:t>九年級上學期</a:t>
            </a:r>
            <a:r>
              <a:rPr lang="zh-TW" altLang="zh-TW" sz="3200" dirty="0">
                <a:latin typeface="Book Antiqua" panose="02040602050305030304" pitchFamily="18" charset="0"/>
                <a:ea typeface="標楷體" panose="03000509000000000000" pitchFamily="65" charset="-120"/>
              </a:rPr>
              <a:t>等</a:t>
            </a:r>
            <a:r>
              <a:rPr lang="en-US" altLang="zh-TW" sz="3200" dirty="0">
                <a:latin typeface="Book Antiqua" panose="02040602050305030304" pitchFamily="18" charset="0"/>
                <a:ea typeface="標楷體" panose="03000509000000000000" pitchFamily="65" charset="-120"/>
              </a:rPr>
              <a:t>5</a:t>
            </a:r>
            <a:r>
              <a:rPr lang="zh-TW" altLang="zh-TW" sz="3200" dirty="0">
                <a:latin typeface="Book Antiqua" panose="02040602050305030304" pitchFamily="18" charset="0"/>
                <a:ea typeface="標楷體" panose="03000509000000000000" pitchFamily="65" charset="-120"/>
              </a:rPr>
              <a:t>學期成績</a:t>
            </a:r>
            <a:r>
              <a:rPr lang="zh-TW" altLang="en-US" sz="3200" dirty="0">
                <a:latin typeface="Book Antiqua" panose="02040602050305030304" pitchFamily="18" charset="0"/>
                <a:ea typeface="標楷體" panose="03000509000000000000" pitchFamily="65" charset="-120"/>
              </a:rPr>
              <a:t>。</a:t>
            </a:r>
            <a:endParaRPr lang="en-US" altLang="zh-TW" sz="3200" dirty="0">
              <a:latin typeface="Book Antiqua" panose="02040602050305030304" pitchFamily="18" charset="0"/>
              <a:ea typeface="標楷體" panose="03000509000000000000" pitchFamily="65" charset="-120"/>
            </a:endParaRPr>
          </a:p>
        </p:txBody>
      </p:sp>
      <p:sp>
        <p:nvSpPr>
          <p:cNvPr id="218116" name="標題 1"/>
          <p:cNvSpPr txBox="1">
            <a:spLocks/>
          </p:cNvSpPr>
          <p:nvPr/>
        </p:nvSpPr>
        <p:spPr bwMode="auto">
          <a:xfrm>
            <a:off x="1592263" y="414338"/>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均衡學習</a:t>
            </a:r>
          </a:p>
        </p:txBody>
      </p:sp>
      <p:sp>
        <p:nvSpPr>
          <p:cNvPr id="6" name="投影片編號版面配置區 11">
            <a:extLst>
              <a:ext uri="{FF2B5EF4-FFF2-40B4-BE49-F238E27FC236}">
                <a16:creationId xmlns="" xmlns:a16="http://schemas.microsoft.com/office/drawing/2014/main" id="{CE61E651-1C72-4040-90C6-E2A7DB21E30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1150424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110</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 xmlns:a16="http://schemas.microsoft.com/office/drawing/2014/main" val="20000"/>
                    </a:ext>
                  </a:extLst>
                </a:gridCol>
                <a:gridCol w="1301450">
                  <a:extLst>
                    <a:ext uri="{9D8B030D-6E8A-4147-A177-3AD203B41FA5}">
                      <a16:colId xmlns="" xmlns:a16="http://schemas.microsoft.com/office/drawing/2014/main" val="20001"/>
                    </a:ext>
                  </a:extLst>
                </a:gridCol>
                <a:gridCol w="1301450">
                  <a:extLst>
                    <a:ext uri="{9D8B030D-6E8A-4147-A177-3AD203B41FA5}">
                      <a16:colId xmlns="" xmlns:a16="http://schemas.microsoft.com/office/drawing/2014/main" val="20002"/>
                    </a:ext>
                  </a:extLst>
                </a:gridCol>
                <a:gridCol w="1301450">
                  <a:extLst>
                    <a:ext uri="{9D8B030D-6E8A-4147-A177-3AD203B41FA5}">
                      <a16:colId xmlns="" xmlns:a16="http://schemas.microsoft.com/office/drawing/2014/main" val="20003"/>
                    </a:ext>
                  </a:extLst>
                </a:gridCol>
                <a:gridCol w="1301450">
                  <a:extLst>
                    <a:ext uri="{9D8B030D-6E8A-4147-A177-3AD203B41FA5}">
                      <a16:colId xmlns="" xmlns:a16="http://schemas.microsoft.com/office/drawing/2014/main" val="20004"/>
                    </a:ext>
                  </a:extLst>
                </a:gridCol>
                <a:gridCol w="1301450">
                  <a:extLst>
                    <a:ext uri="{9D8B030D-6E8A-4147-A177-3AD203B41FA5}">
                      <a16:colId xmlns="" xmlns:a16="http://schemas.microsoft.com/office/drawing/2014/main" val="20005"/>
                    </a:ext>
                  </a:extLst>
                </a:gridCol>
                <a:gridCol w="1301450">
                  <a:extLst>
                    <a:ext uri="{9D8B030D-6E8A-4147-A177-3AD203B41FA5}">
                      <a16:colId xmlns="" xmlns:a16="http://schemas.microsoft.com/office/drawing/2014/main" val="20006"/>
                    </a:ext>
                  </a:extLst>
                </a:gridCol>
                <a:gridCol w="1301450">
                  <a:extLst>
                    <a:ext uri="{9D8B030D-6E8A-4147-A177-3AD203B41FA5}">
                      <a16:colId xmlns=""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 xmlns:a16="http://schemas.microsoft.com/office/drawing/2014/main" val="20000"/>
                    </a:ext>
                  </a:extLst>
                </a:gridCol>
                <a:gridCol w="1439057">
                  <a:extLst>
                    <a:ext uri="{9D8B030D-6E8A-4147-A177-3AD203B41FA5}">
                      <a16:colId xmlns="" xmlns:a16="http://schemas.microsoft.com/office/drawing/2014/main" val="20001"/>
                    </a:ext>
                  </a:extLst>
                </a:gridCol>
                <a:gridCol w="1439057">
                  <a:extLst>
                    <a:ext uri="{9D8B030D-6E8A-4147-A177-3AD203B41FA5}">
                      <a16:colId xmlns="" xmlns:a16="http://schemas.microsoft.com/office/drawing/2014/main" val="20002"/>
                    </a:ext>
                  </a:extLst>
                </a:gridCol>
                <a:gridCol w="1439057">
                  <a:extLst>
                    <a:ext uri="{9D8B030D-6E8A-4147-A177-3AD203B41FA5}">
                      <a16:colId xmlns="" xmlns:a16="http://schemas.microsoft.com/office/drawing/2014/main" val="20003"/>
                    </a:ext>
                  </a:extLst>
                </a:gridCol>
                <a:gridCol w="1439057">
                  <a:extLst>
                    <a:ext uri="{9D8B030D-6E8A-4147-A177-3AD203B41FA5}">
                      <a16:colId xmlns="" xmlns:a16="http://schemas.microsoft.com/office/drawing/2014/main" val="20004"/>
                    </a:ext>
                  </a:extLst>
                </a:gridCol>
                <a:gridCol w="1439057">
                  <a:extLst>
                    <a:ext uri="{9D8B030D-6E8A-4147-A177-3AD203B41FA5}">
                      <a16:colId xmlns="" xmlns:a16="http://schemas.microsoft.com/office/drawing/2014/main" val="20005"/>
                    </a:ext>
                  </a:extLst>
                </a:gridCol>
                <a:gridCol w="1439057">
                  <a:extLst>
                    <a:ext uri="{9D8B030D-6E8A-4147-A177-3AD203B41FA5}">
                      <a16:colId xmlns=""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 xmlns:a16="http://schemas.microsoft.com/office/drawing/2014/main" val="20000"/>
                    </a:ext>
                  </a:extLst>
                </a:gridCol>
                <a:gridCol w="5878512">
                  <a:extLst>
                    <a:ext uri="{9D8B030D-6E8A-4147-A177-3AD203B41FA5}">
                      <a16:colId xmlns=""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 xmlns:a16="http://schemas.microsoft.com/office/drawing/2014/main" val="10001"/>
                  </a:ext>
                </a:extLst>
              </a:tr>
            </a:tbl>
          </a:graphicData>
        </a:graphic>
      </p:graphicFrame>
      <p:sp>
        <p:nvSpPr>
          <p:cNvPr id="7" name="投影片編號版面配置區 11">
            <a:extLst>
              <a:ext uri="{FF2B5EF4-FFF2-40B4-BE49-F238E27FC236}">
                <a16:creationId xmlns=""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bwMode="auto">
          <a:xfrm>
            <a:off x="82550" y="1720850"/>
            <a:ext cx="12104688" cy="3344863"/>
            <a:chOff x="-50784" y="1777772"/>
            <a:chExt cx="12104634" cy="3345699"/>
          </a:xfrm>
        </p:grpSpPr>
        <p:grpSp>
          <p:nvGrpSpPr>
            <p:cNvPr id="221192" name="群組 1"/>
            <p:cNvGrpSpPr>
              <a:grpSpLocks/>
            </p:cNvGrpSpPr>
            <p:nvPr/>
          </p:nvGrpSpPr>
          <p:grpSpPr bwMode="auto">
            <a:xfrm>
              <a:off x="84809" y="1867215"/>
              <a:ext cx="1717200" cy="1188000"/>
              <a:chOff x="10125132" y="214225"/>
              <a:chExt cx="1976834" cy="1240805"/>
            </a:xfrm>
          </p:grpSpPr>
          <p:sp>
            <p:nvSpPr>
              <p:cNvPr id="91" name="任意多边形 85">
                <a:extLst>
                  <a:ext uri="{FF2B5EF4-FFF2-40B4-BE49-F238E27FC236}">
                    <a16:creationId xmlns="" xmlns:a16="http://schemas.microsoft.com/office/drawing/2014/main"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 xmlns:a16="http://schemas.microsoft.com/office/drawing/2014/main"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bwMode="auto">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a:extLst>
                <a:ext uri="{FF2B5EF4-FFF2-40B4-BE49-F238E27FC236}">
                  <a16:creationId xmlns="" xmlns:a16="http://schemas.microsoft.com/office/drawing/2014/main"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 xmlns:a16="http://schemas.microsoft.com/office/drawing/2014/main"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 xmlns:a16="http://schemas.microsoft.com/office/drawing/2014/main"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 xmlns:a16="http://schemas.microsoft.com/office/drawing/2014/main" id="{A584DE8F-69B6-460D-9D92-EB6D622708F8}"/>
                </a:ext>
              </a:extLst>
            </p:cNvPr>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a:extLst>
                <a:ext uri="{FF2B5EF4-FFF2-40B4-BE49-F238E27FC236}">
                  <a16:creationId xmlns="" xmlns:a16="http://schemas.microsoft.com/office/drawing/2014/main" id="{D130CEB8-3EDF-45D8-937A-70FE089F8F59}"/>
                </a:ext>
              </a:extLst>
            </p:cNvPr>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221196" name="群組 32"/>
            <p:cNvGrpSpPr>
              <a:grpSpLocks/>
            </p:cNvGrpSpPr>
            <p:nvPr/>
          </p:nvGrpSpPr>
          <p:grpSpPr bwMode="auto">
            <a:xfrm>
              <a:off x="3007050" y="1868627"/>
              <a:ext cx="1718705" cy="1152000"/>
              <a:chOff x="8000462" y="1377025"/>
              <a:chExt cx="1718705" cy="1152000"/>
            </a:xfrm>
          </p:grpSpPr>
          <p:sp>
            <p:nvSpPr>
              <p:cNvPr id="87" name="任意多边形 83">
                <a:extLst>
                  <a:ext uri="{FF2B5EF4-FFF2-40B4-BE49-F238E27FC236}">
                    <a16:creationId xmlns="" xmlns:a16="http://schemas.microsoft.com/office/drawing/2014/main"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 xmlns:a16="http://schemas.microsoft.com/office/drawing/2014/main"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 xmlns:a16="http://schemas.microsoft.com/office/drawing/2014/main" id="{490C6C05-CBED-43BC-AD7B-BEA6087D4EBD}"/>
                </a:ext>
              </a:extLst>
            </p:cNvPr>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bwMode="auto">
            <a:xfrm>
              <a:off x="4468650" y="1868627"/>
              <a:ext cx="1717200" cy="1152000"/>
              <a:chOff x="4575696" y="1077436"/>
              <a:chExt cx="1740629" cy="1152000"/>
            </a:xfrm>
          </p:grpSpPr>
          <p:sp>
            <p:nvSpPr>
              <p:cNvPr id="85" name="任意多边形 47">
                <a:extLst>
                  <a:ext uri="{FF2B5EF4-FFF2-40B4-BE49-F238E27FC236}">
                    <a16:creationId xmlns="" xmlns:a16="http://schemas.microsoft.com/office/drawing/2014/main"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 xmlns:a16="http://schemas.microsoft.com/office/drawing/2014/main"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 xmlns:a16="http://schemas.microsoft.com/office/drawing/2014/main" id="{A899BF1A-5F45-4CFC-BDCF-C3E0329CC51D}"/>
                </a:ext>
              </a:extLst>
            </p:cNvPr>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bwMode="auto">
            <a:xfrm>
              <a:off x="630408" y="3858471"/>
              <a:ext cx="1717200" cy="1152000"/>
              <a:chOff x="9631601" y="41456"/>
              <a:chExt cx="1767048" cy="1152000"/>
            </a:xfrm>
          </p:grpSpPr>
          <p:sp>
            <p:nvSpPr>
              <p:cNvPr id="83" name="任意多边形 81">
                <a:extLst>
                  <a:ext uri="{FF2B5EF4-FFF2-40B4-BE49-F238E27FC236}">
                    <a16:creationId xmlns="" xmlns:a16="http://schemas.microsoft.com/office/drawing/2014/main"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 xmlns:a16="http://schemas.microsoft.com/office/drawing/2014/main"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bwMode="auto">
            <a:xfrm>
              <a:off x="5930250" y="1868627"/>
              <a:ext cx="1717200" cy="1152000"/>
              <a:chOff x="9631601" y="41456"/>
              <a:chExt cx="1767048" cy="1152000"/>
            </a:xfrm>
          </p:grpSpPr>
          <p:sp>
            <p:nvSpPr>
              <p:cNvPr id="81" name="任意多边形 81">
                <a:extLst>
                  <a:ext uri="{FF2B5EF4-FFF2-40B4-BE49-F238E27FC236}">
                    <a16:creationId xmlns="" xmlns:a16="http://schemas.microsoft.com/office/drawing/2014/main"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 xmlns:a16="http://schemas.microsoft.com/office/drawing/2014/main"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 xmlns:a16="http://schemas.microsoft.com/office/drawing/2014/main" id="{E37C29E0-28F7-4E0A-A4C7-2F451452F888}"/>
                </a:ext>
              </a:extLst>
            </p:cNvPr>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a:extLst>
                <a:ext uri="{FF2B5EF4-FFF2-40B4-BE49-F238E27FC236}">
                  <a16:creationId xmlns="" xmlns:a16="http://schemas.microsoft.com/office/drawing/2014/main"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 xmlns:a16="http://schemas.microsoft.com/office/drawing/2014/main"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 xmlns:a16="http://schemas.microsoft.com/office/drawing/2014/main"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 xmlns:a16="http://schemas.microsoft.com/office/drawing/2014/main" id="{7E11AB72-2B65-4D9A-8EB2-84265986A61D}"/>
                </a:ext>
              </a:extLst>
            </p:cNvPr>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221205" name="群組 34"/>
            <p:cNvGrpSpPr>
              <a:grpSpLocks/>
            </p:cNvGrpSpPr>
            <p:nvPr/>
          </p:nvGrpSpPr>
          <p:grpSpPr bwMode="auto">
            <a:xfrm>
              <a:off x="8875050" y="1868627"/>
              <a:ext cx="1717200" cy="1152000"/>
              <a:chOff x="7879160" y="1085575"/>
              <a:chExt cx="1734157" cy="1152000"/>
            </a:xfrm>
          </p:grpSpPr>
          <p:sp>
            <p:nvSpPr>
              <p:cNvPr id="77" name="任意多边形 83">
                <a:extLst>
                  <a:ext uri="{FF2B5EF4-FFF2-40B4-BE49-F238E27FC236}">
                    <a16:creationId xmlns="" xmlns:a16="http://schemas.microsoft.com/office/drawing/2014/main"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 xmlns:a16="http://schemas.microsoft.com/office/drawing/2014/main"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 xmlns:a16="http://schemas.microsoft.com/office/drawing/2014/main" id="{06C99885-8260-495E-BB96-56A392B8610D}"/>
                </a:ext>
              </a:extLst>
            </p:cNvPr>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221207" name="群組 70"/>
            <p:cNvGrpSpPr>
              <a:grpSpLocks/>
            </p:cNvGrpSpPr>
            <p:nvPr/>
          </p:nvGrpSpPr>
          <p:grpSpPr bwMode="auto">
            <a:xfrm>
              <a:off x="10336650" y="1868627"/>
              <a:ext cx="1717200" cy="1152000"/>
              <a:chOff x="4575696" y="1077436"/>
              <a:chExt cx="1740629" cy="1152000"/>
            </a:xfrm>
          </p:grpSpPr>
          <p:sp>
            <p:nvSpPr>
              <p:cNvPr id="75" name="任意多边形 47">
                <a:extLst>
                  <a:ext uri="{FF2B5EF4-FFF2-40B4-BE49-F238E27FC236}">
                    <a16:creationId xmlns="" xmlns:a16="http://schemas.microsoft.com/office/drawing/2014/main"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 xmlns:a16="http://schemas.microsoft.com/office/drawing/2014/main"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 xmlns:a16="http://schemas.microsoft.com/office/drawing/2014/main" id="{4988113A-8244-4BBB-8E5B-4D25352066FC}"/>
                </a:ext>
              </a:extLst>
            </p:cNvPr>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 xmlns:a16="http://schemas.microsoft.com/office/drawing/2014/main" id="{2B17E3F1-6CBD-4B42-8805-160F0AD8F07F}"/>
                </a:ext>
              </a:extLst>
            </p:cNvPr>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a:extLst>
                <a:ext uri="{FF2B5EF4-FFF2-40B4-BE49-F238E27FC236}">
                  <a16:creationId xmlns="" xmlns:a16="http://schemas.microsoft.com/office/drawing/2014/main"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 xmlns:a16="http://schemas.microsoft.com/office/drawing/2014/main"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 xmlns:a16="http://schemas.microsoft.com/office/drawing/2014/main"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 xmlns:a16="http://schemas.microsoft.com/office/drawing/2014/main" id="{F425852C-2118-4879-A3C3-1B2A6FF45594}"/>
                </a:ext>
              </a:extLst>
            </p:cNvPr>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2" name="群組 67"/>
            <p:cNvGrpSpPr>
              <a:grpSpLocks/>
            </p:cNvGrpSpPr>
            <p:nvPr/>
          </p:nvGrpSpPr>
          <p:grpSpPr bwMode="auto">
            <a:xfrm>
              <a:off x="3619458" y="3858471"/>
              <a:ext cx="1717200" cy="1152000"/>
              <a:chOff x="7879160" y="1085575"/>
              <a:chExt cx="1734157" cy="1152000"/>
            </a:xfrm>
          </p:grpSpPr>
          <p:sp>
            <p:nvSpPr>
              <p:cNvPr id="71" name="任意多边形 83">
                <a:extLst>
                  <a:ext uri="{FF2B5EF4-FFF2-40B4-BE49-F238E27FC236}">
                    <a16:creationId xmlns="" xmlns:a16="http://schemas.microsoft.com/office/drawing/2014/main"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 xmlns:a16="http://schemas.microsoft.com/office/drawing/2014/main"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 xmlns:a16="http://schemas.microsoft.com/office/drawing/2014/main" id="{78C4636E-65AC-4572-B660-575989A69FF2}"/>
                </a:ext>
              </a:extLst>
            </p:cNvPr>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4" name="群組 73"/>
            <p:cNvGrpSpPr>
              <a:grpSpLocks/>
            </p:cNvGrpSpPr>
            <p:nvPr/>
          </p:nvGrpSpPr>
          <p:grpSpPr bwMode="auto">
            <a:xfrm>
              <a:off x="5127358" y="3858471"/>
              <a:ext cx="1717200" cy="1152000"/>
              <a:chOff x="4575696" y="1077436"/>
              <a:chExt cx="1740629" cy="1152000"/>
            </a:xfrm>
          </p:grpSpPr>
          <p:sp>
            <p:nvSpPr>
              <p:cNvPr id="69" name="任意多边形 47">
                <a:extLst>
                  <a:ext uri="{FF2B5EF4-FFF2-40B4-BE49-F238E27FC236}">
                    <a16:creationId xmlns="" xmlns:a16="http://schemas.microsoft.com/office/drawing/2014/main"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 xmlns:a16="http://schemas.microsoft.com/office/drawing/2014/main"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 xmlns:a16="http://schemas.microsoft.com/office/drawing/2014/main" id="{DC20DD0F-0C80-4B96-A850-FB03787E660F}"/>
                </a:ext>
              </a:extLst>
            </p:cNvPr>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6" name="群組 61"/>
            <p:cNvGrpSpPr>
              <a:grpSpLocks/>
            </p:cNvGrpSpPr>
            <p:nvPr/>
          </p:nvGrpSpPr>
          <p:grpSpPr bwMode="auto">
            <a:xfrm>
              <a:off x="6623683" y="3858471"/>
              <a:ext cx="1767048" cy="1152000"/>
              <a:chOff x="9631601" y="41456"/>
              <a:chExt cx="1767048" cy="1152000"/>
            </a:xfrm>
          </p:grpSpPr>
          <p:sp>
            <p:nvSpPr>
              <p:cNvPr id="67" name="任意多边形 81">
                <a:extLst>
                  <a:ext uri="{FF2B5EF4-FFF2-40B4-BE49-F238E27FC236}">
                    <a16:creationId xmlns="" xmlns:a16="http://schemas.microsoft.com/office/drawing/2014/main"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 xmlns:a16="http://schemas.microsoft.com/office/drawing/2014/main"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 xmlns:a16="http://schemas.microsoft.com/office/drawing/2014/main" id="{97ABFF30-8308-442C-80D5-D12B3DE3B3B8}"/>
                </a:ext>
              </a:extLst>
            </p:cNvPr>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a:extLst>
                <a:ext uri="{FF2B5EF4-FFF2-40B4-BE49-F238E27FC236}">
                  <a16:creationId xmlns="" xmlns:a16="http://schemas.microsoft.com/office/drawing/2014/main"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 xmlns:a16="http://schemas.microsoft.com/office/drawing/2014/main"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 xmlns:a16="http://schemas.microsoft.com/office/drawing/2014/main"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 xmlns:a16="http://schemas.microsoft.com/office/drawing/2014/main" id="{A5D8BCB5-49D9-47A8-8B74-01F851DD1F71}"/>
                </a:ext>
              </a:extLst>
            </p:cNvPr>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20" name="群組 79"/>
            <p:cNvGrpSpPr>
              <a:grpSpLocks/>
            </p:cNvGrpSpPr>
            <p:nvPr/>
          </p:nvGrpSpPr>
          <p:grpSpPr bwMode="auto">
            <a:xfrm>
              <a:off x="9729208" y="3858471"/>
              <a:ext cx="1734157" cy="1152000"/>
              <a:chOff x="7879160" y="1085575"/>
              <a:chExt cx="1734157" cy="1152000"/>
            </a:xfrm>
          </p:grpSpPr>
          <p:sp>
            <p:nvSpPr>
              <p:cNvPr id="63" name="任意多边形 83">
                <a:extLst>
                  <a:ext uri="{FF2B5EF4-FFF2-40B4-BE49-F238E27FC236}">
                    <a16:creationId xmlns="" xmlns:a16="http://schemas.microsoft.com/office/drawing/2014/main"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 xmlns:a16="http://schemas.microsoft.com/office/drawing/2014/main"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 xmlns:a16="http://schemas.microsoft.com/office/drawing/2014/main" id="{39A3A05B-8353-4FAC-8A1C-BD363880D347}"/>
                </a:ext>
              </a:extLst>
            </p:cNvPr>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3" name="投影片編號版面配置區 11">
            <a:extLst>
              <a:ext uri="{FF2B5EF4-FFF2-40B4-BE49-F238E27FC236}">
                <a16:creationId xmlns=""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53685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胡</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69961"/>
            <a:ext cx="6005558" cy="5808525"/>
          </a:xfrm>
          <a:prstGeom prst="rect">
            <a:avLst/>
          </a:prstGeom>
        </p:spPr>
      </p:pic>
    </p:spTree>
    <p:extLst>
      <p:ext uri="{BB962C8B-B14F-4D97-AF65-F5344CB8AC3E}">
        <p14:creationId xmlns:p14="http://schemas.microsoft.com/office/powerpoint/2010/main" val="15316028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42225"/>
            <a:ext cx="5995076" cy="5915775"/>
          </a:xfrm>
          <a:prstGeom prst="rect">
            <a:avLst/>
          </a:prstGeom>
        </p:spPr>
      </p:pic>
    </p:spTree>
    <p:extLst>
      <p:ext uri="{BB962C8B-B14F-4D97-AF65-F5344CB8AC3E}">
        <p14:creationId xmlns:p14="http://schemas.microsoft.com/office/powerpoint/2010/main" val="38370440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圖片 13"/>
          <p:cNvPicPr>
            <a:picLocks noChangeAspect="1"/>
          </p:cNvPicPr>
          <p:nvPr/>
        </p:nvPicPr>
        <p:blipFill>
          <a:blip r:embed="rId2">
            <a:extLst>
              <a:ext uri="{28A0092B-C50C-407E-A947-70E740481C1C}">
                <a14:useLocalDpi xmlns:a14="http://schemas.microsoft.com/office/drawing/2010/main" val="0"/>
              </a:ext>
            </a:extLst>
          </a:blip>
          <a:srcRect t="1369"/>
          <a:stretch>
            <a:fillRect/>
          </a:stretch>
        </p:blipFill>
        <p:spPr bwMode="auto">
          <a:xfrm>
            <a:off x="1409700" y="3744913"/>
            <a:ext cx="8264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25284"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11" name="矩形 10">
            <a:extLst>
              <a:ext uri="{FF2B5EF4-FFF2-40B4-BE49-F238E27FC236}">
                <a16:creationId xmlns="" xmlns:a16="http://schemas.microsoft.com/office/drawing/2014/main" id="{46BDDC04-11B4-49AA-A15B-0C94724AA8C8}"/>
              </a:ext>
            </a:extLst>
          </p:cNvPr>
          <p:cNvSpPr/>
          <p:nvPr/>
        </p:nvSpPr>
        <p:spPr>
          <a:xfrm>
            <a:off x="1446213" y="5162550"/>
            <a:ext cx="81994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 xmlns:a16="http://schemas.microsoft.com/office/drawing/2014/main" id="{4FEEBA83-6C9B-4053-8C59-0068F280B158}"/>
              </a:ext>
            </a:extLst>
          </p:cNvPr>
          <p:cNvSpPr/>
          <p:nvPr/>
        </p:nvSpPr>
        <p:spPr>
          <a:xfrm>
            <a:off x="1446213" y="5786438"/>
            <a:ext cx="8228012"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287"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25288"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9"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601971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 xmlns:a16="http://schemas.microsoft.com/office/drawing/2014/main" val="20000"/>
                    </a:ext>
                  </a:extLst>
                </a:gridCol>
                <a:gridCol w="512396">
                  <a:extLst>
                    <a:ext uri="{9D8B030D-6E8A-4147-A177-3AD203B41FA5}">
                      <a16:colId xmlns="" xmlns:a16="http://schemas.microsoft.com/office/drawing/2014/main" val="20001"/>
                    </a:ext>
                  </a:extLst>
                </a:gridCol>
                <a:gridCol w="512396">
                  <a:extLst>
                    <a:ext uri="{9D8B030D-6E8A-4147-A177-3AD203B41FA5}">
                      <a16:colId xmlns="" xmlns:a16="http://schemas.microsoft.com/office/drawing/2014/main" val="20002"/>
                    </a:ext>
                  </a:extLst>
                </a:gridCol>
                <a:gridCol w="512396">
                  <a:extLst>
                    <a:ext uri="{9D8B030D-6E8A-4147-A177-3AD203B41FA5}">
                      <a16:colId xmlns="" xmlns:a16="http://schemas.microsoft.com/office/drawing/2014/main" val="20003"/>
                    </a:ext>
                  </a:extLst>
                </a:gridCol>
                <a:gridCol w="512396">
                  <a:extLst>
                    <a:ext uri="{9D8B030D-6E8A-4147-A177-3AD203B41FA5}">
                      <a16:colId xmlns="" xmlns:a16="http://schemas.microsoft.com/office/drawing/2014/main" val="20004"/>
                    </a:ext>
                  </a:extLst>
                </a:gridCol>
                <a:gridCol w="512396">
                  <a:extLst>
                    <a:ext uri="{9D8B030D-6E8A-4147-A177-3AD203B41FA5}">
                      <a16:colId xmlns="" xmlns:a16="http://schemas.microsoft.com/office/drawing/2014/main" val="20005"/>
                    </a:ext>
                  </a:extLst>
                </a:gridCol>
                <a:gridCol w="512396">
                  <a:extLst>
                    <a:ext uri="{9D8B030D-6E8A-4147-A177-3AD203B41FA5}">
                      <a16:colId xmlns="" xmlns:a16="http://schemas.microsoft.com/office/drawing/2014/main" val="20006"/>
                    </a:ext>
                  </a:extLst>
                </a:gridCol>
                <a:gridCol w="517245">
                  <a:extLst>
                    <a:ext uri="{9D8B030D-6E8A-4147-A177-3AD203B41FA5}">
                      <a16:colId xmlns="" xmlns:a16="http://schemas.microsoft.com/office/drawing/2014/main" val="20007"/>
                    </a:ext>
                  </a:extLst>
                </a:gridCol>
                <a:gridCol w="517245">
                  <a:extLst>
                    <a:ext uri="{9D8B030D-6E8A-4147-A177-3AD203B41FA5}">
                      <a16:colId xmlns="" xmlns:a16="http://schemas.microsoft.com/office/drawing/2014/main" val="20008"/>
                    </a:ext>
                  </a:extLst>
                </a:gridCol>
                <a:gridCol w="515630">
                  <a:extLst>
                    <a:ext uri="{9D8B030D-6E8A-4147-A177-3AD203B41FA5}">
                      <a16:colId xmlns="" xmlns:a16="http://schemas.microsoft.com/office/drawing/2014/main" val="20009"/>
                    </a:ext>
                  </a:extLst>
                </a:gridCol>
                <a:gridCol w="515630">
                  <a:extLst>
                    <a:ext uri="{9D8B030D-6E8A-4147-A177-3AD203B41FA5}">
                      <a16:colId xmlns="" xmlns:a16="http://schemas.microsoft.com/office/drawing/2014/main" val="20010"/>
                    </a:ext>
                  </a:extLst>
                </a:gridCol>
                <a:gridCol w="515630">
                  <a:extLst>
                    <a:ext uri="{9D8B030D-6E8A-4147-A177-3AD203B41FA5}">
                      <a16:colId xmlns="" xmlns:a16="http://schemas.microsoft.com/office/drawing/2014/main" val="20011"/>
                    </a:ext>
                  </a:extLst>
                </a:gridCol>
                <a:gridCol w="515630">
                  <a:extLst>
                    <a:ext uri="{9D8B030D-6E8A-4147-A177-3AD203B41FA5}">
                      <a16:colId xmlns="" xmlns:a16="http://schemas.microsoft.com/office/drawing/2014/main" val="20012"/>
                    </a:ext>
                  </a:extLst>
                </a:gridCol>
                <a:gridCol w="515630">
                  <a:extLst>
                    <a:ext uri="{9D8B030D-6E8A-4147-A177-3AD203B41FA5}">
                      <a16:colId xmlns="" xmlns:a16="http://schemas.microsoft.com/office/drawing/2014/main" val="20013"/>
                    </a:ext>
                  </a:extLst>
                </a:gridCol>
                <a:gridCol w="502698">
                  <a:extLst>
                    <a:ext uri="{9D8B030D-6E8A-4147-A177-3AD203B41FA5}">
                      <a16:colId xmlns=""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4"/>
                  </a:ext>
                </a:extLst>
              </a:tr>
            </a:tbl>
          </a:graphicData>
        </a:graphic>
      </p:graphicFrame>
      <p:graphicFrame>
        <p:nvGraphicFramePr>
          <p:cNvPr id="15" name="表格 14">
            <a:extLst>
              <a:ext uri="{FF2B5EF4-FFF2-40B4-BE49-F238E27FC236}">
                <a16:creationId xmlns=""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 xmlns:a16="http://schemas.microsoft.com/office/drawing/2014/main" val="20000"/>
                    </a:ext>
                  </a:extLst>
                </a:gridCol>
                <a:gridCol w="498608">
                  <a:extLst>
                    <a:ext uri="{9D8B030D-6E8A-4147-A177-3AD203B41FA5}">
                      <a16:colId xmlns="" xmlns:a16="http://schemas.microsoft.com/office/drawing/2014/main" val="20001"/>
                    </a:ext>
                  </a:extLst>
                </a:gridCol>
                <a:gridCol w="498608">
                  <a:extLst>
                    <a:ext uri="{9D8B030D-6E8A-4147-A177-3AD203B41FA5}">
                      <a16:colId xmlns="" xmlns:a16="http://schemas.microsoft.com/office/drawing/2014/main" val="20002"/>
                    </a:ext>
                  </a:extLst>
                </a:gridCol>
                <a:gridCol w="498608">
                  <a:extLst>
                    <a:ext uri="{9D8B030D-6E8A-4147-A177-3AD203B41FA5}">
                      <a16:colId xmlns="" xmlns:a16="http://schemas.microsoft.com/office/drawing/2014/main" val="20003"/>
                    </a:ext>
                  </a:extLst>
                </a:gridCol>
                <a:gridCol w="498608">
                  <a:extLst>
                    <a:ext uri="{9D8B030D-6E8A-4147-A177-3AD203B41FA5}">
                      <a16:colId xmlns="" xmlns:a16="http://schemas.microsoft.com/office/drawing/2014/main" val="20004"/>
                    </a:ext>
                  </a:extLst>
                </a:gridCol>
                <a:gridCol w="498608">
                  <a:extLst>
                    <a:ext uri="{9D8B030D-6E8A-4147-A177-3AD203B41FA5}">
                      <a16:colId xmlns="" xmlns:a16="http://schemas.microsoft.com/office/drawing/2014/main" val="20005"/>
                    </a:ext>
                  </a:extLst>
                </a:gridCol>
                <a:gridCol w="498608">
                  <a:extLst>
                    <a:ext uri="{9D8B030D-6E8A-4147-A177-3AD203B41FA5}">
                      <a16:colId xmlns="" xmlns:a16="http://schemas.microsoft.com/office/drawing/2014/main" val="20006"/>
                    </a:ext>
                  </a:extLst>
                </a:gridCol>
                <a:gridCol w="503326">
                  <a:extLst>
                    <a:ext uri="{9D8B030D-6E8A-4147-A177-3AD203B41FA5}">
                      <a16:colId xmlns="" xmlns:a16="http://schemas.microsoft.com/office/drawing/2014/main" val="20007"/>
                    </a:ext>
                  </a:extLst>
                </a:gridCol>
                <a:gridCol w="503326">
                  <a:extLst>
                    <a:ext uri="{9D8B030D-6E8A-4147-A177-3AD203B41FA5}">
                      <a16:colId xmlns="" xmlns:a16="http://schemas.microsoft.com/office/drawing/2014/main" val="20008"/>
                    </a:ext>
                  </a:extLst>
                </a:gridCol>
                <a:gridCol w="501753">
                  <a:extLst>
                    <a:ext uri="{9D8B030D-6E8A-4147-A177-3AD203B41FA5}">
                      <a16:colId xmlns="" xmlns:a16="http://schemas.microsoft.com/office/drawing/2014/main" val="20009"/>
                    </a:ext>
                  </a:extLst>
                </a:gridCol>
                <a:gridCol w="501753">
                  <a:extLst>
                    <a:ext uri="{9D8B030D-6E8A-4147-A177-3AD203B41FA5}">
                      <a16:colId xmlns="" xmlns:a16="http://schemas.microsoft.com/office/drawing/2014/main" val="20010"/>
                    </a:ext>
                  </a:extLst>
                </a:gridCol>
                <a:gridCol w="501753">
                  <a:extLst>
                    <a:ext uri="{9D8B030D-6E8A-4147-A177-3AD203B41FA5}">
                      <a16:colId xmlns="" xmlns:a16="http://schemas.microsoft.com/office/drawing/2014/main" val="20011"/>
                    </a:ext>
                  </a:extLst>
                </a:gridCol>
                <a:gridCol w="501753">
                  <a:extLst>
                    <a:ext uri="{9D8B030D-6E8A-4147-A177-3AD203B41FA5}">
                      <a16:colId xmlns="" xmlns:a16="http://schemas.microsoft.com/office/drawing/2014/main" val="20012"/>
                    </a:ext>
                  </a:extLst>
                </a:gridCol>
                <a:gridCol w="501753">
                  <a:extLst>
                    <a:ext uri="{9D8B030D-6E8A-4147-A177-3AD203B41FA5}">
                      <a16:colId xmlns="" xmlns:a16="http://schemas.microsoft.com/office/drawing/2014/main" val="20013"/>
                    </a:ext>
                  </a:extLst>
                </a:gridCol>
                <a:gridCol w="487598">
                  <a:extLst>
                    <a:ext uri="{9D8B030D-6E8A-4147-A177-3AD203B41FA5}">
                      <a16:colId xmlns=""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 xmlns:a16="http://schemas.microsoft.com/office/drawing/2014/main" id="{1DE64A75-F1B7-417F-9B0C-7CF676DACB86}"/>
              </a:ext>
            </a:extLst>
          </p:cNvPr>
          <p:cNvGraphicFramePr>
            <a:graphicFrameLocks noGrp="1"/>
          </p:cNvGraphicFramePr>
          <p:nvPr>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 xmlns:a16="http://schemas.microsoft.com/office/drawing/2014/main" val="20000"/>
                    </a:ext>
                  </a:extLst>
                </a:gridCol>
                <a:gridCol w="5377357">
                  <a:extLst>
                    <a:ext uri="{9D8B030D-6E8A-4147-A177-3AD203B41FA5}">
                      <a16:colId xmlns=""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3</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8</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10</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115</a:t>
            </a:fld>
            <a:endParaRPr lang="zh-TW" altLang="en-US" sz="1800" dirty="0">
              <a:solidFill>
                <a:srgbClr val="FFFFFF"/>
              </a:solidFill>
              <a:latin typeface="Arial"/>
              <a:ea typeface="微软雅黑"/>
            </a:endParaRPr>
          </a:p>
        </p:txBody>
      </p:sp>
      <p:sp>
        <p:nvSpPr>
          <p:cNvPr id="5" name="文字方塊 4">
            <a:extLst>
              <a:ext uri="{FF2B5EF4-FFF2-40B4-BE49-F238E27FC236}">
                <a16:creationId xmlns="" xmlns:a16="http://schemas.microsoft.com/office/drawing/2014/main" id="{27F6A32F-0AF3-4B0D-A5CF-9B4A0C08AD7D}"/>
              </a:ext>
            </a:extLst>
          </p:cNvPr>
          <p:cNvSpPr txBox="1">
            <a:spLocks noChangeArrowheads="1"/>
          </p:cNvSpPr>
          <p:nvPr/>
        </p:nvSpPr>
        <p:spPr bwMode="auto">
          <a:xfrm>
            <a:off x="7530591" y="6330846"/>
            <a:ext cx="3353310" cy="369887"/>
          </a:xfrm>
          <a:prstGeom prst="rect">
            <a:avLst/>
          </a:prstGeom>
          <a:solidFill>
            <a:srgbClr val="FFFF00"/>
          </a:solidFill>
          <a:ln w="28575">
            <a:solidFill>
              <a:schemeClr val="bg1"/>
            </a:solidFill>
            <a:miter lim="800000"/>
            <a:headEnd/>
            <a:tailEnd/>
          </a:ln>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b="1" dirty="0">
                <a:solidFill>
                  <a:srgbClr val="FF0000"/>
                </a:solidFill>
              </a:rPr>
              <a:t>如有更動，請以簡章公布為準</a:t>
            </a:r>
          </a:p>
        </p:txBody>
      </p:sp>
    </p:spTree>
    <p:extLst>
      <p:ext uri="{BB962C8B-B14F-4D97-AF65-F5344CB8AC3E}">
        <p14:creationId xmlns:p14="http://schemas.microsoft.com/office/powerpoint/2010/main" val="29167862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標題 1"/>
          <p:cNvSpPr>
            <a:spLocks noGrp="1"/>
          </p:cNvSpPr>
          <p:nvPr>
            <p:ph type="title"/>
          </p:nvPr>
        </p:nvSpPr>
        <p:spPr>
          <a:xfrm>
            <a:off x="2592388" y="623888"/>
            <a:ext cx="8912225" cy="1281112"/>
          </a:xfrm>
        </p:spPr>
        <p:txBody>
          <a:bodyPr/>
          <a:lstStyle/>
          <a:p>
            <a:endParaRPr lang="zh-TW" altLang="en-US"/>
          </a:p>
        </p:txBody>
      </p:sp>
      <p:graphicFrame>
        <p:nvGraphicFramePr>
          <p:cNvPr id="6" name="內容版面配置區 5">
            <a:extLst>
              <a:ext uri="{FF2B5EF4-FFF2-40B4-BE49-F238E27FC236}">
                <a16:creationId xmlns="" xmlns:a16="http://schemas.microsoft.com/office/drawing/2014/main" id="{E20F32FB-DB69-4AED-97E7-C6C0103F284D}"/>
              </a:ext>
            </a:extLst>
          </p:cNvPr>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 xmlns:a16="http://schemas.microsoft.com/office/drawing/2014/main" val="20000"/>
                    </a:ext>
                  </a:extLst>
                </a:gridCol>
                <a:gridCol w="1562145">
                  <a:extLst>
                    <a:ext uri="{9D8B030D-6E8A-4147-A177-3AD203B41FA5}">
                      <a16:colId xmlns="" xmlns:a16="http://schemas.microsoft.com/office/drawing/2014/main" val="20001"/>
                    </a:ext>
                  </a:extLst>
                </a:gridCol>
                <a:gridCol w="2397413">
                  <a:extLst>
                    <a:ext uri="{9D8B030D-6E8A-4147-A177-3AD203B41FA5}">
                      <a16:colId xmlns="" xmlns:a16="http://schemas.microsoft.com/office/drawing/2014/main" val="20002"/>
                    </a:ext>
                  </a:extLst>
                </a:gridCol>
                <a:gridCol w="1676364">
                  <a:extLst>
                    <a:ext uri="{9D8B030D-6E8A-4147-A177-3AD203B41FA5}">
                      <a16:colId xmlns="" xmlns:a16="http://schemas.microsoft.com/office/drawing/2014/main" val="20003"/>
                    </a:ext>
                  </a:extLst>
                </a:gridCol>
                <a:gridCol w="1650965">
                  <a:extLst>
                    <a:ext uri="{9D8B030D-6E8A-4147-A177-3AD203B41FA5}">
                      <a16:colId xmlns="" xmlns:a16="http://schemas.microsoft.com/office/drawing/2014/main" val="20004"/>
                    </a:ext>
                  </a:extLst>
                </a:gridCol>
                <a:gridCol w="1219174">
                  <a:extLst>
                    <a:ext uri="{9D8B030D-6E8A-4147-A177-3AD203B41FA5}">
                      <a16:colId xmlns="" xmlns:a16="http://schemas.microsoft.com/office/drawing/2014/main" val="20005"/>
                    </a:ext>
                  </a:extLst>
                </a:gridCol>
                <a:gridCol w="965180">
                  <a:extLst>
                    <a:ext uri="{9D8B030D-6E8A-4147-A177-3AD203B41FA5}">
                      <a16:colId xmlns="" xmlns:a16="http://schemas.microsoft.com/office/drawing/2014/main" val="20006"/>
                    </a:ext>
                  </a:extLst>
                </a:gridCol>
                <a:gridCol w="660385">
                  <a:extLst>
                    <a:ext uri="{9D8B030D-6E8A-4147-A177-3AD203B41FA5}">
                      <a16:colId xmlns="" xmlns:a16="http://schemas.microsoft.com/office/drawing/2014/main"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 xmlns:a16="http://schemas.microsoft.com/office/drawing/2014/main"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 xmlns:a16="http://schemas.microsoft.com/office/drawing/2014/main"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 xmlns:a16="http://schemas.microsoft.com/office/drawing/2014/main"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 xmlns:a16="http://schemas.microsoft.com/office/drawing/2014/main"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 xmlns:a16="http://schemas.microsoft.com/office/drawing/2014/main"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 xmlns:a16="http://schemas.microsoft.com/office/drawing/2014/main"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 xmlns:a16="http://schemas.microsoft.com/office/drawing/2014/main"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 xmlns:a16="http://schemas.microsoft.com/office/drawing/2014/main"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 xmlns:a16="http://schemas.microsoft.com/office/drawing/2014/main"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 xmlns:a16="http://schemas.microsoft.com/office/drawing/2014/main"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 xmlns:a16="http://schemas.microsoft.com/office/drawing/2014/main"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 xmlns:a16="http://schemas.microsoft.com/office/drawing/2014/main" val="10013"/>
                  </a:ext>
                </a:extLst>
              </a:tr>
            </a:tbl>
          </a:graphicData>
        </a:graphic>
      </p:graphicFrame>
      <p:sp>
        <p:nvSpPr>
          <p:cNvPr id="7" name="Rectangle 1">
            <a:extLst>
              <a:ext uri="{FF2B5EF4-FFF2-40B4-BE49-F238E27FC236}">
                <a16:creationId xmlns=""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36445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110</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119</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120</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121</a:t>
            </a:fld>
            <a:endParaRPr lang="zh-TW" altLang="en-US"/>
          </a:p>
        </p:txBody>
      </p:sp>
      <p:sp>
        <p:nvSpPr>
          <p:cNvPr id="5" name="矩形 6">
            <a:extLst>
              <a:ext uri="{FF2B5EF4-FFF2-40B4-BE49-F238E27FC236}">
                <a16:creationId xmlns=""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110</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學習歷程的參採。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bwMode="auto">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http://12basic.edu.tw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b="8468"/>
          <a:stretch/>
        </p:blipFill>
        <p:spPr>
          <a:xfrm>
            <a:off x="2101850" y="1403194"/>
            <a:ext cx="8686871" cy="5254172"/>
          </a:xfrm>
          <a:prstGeom prst="rect">
            <a:avLst/>
          </a:prstGeom>
        </p:spPr>
      </p:pic>
      <p:sp>
        <p:nvSpPr>
          <p:cNvPr id="4" name="矩形 3"/>
          <p:cNvSpPr/>
          <p:nvPr/>
        </p:nvSpPr>
        <p:spPr>
          <a:xfrm>
            <a:off x="6640173" y="1403194"/>
            <a:ext cx="1558977" cy="3210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11">
            <a:extLst>
              <a:ext uri="{FF2B5EF4-FFF2-40B4-BE49-F238E27FC236}">
                <a16:creationId xmlns=""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http://adapt.k12ea.gov.tw/</a:t>
            </a:r>
            <a:endParaRPr lang="zh-TW" altLang="en-US" sz="3200" dirty="0"/>
          </a:p>
        </p:txBody>
      </p:sp>
      <p:sp>
        <p:nvSpPr>
          <p:cNvPr id="6" name="投影片編號版面配置區 11">
            <a:extLst>
              <a:ext uri="{FF2B5EF4-FFF2-40B4-BE49-F238E27FC236}">
                <a16:creationId xmlns=""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173" y="1495973"/>
            <a:ext cx="8442065" cy="5293194"/>
          </a:xfrm>
          <a:prstGeom prst="rect">
            <a:avLst/>
          </a:prstGeom>
        </p:spPr>
      </p:pic>
    </p:spTree>
    <p:extLst>
      <p:ext uri="{BB962C8B-B14F-4D97-AF65-F5344CB8AC3E}">
        <p14:creationId xmlns:p14="http://schemas.microsoft.com/office/powerpoint/2010/main" val="9801859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51" y="1155118"/>
            <a:ext cx="8912412" cy="5702882"/>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126</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t="2916"/>
          <a:stretch/>
        </p:blipFill>
        <p:spPr>
          <a:xfrm>
            <a:off x="1705630" y="1458843"/>
            <a:ext cx="8406112" cy="5299404"/>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rotWithShape="1">
          <a:blip r:embed="rId3">
            <a:extLst>
              <a:ext uri="{28A0092B-C50C-407E-A947-70E740481C1C}">
                <a14:useLocalDpi xmlns:a14="http://schemas.microsoft.com/office/drawing/2010/main" val="0"/>
              </a:ext>
            </a:extLst>
          </a:blip>
          <a:srcRect r="3187"/>
          <a:stretch/>
        </p:blipFill>
        <p:spPr>
          <a:xfrm>
            <a:off x="1713491" y="1373187"/>
            <a:ext cx="9375688" cy="5167870"/>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75" y="2095343"/>
            <a:ext cx="9667702" cy="4644895"/>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129</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129</a:t>
            </a:fld>
            <a:endParaRPr kumimoji="0" lang="zh-TW" altLang="en-US" sz="2000">
              <a:solidFill>
                <a:srgbClr val="FEFFFF"/>
              </a:solidFill>
            </a:endParaRPr>
          </a:p>
        </p:txBody>
      </p:sp>
      <p:sp>
        <p:nvSpPr>
          <p:cNvPr id="7" name="投影片編號版面配置區 11">
            <a:extLst>
              <a:ext uri="{FF2B5EF4-FFF2-40B4-BE49-F238E27FC236}">
                <a16:creationId xmlns=""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a:extLst>
              <a:ext uri="{FF2B5EF4-FFF2-40B4-BE49-F238E27FC236}">
                <a16:creationId xmlns=""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3472002178"/>
              </p:ext>
            </p:extLst>
          </p:nvPr>
        </p:nvGraphicFramePr>
        <p:xfrm>
          <a:off x="2046288" y="358775"/>
          <a:ext cx="9737725" cy="6240463"/>
        </p:xfrm>
        <a:graphic>
          <a:graphicData uri="http://schemas.openxmlformats.org/drawingml/2006/table">
            <a:tbl>
              <a:tblPr/>
              <a:tblGrid>
                <a:gridCol w="1619662">
                  <a:extLst>
                    <a:ext uri="{9D8B030D-6E8A-4147-A177-3AD203B41FA5}">
                      <a16:colId xmlns="" xmlns:a16="http://schemas.microsoft.com/office/drawing/2014/main" val="20000"/>
                    </a:ext>
                  </a:extLst>
                </a:gridCol>
                <a:gridCol w="4110386">
                  <a:extLst>
                    <a:ext uri="{9D8B030D-6E8A-4147-A177-3AD203B41FA5}">
                      <a16:colId xmlns="" xmlns:a16="http://schemas.microsoft.com/office/drawing/2014/main" val="20001"/>
                    </a:ext>
                  </a:extLst>
                </a:gridCol>
                <a:gridCol w="4007677">
                  <a:extLst>
                    <a:ext uri="{9D8B030D-6E8A-4147-A177-3AD203B41FA5}">
                      <a16:colId xmlns=""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4"/>
                  </a:ext>
                </a:extLst>
              </a:tr>
            </a:tbl>
          </a:graphicData>
        </a:graphic>
      </p:graphicFrame>
      <p:sp>
        <p:nvSpPr>
          <p:cNvPr id="4" name="投影片編號版面配置區 11">
            <a:extLst>
              <a:ext uri="{FF2B5EF4-FFF2-40B4-BE49-F238E27FC236}">
                <a16:creationId xmlns=""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a:solidFill>
                  <a:schemeClr val="bg1"/>
                </a:solidFill>
                <a:latin typeface="標楷體" panose="03000509000000000000" pitchFamily="65" charset="-120"/>
                <a:ea typeface="標楷體" panose="03000509000000000000" pitchFamily="65" charset="-120"/>
                <a:cs typeface="超研澤顏楷"/>
              </a:rPr>
              <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4524834" y="6215717"/>
            <a:ext cx="5063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30</a:t>
            </a:r>
            <a:r>
              <a:rPr lang="zh-TW" altLang="en-US" sz="2800" b="1" dirty="0">
                <a:solidFill>
                  <a:srgbClr val="FF0000"/>
                </a:solidFill>
              </a:rPr>
              <a:t>日</a:t>
            </a:r>
          </a:p>
        </p:txBody>
      </p:sp>
      <p:sp>
        <p:nvSpPr>
          <p:cNvPr id="7" name="投影片編號版面配置區 11">
            <a:extLst>
              <a:ext uri="{FF2B5EF4-FFF2-40B4-BE49-F238E27FC236}">
                <a16:creationId xmlns=""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23032"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 xmlns:a16="http://schemas.microsoft.com/office/drawing/2014/main" val="20000"/>
                    </a:ext>
                  </a:extLst>
                </a:gridCol>
                <a:gridCol w="703025">
                  <a:extLst>
                    <a:ext uri="{9D8B030D-6E8A-4147-A177-3AD203B41FA5}">
                      <a16:colId xmlns="" xmlns:a16="http://schemas.microsoft.com/office/drawing/2014/main" val="20001"/>
                    </a:ext>
                  </a:extLst>
                </a:gridCol>
                <a:gridCol w="603850">
                  <a:extLst>
                    <a:ext uri="{9D8B030D-6E8A-4147-A177-3AD203B41FA5}">
                      <a16:colId xmlns="" xmlns:a16="http://schemas.microsoft.com/office/drawing/2014/main" val="20002"/>
                    </a:ext>
                  </a:extLst>
                </a:gridCol>
                <a:gridCol w="638439">
                  <a:extLst>
                    <a:ext uri="{9D8B030D-6E8A-4147-A177-3AD203B41FA5}">
                      <a16:colId xmlns="" xmlns:a16="http://schemas.microsoft.com/office/drawing/2014/main" val="20003"/>
                    </a:ext>
                  </a:extLst>
                </a:gridCol>
                <a:gridCol w="596231">
                  <a:extLst>
                    <a:ext uri="{9D8B030D-6E8A-4147-A177-3AD203B41FA5}">
                      <a16:colId xmlns="" xmlns:a16="http://schemas.microsoft.com/office/drawing/2014/main" val="20004"/>
                    </a:ext>
                  </a:extLst>
                </a:gridCol>
                <a:gridCol w="488900">
                  <a:extLst>
                    <a:ext uri="{9D8B030D-6E8A-4147-A177-3AD203B41FA5}">
                      <a16:colId xmlns="" xmlns:a16="http://schemas.microsoft.com/office/drawing/2014/main" val="20005"/>
                    </a:ext>
                  </a:extLst>
                </a:gridCol>
                <a:gridCol w="132634">
                  <a:extLst>
                    <a:ext uri="{9D8B030D-6E8A-4147-A177-3AD203B41FA5}">
                      <a16:colId xmlns="" xmlns:a16="http://schemas.microsoft.com/office/drawing/2014/main" val="20006"/>
                    </a:ext>
                  </a:extLst>
                </a:gridCol>
                <a:gridCol w="315657">
                  <a:extLst>
                    <a:ext uri="{9D8B030D-6E8A-4147-A177-3AD203B41FA5}">
                      <a16:colId xmlns="" xmlns:a16="http://schemas.microsoft.com/office/drawing/2014/main" val="20007"/>
                    </a:ext>
                  </a:extLst>
                </a:gridCol>
                <a:gridCol w="322782">
                  <a:extLst>
                    <a:ext uri="{9D8B030D-6E8A-4147-A177-3AD203B41FA5}">
                      <a16:colId xmlns="" xmlns:a16="http://schemas.microsoft.com/office/drawing/2014/main" val="20008"/>
                    </a:ext>
                  </a:extLst>
                </a:gridCol>
                <a:gridCol w="567501">
                  <a:extLst>
                    <a:ext uri="{9D8B030D-6E8A-4147-A177-3AD203B41FA5}">
                      <a16:colId xmlns="" xmlns:a16="http://schemas.microsoft.com/office/drawing/2014/main" val="20009"/>
                    </a:ext>
                  </a:extLst>
                </a:gridCol>
                <a:gridCol w="3038494">
                  <a:extLst>
                    <a:ext uri="{9D8B030D-6E8A-4147-A177-3AD203B41FA5}">
                      <a16:colId xmlns=""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graphicFrame>
        <p:nvGraphicFramePr>
          <p:cNvPr id="8" name="內容版面配置區 4">
            <a:extLst>
              <a:ext uri="{FF2B5EF4-FFF2-40B4-BE49-F238E27FC236}">
                <a16:creationId xmlns=""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1387828093"/>
              </p:ext>
            </p:extLst>
          </p:nvPr>
        </p:nvGraphicFramePr>
        <p:xfrm>
          <a:off x="2782888" y="175846"/>
          <a:ext cx="9086726" cy="6293392"/>
        </p:xfrm>
        <a:graphic>
          <a:graphicData uri="http://schemas.openxmlformats.org/drawingml/2006/table">
            <a:tbl>
              <a:tblPr>
                <a:tableStyleId>{5C22544A-7EE6-4342-B048-85BDC9FD1C3A}</a:tableStyleId>
              </a:tblPr>
              <a:tblGrid>
                <a:gridCol w="300704">
                  <a:extLst>
                    <a:ext uri="{9D8B030D-6E8A-4147-A177-3AD203B41FA5}">
                      <a16:colId xmlns="" xmlns:a16="http://schemas.microsoft.com/office/drawing/2014/main" val="20000"/>
                    </a:ext>
                  </a:extLst>
                </a:gridCol>
                <a:gridCol w="801240">
                  <a:extLst>
                    <a:ext uri="{9D8B030D-6E8A-4147-A177-3AD203B41FA5}">
                      <a16:colId xmlns="" xmlns:a16="http://schemas.microsoft.com/office/drawing/2014/main" val="20001"/>
                    </a:ext>
                  </a:extLst>
                </a:gridCol>
                <a:gridCol w="732169">
                  <a:extLst>
                    <a:ext uri="{9D8B030D-6E8A-4147-A177-3AD203B41FA5}">
                      <a16:colId xmlns="" xmlns:a16="http://schemas.microsoft.com/office/drawing/2014/main" val="20002"/>
                    </a:ext>
                  </a:extLst>
                </a:gridCol>
                <a:gridCol w="151960">
                  <a:extLst>
                    <a:ext uri="{9D8B030D-6E8A-4147-A177-3AD203B41FA5}">
                      <a16:colId xmlns="" xmlns:a16="http://schemas.microsoft.com/office/drawing/2014/main" val="20003"/>
                    </a:ext>
                  </a:extLst>
                </a:gridCol>
                <a:gridCol w="497322">
                  <a:extLst>
                    <a:ext uri="{9D8B030D-6E8A-4147-A177-3AD203B41FA5}">
                      <a16:colId xmlns="" xmlns:a16="http://schemas.microsoft.com/office/drawing/2014/main" val="20004"/>
                    </a:ext>
                  </a:extLst>
                </a:gridCol>
                <a:gridCol w="524953">
                  <a:extLst>
                    <a:ext uri="{9D8B030D-6E8A-4147-A177-3AD203B41FA5}">
                      <a16:colId xmlns="" xmlns:a16="http://schemas.microsoft.com/office/drawing/2014/main" val="20005"/>
                    </a:ext>
                  </a:extLst>
                </a:gridCol>
                <a:gridCol w="165774">
                  <a:extLst>
                    <a:ext uri="{9D8B030D-6E8A-4147-A177-3AD203B41FA5}">
                      <a16:colId xmlns="" xmlns:a16="http://schemas.microsoft.com/office/drawing/2014/main" val="20006"/>
                    </a:ext>
                  </a:extLst>
                </a:gridCol>
                <a:gridCol w="530481">
                  <a:extLst>
                    <a:ext uri="{9D8B030D-6E8A-4147-A177-3AD203B41FA5}">
                      <a16:colId xmlns="" xmlns:a16="http://schemas.microsoft.com/office/drawing/2014/main" val="20007"/>
                    </a:ext>
                  </a:extLst>
                </a:gridCol>
                <a:gridCol w="530481">
                  <a:extLst>
                    <a:ext uri="{9D8B030D-6E8A-4147-A177-3AD203B41FA5}">
                      <a16:colId xmlns="" xmlns:a16="http://schemas.microsoft.com/office/drawing/2014/main" val="20008"/>
                    </a:ext>
                  </a:extLst>
                </a:gridCol>
                <a:gridCol w="471727">
                  <a:extLst>
                    <a:ext uri="{9D8B030D-6E8A-4147-A177-3AD203B41FA5}">
                      <a16:colId xmlns="" xmlns:a16="http://schemas.microsoft.com/office/drawing/2014/main" val="20009"/>
                    </a:ext>
                  </a:extLst>
                </a:gridCol>
                <a:gridCol w="4379915">
                  <a:extLst>
                    <a:ext uri="{9D8B030D-6E8A-4147-A177-3AD203B41FA5}">
                      <a16:colId xmlns=""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400" b="0" kern="0" dirty="0">
                          <a:effectLst/>
                          <a:latin typeface="新細明體" panose="02020500000000000000" pitchFamily="18" charset="-120"/>
                          <a:ea typeface="新細明體" panose="02020500000000000000" pitchFamily="18" charset="-120"/>
                        </a:rPr>
                        <a:t>比序</a:t>
                      </a:r>
                      <a:r>
                        <a:rPr lang="zh-TW" sz="1400" b="0" kern="100" dirty="0">
                          <a:effectLst/>
                          <a:latin typeface="新細明體" panose="02020500000000000000" pitchFamily="18" charset="-120"/>
                          <a:ea typeface="新細明體" panose="02020500000000000000" pitchFamily="18" charset="-120"/>
                        </a:rPr>
                        <a:t>項目</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積分換算</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最高</a:t>
                      </a:r>
                      <a:endParaRPr lang="zh-TW" sz="1400" b="0" kern="10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分數</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備註</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 xmlns:a16="http://schemas.microsoft.com/office/drawing/2014/main" val="10000"/>
                  </a:ext>
                </a:extLst>
              </a:tr>
              <a:tr h="1380948">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第1志願序學校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第2志願序學校9分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第3志願序學校8分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第4志願序學校7分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第5志願序學校6分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4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 xmlns:a16="http://schemas.microsoft.com/office/drawing/2014/main" val="10001"/>
                  </a:ext>
                </a:extLst>
              </a:tr>
              <a:tr h="473427">
                <a:tc rowSpan="8">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2.多</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元</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學</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習</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表</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競賽成績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國際第一名</a:t>
                      </a:r>
                      <a:r>
                        <a:rPr lang="en-US" sz="1400" b="0" kern="100" dirty="0">
                          <a:effectLst/>
                          <a:latin typeface="新細明體" panose="02020500000000000000" pitchFamily="18" charset="-120"/>
                          <a:ea typeface="新細明體" panose="02020500000000000000" pitchFamily="18" charset="-120"/>
                        </a:rPr>
                        <a:t>10</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國際第二名</a:t>
                      </a:r>
                      <a:r>
                        <a:rPr lang="en-US" sz="1400" b="0" kern="100" dirty="0">
                          <a:effectLst/>
                          <a:latin typeface="新細明體" panose="02020500000000000000" pitchFamily="18" charset="-120"/>
                          <a:ea typeface="新細明體" panose="02020500000000000000" pitchFamily="18" charset="-120"/>
                        </a:rPr>
                        <a:t>9</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國際第三名</a:t>
                      </a:r>
                      <a:r>
                        <a:rPr lang="en-US" sz="1400" b="0" kern="100" dirty="0">
                          <a:effectLst/>
                          <a:latin typeface="新細明體" panose="02020500000000000000" pitchFamily="18" charset="-120"/>
                          <a:ea typeface="新細明體" panose="02020500000000000000" pitchFamily="18" charset="-120"/>
                        </a:rPr>
                        <a:t>8</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國際第四至八名</a:t>
                      </a:r>
                      <a:r>
                        <a:rPr lang="en-US" sz="1400" b="0" kern="100" dirty="0">
                          <a:effectLst/>
                          <a:latin typeface="新細明體" panose="02020500000000000000" pitchFamily="18" charset="-120"/>
                          <a:ea typeface="新細明體" panose="02020500000000000000" pitchFamily="18" charset="-120"/>
                        </a:rPr>
                        <a:t>7</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最</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高</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計</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50</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a:t>
                      </a:r>
                      <a:r>
                        <a:rPr lang="zh-TW" altLang="en-US" sz="1400" b="0" u="none" strike="noStrike" kern="10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，僅擇優</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全國第一名</a:t>
                      </a:r>
                      <a:r>
                        <a:rPr lang="en-US" sz="1400" b="0" kern="100">
                          <a:effectLst/>
                          <a:latin typeface="新細明體" panose="02020500000000000000" pitchFamily="18" charset="-120"/>
                          <a:ea typeface="新細明體" panose="02020500000000000000" pitchFamily="18" charset="-120"/>
                        </a:rPr>
                        <a:t>7</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全國第二名</a:t>
                      </a:r>
                      <a:r>
                        <a:rPr lang="en-US" sz="1400" b="0" kern="100">
                          <a:effectLst/>
                          <a:latin typeface="新細明體" panose="02020500000000000000" pitchFamily="18" charset="-120"/>
                          <a:ea typeface="新細明體" panose="02020500000000000000" pitchFamily="18" charset="-120"/>
                        </a:rPr>
                        <a:t>6</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全國第三名</a:t>
                      </a:r>
                      <a:r>
                        <a:rPr lang="en-US" sz="1400" b="0" kern="100" dirty="0">
                          <a:effectLst/>
                          <a:latin typeface="新細明體" panose="02020500000000000000" pitchFamily="18" charset="-120"/>
                          <a:ea typeface="新細明體" panose="02020500000000000000" pitchFamily="18" charset="-120"/>
                        </a:rPr>
                        <a:t>5</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全國第四至八名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縣市第一名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縣市第二名</a:t>
                      </a:r>
                      <a:r>
                        <a:rPr lang="en-US" sz="1400" b="0" kern="100">
                          <a:effectLst/>
                          <a:latin typeface="新細明體" panose="02020500000000000000" pitchFamily="18" charset="-120"/>
                          <a:ea typeface="新細明體" panose="02020500000000000000" pitchFamily="18" charset="-120"/>
                        </a:rPr>
                        <a:t>3</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縣市第三名</a:t>
                      </a:r>
                      <a:r>
                        <a:rPr lang="en-US" sz="1400" b="0" kern="100">
                          <a:effectLst/>
                          <a:latin typeface="新細明體" panose="02020500000000000000" pitchFamily="18" charset="-120"/>
                          <a:ea typeface="新細明體" panose="02020500000000000000" pitchFamily="18" charset="-120"/>
                        </a:rPr>
                        <a:t>2</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縣市第四至八名</a:t>
                      </a:r>
                      <a:r>
                        <a:rPr lang="en-US" sz="1400" b="0" kern="100" dirty="0">
                          <a:effectLst/>
                          <a:latin typeface="新細明體" panose="02020500000000000000" pitchFamily="18" charset="-120"/>
                          <a:ea typeface="新細明體" panose="02020500000000000000" pitchFamily="18" charset="-120"/>
                        </a:rPr>
                        <a:t>1</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獎勵紀錄</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服務學習</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社團參與</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體適能</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400" b="0" kern="100" dirty="0">
                          <a:effectLst/>
                          <a:latin typeface="新細明體" panose="02020500000000000000" pitchFamily="18" charset="-120"/>
                          <a:ea typeface="新細明體" panose="02020500000000000000" pitchFamily="18" charset="-120"/>
                          <a:cs typeface="Times New Roman"/>
                        </a:rPr>
                        <a:t>語言認證</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248666941"/>
                  </a:ext>
                </a:extLst>
              </a:tr>
              <a:tr h="473466">
                <a:tc gridSpan="2">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3.就近入學</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符合</a:t>
                      </a:r>
                      <a:r>
                        <a:rPr lang="en-US" sz="1400" b="0" kern="0" dirty="0">
                          <a:effectLst/>
                          <a:latin typeface="新細明體" panose="02020500000000000000" pitchFamily="18" charset="-120"/>
                          <a:ea typeface="新細明體" panose="02020500000000000000" pitchFamily="18" charset="-120"/>
                        </a:rPr>
                        <a:t>10</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不符</a:t>
                      </a:r>
                      <a:r>
                        <a:rPr lang="en-US" sz="1400" b="0" kern="0">
                          <a:effectLst/>
                          <a:latin typeface="新細明體" panose="02020500000000000000" pitchFamily="18" charset="-120"/>
                          <a:ea typeface="新細明體" panose="02020500000000000000" pitchFamily="18" charset="-120"/>
                        </a:rPr>
                        <a:t>0</a:t>
                      </a:r>
                      <a:r>
                        <a:rPr lang="zh-TW" sz="1400" b="0" kern="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 xmlns:a16="http://schemas.microsoft.com/office/drawing/2014/main" val="10009"/>
                  </a:ext>
                </a:extLst>
              </a:tr>
              <a:tr h="946936">
                <a:tc gridSpan="2">
                  <a:txBody>
                    <a:bodyPr/>
                    <a:lstStyle/>
                    <a:p>
                      <a:pPr algn="just">
                        <a:lnSpc>
                          <a:spcPts val="1800"/>
                        </a:lnSpc>
                        <a:spcAft>
                          <a:spcPts val="0"/>
                        </a:spcAft>
                      </a:pPr>
                      <a:r>
                        <a:rPr lang="zh-TW" sz="1400" b="0" kern="0">
                          <a:effectLst/>
                          <a:latin typeface="新細明體" panose="02020500000000000000" pitchFamily="18" charset="-120"/>
                          <a:ea typeface="新細明體" panose="02020500000000000000" pitchFamily="18" charset="-120"/>
                        </a:rPr>
                        <a:t>4.</a:t>
                      </a:r>
                      <a:r>
                        <a:rPr lang="zh-TW" sz="1400" b="0" kern="100">
                          <a:effectLst/>
                          <a:latin typeface="新細明體" panose="02020500000000000000" pitchFamily="18" charset="-120"/>
                          <a:ea typeface="新細明體" panose="02020500000000000000" pitchFamily="18" charset="-120"/>
                        </a:rPr>
                        <a:t>國中</a:t>
                      </a:r>
                      <a:r>
                        <a:rPr lang="zh-TW" sz="1400" b="0" kern="0">
                          <a:effectLst/>
                          <a:latin typeface="新細明體" panose="02020500000000000000" pitchFamily="18" charset="-120"/>
                          <a:ea typeface="新細明體" panose="02020500000000000000" pitchFamily="18" charset="-120"/>
                        </a:rPr>
                        <a:t>教育會考</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精熟</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基礎</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每科4分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待加強</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每科2分</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altLang="en-US" sz="1400" b="0" kern="0" dirty="0">
                          <a:effectLst/>
                          <a:latin typeface="新細明體" panose="02020500000000000000" pitchFamily="18" charset="-120"/>
                          <a:ea typeface="新細明體" panose="02020500000000000000" pitchFamily="18" charset="-120"/>
                        </a:rPr>
                        <a:t>會考分數換算為積點，五科加上寫作測驗總積點為</a:t>
                      </a:r>
                      <a:r>
                        <a:rPr lang="en-US" altLang="zh-TW" sz="1400" b="0" kern="0" dirty="0">
                          <a:effectLst/>
                          <a:latin typeface="新細明體" panose="02020500000000000000" pitchFamily="18" charset="-120"/>
                          <a:ea typeface="新細明體" panose="02020500000000000000" pitchFamily="18" charset="-120"/>
                        </a:rPr>
                        <a:t>36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A++(7</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A(5</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B+(3</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C(1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 寫作測驗</a:t>
                      </a:r>
                      <a:r>
                        <a:rPr lang="en-US" altLang="zh-TW" sz="1400" b="0" kern="0" dirty="0">
                          <a:effectLst/>
                          <a:latin typeface="新細明體" panose="02020500000000000000" pitchFamily="18" charset="-120"/>
                          <a:ea typeface="新細明體" panose="02020500000000000000" pitchFamily="18" charset="-120"/>
                        </a:rPr>
                        <a:t>6</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5</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0.8</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4</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3</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2</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點。</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0010"/>
                  </a:ext>
                </a:extLst>
              </a:tr>
              <a:tr h="236734">
                <a:tc gridSpan="9">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參考總分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100</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 xmlns:a16="http://schemas.microsoft.com/office/drawing/2014/main" val="10011"/>
                  </a:ext>
                </a:extLst>
              </a:tr>
            </a:tbl>
          </a:graphicData>
        </a:graphic>
      </p:graphicFrame>
      <p:sp>
        <p:nvSpPr>
          <p:cNvPr id="125089" name="矩形 1"/>
          <p:cNvSpPr>
            <a:spLocks noChangeArrowheads="1"/>
          </p:cNvSpPr>
          <p:nvPr/>
        </p:nvSpPr>
        <p:spPr bwMode="auto">
          <a:xfrm>
            <a:off x="1238250" y="1290638"/>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 xmlns:a16="http://schemas.microsoft.com/office/drawing/2014/main" id="{9AEB8080-C951-47EC-9FF8-BDC45C71A37E}"/>
              </a:ext>
            </a:extLst>
          </p:cNvPr>
          <p:cNvSpPr txBox="1">
            <a:spLocks/>
          </p:cNvSpPr>
          <p:nvPr/>
        </p:nvSpPr>
        <p:spPr bwMode="auto">
          <a:xfrm>
            <a:off x="2671762" y="6395196"/>
            <a:ext cx="8983209"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r>
              <a:rPr lang="en-US" altLang="zh-TW" sz="2400" kern="0" dirty="0">
                <a:solidFill>
                  <a:srgbClr val="FF0000"/>
                </a:solidFill>
                <a:latin typeface="標楷體" panose="03000509000000000000" pitchFamily="65" charset="-120"/>
                <a:ea typeface="標楷體" panose="03000509000000000000" pitchFamily="65" charset="-120"/>
              </a:rPr>
              <a:t>(2</a:t>
            </a:r>
            <a:r>
              <a:rPr lang="zh-TW" altLang="en-US" sz="2400" kern="0" dirty="0">
                <a:solidFill>
                  <a:srgbClr val="FF0000"/>
                </a:solidFill>
                <a:latin typeface="標楷體" panose="03000509000000000000" pitchFamily="65" charset="-120"/>
                <a:ea typeface="標楷體" panose="03000509000000000000" pitchFamily="65" charset="-120"/>
              </a:rPr>
              <a:t>月</a:t>
            </a:r>
            <a:r>
              <a:rPr lang="en-US" altLang="zh-TW" sz="2400" kern="0" dirty="0">
                <a:solidFill>
                  <a:srgbClr val="FF0000"/>
                </a:solidFill>
                <a:latin typeface="標楷體" panose="03000509000000000000" pitchFamily="65" charset="-120"/>
                <a:ea typeface="標楷體" panose="03000509000000000000" pitchFamily="65" charset="-120"/>
              </a:rPr>
              <a:t>17</a:t>
            </a:r>
            <a:r>
              <a:rPr lang="zh-TW" altLang="en-US" sz="2400" kern="0" dirty="0">
                <a:solidFill>
                  <a:srgbClr val="FF0000"/>
                </a:solidFill>
                <a:latin typeface="標楷體" panose="03000509000000000000" pitchFamily="65" charset="-120"/>
                <a:ea typeface="標楷體" panose="03000509000000000000" pitchFamily="65" charset="-120"/>
              </a:rPr>
              <a:t>日</a:t>
            </a:r>
            <a:r>
              <a:rPr lang="en-US" altLang="zh-TW" sz="2400" kern="0" dirty="0">
                <a:solidFill>
                  <a:srgbClr val="FF0000"/>
                </a:solidFill>
                <a:latin typeface="標楷體" panose="03000509000000000000" pitchFamily="65" charset="-120"/>
                <a:ea typeface="標楷體" panose="03000509000000000000" pitchFamily="65" charset="-120"/>
              </a:rPr>
              <a:t>)</a:t>
            </a:r>
          </a:p>
        </p:txBody>
      </p:sp>
      <p:sp>
        <p:nvSpPr>
          <p:cNvPr id="10" name="投影片編號版面配置區 11">
            <a:extLst>
              <a:ext uri="{FF2B5EF4-FFF2-40B4-BE49-F238E27FC236}">
                <a16:creationId xmlns=""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862138" y="2628900"/>
            <a:ext cx="89376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(5)</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國中教育會考總積點</a:t>
            </a:r>
            <a:r>
              <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a:t>
            </a:r>
            <a:r>
              <a:rPr lang="zh-TW" altLang="en-US" sz="3600" b="1">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數自社標示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(7)</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 xmlns:a16="http://schemas.microsoft.com/office/drawing/2014/main" id="{FC38BC6E-2BD6-470E-BEED-55FEDE094D9C}"/>
              </a:ext>
            </a:extLst>
          </p:cNvPr>
          <p:cNvSpPr/>
          <p:nvPr/>
        </p:nvSpPr>
        <p:spPr>
          <a:xfrm>
            <a:off x="3192463" y="1574801"/>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0" name="直線接點 29">
            <a:extLst>
              <a:ext uri="{FF2B5EF4-FFF2-40B4-BE49-F238E27FC236}">
                <a16:creationId xmlns="" xmlns:a16="http://schemas.microsoft.com/office/drawing/2014/main" id="{4F262E3D-F68D-419D-9C05-C19FCB917A20}"/>
              </a:ext>
            </a:extLst>
          </p:cNvPr>
          <p:cNvCxnSpPr>
            <a:cxnSpLocks/>
          </p:cNvCxnSpPr>
          <p:nvPr/>
        </p:nvCxnSpPr>
        <p:spPr>
          <a:xfrm>
            <a:off x="9554934" y="1352785"/>
            <a:ext cx="1425804" cy="2962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投影片編號版面配置區 11">
            <a:extLst>
              <a:ext uri="{FF2B5EF4-FFF2-40B4-BE49-F238E27FC236}">
                <a16:creationId xmlns=""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71228975"/>
              </p:ext>
            </p:extLst>
          </p:nvPr>
        </p:nvGraphicFramePr>
        <p:xfrm>
          <a:off x="2149475" y="1484786"/>
          <a:ext cx="6552729" cy="4446279"/>
        </p:xfrm>
        <a:graphic>
          <a:graphicData uri="http://schemas.openxmlformats.org/drawingml/2006/table">
            <a:tbl>
              <a:tblPr>
                <a:tableStyleId>{35758FB7-9AC5-4552-8A53-C91805E547FA}</a:tableStyleId>
              </a:tblPr>
              <a:tblGrid>
                <a:gridCol w="964433">
                  <a:extLst>
                    <a:ext uri="{9D8B030D-6E8A-4147-A177-3AD203B41FA5}">
                      <a16:colId xmlns="" xmlns:a16="http://schemas.microsoft.com/office/drawing/2014/main" val="20000"/>
                    </a:ext>
                  </a:extLst>
                </a:gridCol>
                <a:gridCol w="3691453">
                  <a:extLst>
                    <a:ext uri="{9D8B030D-6E8A-4147-A177-3AD203B41FA5}">
                      <a16:colId xmlns="" xmlns:a16="http://schemas.microsoft.com/office/drawing/2014/main" val="20001"/>
                    </a:ext>
                  </a:extLst>
                </a:gridCol>
                <a:gridCol w="1896843">
                  <a:extLst>
                    <a:ext uri="{9D8B030D-6E8A-4147-A177-3AD203B41FA5}">
                      <a16:colId xmlns=""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 xmlns:a16="http://schemas.microsoft.com/office/drawing/2014/main"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國中教育會考總積點</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36</a:t>
                      </a:r>
                      <a:r>
                        <a:rPr lang="zh-TW" altLang="en-US" sz="2400" u="none" strike="noStrike" dirty="0">
                          <a:effectLst/>
                        </a:rPr>
                        <a:t>積點</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06"/>
                  </a:ext>
                </a:extLst>
              </a:tr>
              <a:tr h="73787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7</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六</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志願序</a:t>
            </a:r>
            <a:r>
              <a:rPr lang="en-US" altLang="zh-TW" sz="4000">
                <a:solidFill>
                  <a:srgbClr val="FFFF00"/>
                </a:solidFill>
                <a:latin typeface="標楷體" panose="03000509000000000000" pitchFamily="65" charset="-120"/>
                <a:ea typeface="標楷體" panose="03000509000000000000" pitchFamily="65" charset="-120"/>
              </a:rPr>
              <a:t>1 (10</a:t>
            </a:r>
            <a:r>
              <a:rPr lang="zh-TW" altLang="en-US" sz="4000">
                <a:solidFill>
                  <a:srgbClr val="FFFF00"/>
                </a:solidFill>
                <a:latin typeface="標楷體" panose="03000509000000000000" pitchFamily="65" charset="-120"/>
                <a:ea typeface="標楷體" panose="03000509000000000000" pitchFamily="65" charset="-120"/>
              </a:rPr>
              <a:t>分</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 xmlns:a16="http://schemas.microsoft.com/office/drawing/2014/main" id="{F378BD71-72BB-4FC5-B913-A0C41BDF1BA1}"/>
              </a:ext>
            </a:extLst>
          </p:cNvPr>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 xmlns:a16="http://schemas.microsoft.com/office/drawing/2014/main" val="20000"/>
                    </a:ext>
                  </a:extLst>
                </a:gridCol>
                <a:gridCol w="1385190">
                  <a:extLst>
                    <a:ext uri="{9D8B030D-6E8A-4147-A177-3AD203B41FA5}">
                      <a16:colId xmlns="" xmlns:a16="http://schemas.microsoft.com/office/drawing/2014/main" val="20001"/>
                    </a:ext>
                  </a:extLst>
                </a:gridCol>
                <a:gridCol w="1385190">
                  <a:extLst>
                    <a:ext uri="{9D8B030D-6E8A-4147-A177-3AD203B41FA5}">
                      <a16:colId xmlns="" xmlns:a16="http://schemas.microsoft.com/office/drawing/2014/main" val="20002"/>
                    </a:ext>
                  </a:extLst>
                </a:gridCol>
                <a:gridCol w="1385190">
                  <a:extLst>
                    <a:ext uri="{9D8B030D-6E8A-4147-A177-3AD203B41FA5}">
                      <a16:colId xmlns="" xmlns:a16="http://schemas.microsoft.com/office/drawing/2014/main" val="20003"/>
                    </a:ext>
                  </a:extLst>
                </a:gridCol>
                <a:gridCol w="1385190">
                  <a:extLst>
                    <a:ext uri="{9D8B030D-6E8A-4147-A177-3AD203B41FA5}">
                      <a16:colId xmlns="" xmlns:a16="http://schemas.microsoft.com/office/drawing/2014/main" val="20004"/>
                    </a:ext>
                  </a:extLst>
                </a:gridCol>
                <a:gridCol w="1385190">
                  <a:extLst>
                    <a:ext uri="{9D8B030D-6E8A-4147-A177-3AD203B41FA5}">
                      <a16:colId xmlns=""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graphicFrame>
        <p:nvGraphicFramePr>
          <p:cNvPr id="6" name="表格 5">
            <a:extLst>
              <a:ext uri="{FF2B5EF4-FFF2-40B4-BE49-F238E27FC236}">
                <a16:creationId xmlns="" xmlns:a16="http://schemas.microsoft.com/office/drawing/2014/main" id="{E2E3864C-26AD-4405-8F4D-FAE446978E52}"/>
              </a:ext>
            </a:extLst>
          </p:cNvPr>
          <p:cNvGraphicFramePr>
            <a:graphicFrameLocks noGrp="1"/>
          </p:cNvGraphicFramePr>
          <p:nvPr/>
        </p:nvGraphicFramePr>
        <p:xfrm>
          <a:off x="1911350" y="3109913"/>
          <a:ext cx="10034588" cy="2300287"/>
        </p:xfrm>
        <a:graphic>
          <a:graphicData uri="http://schemas.openxmlformats.org/drawingml/2006/table">
            <a:tbl>
              <a:tblPr/>
              <a:tblGrid>
                <a:gridCol w="10034588">
                  <a:extLst>
                    <a:ext uri="{9D8B030D-6E8A-4147-A177-3AD203B41FA5}">
                      <a16:colId xmlns=""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a:t>
                      </a:r>
                      <a:r>
                        <a:rPr kumimoji="0" lang="zh-TW" altLang="en-US" sz="28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cs typeface="微軟正黑體"/>
                        </a:rPr>
                        <a:t>為一群組</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5</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0"/>
                  </a:ext>
                </a:extLst>
              </a:tr>
            </a:tbl>
          </a:graphicData>
        </a:graphic>
      </p:graphicFrame>
      <p:sp>
        <p:nvSpPr>
          <p:cNvPr id="7" name="投影片編號版面配置區 11">
            <a:extLst>
              <a:ext uri="{FF2B5EF4-FFF2-40B4-BE49-F238E27FC236}">
                <a16:creationId xmlns=""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 xmlns:a16="http://schemas.microsoft.com/office/drawing/2014/main" id="{F7019D1D-9BF6-432D-9DB5-05B17E0E2D33}"/>
              </a:ext>
            </a:extLst>
          </p:cNvPr>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 xmlns:a16="http://schemas.microsoft.com/office/drawing/2014/main" val="20000"/>
                    </a:ext>
                  </a:extLst>
                </a:gridCol>
                <a:gridCol w="810291">
                  <a:extLst>
                    <a:ext uri="{9D8B030D-6E8A-4147-A177-3AD203B41FA5}">
                      <a16:colId xmlns="" xmlns:a16="http://schemas.microsoft.com/office/drawing/2014/main" val="20001"/>
                    </a:ext>
                  </a:extLst>
                </a:gridCol>
                <a:gridCol w="810291">
                  <a:extLst>
                    <a:ext uri="{9D8B030D-6E8A-4147-A177-3AD203B41FA5}">
                      <a16:colId xmlns="" xmlns:a16="http://schemas.microsoft.com/office/drawing/2014/main" val="20002"/>
                    </a:ext>
                  </a:extLst>
                </a:gridCol>
                <a:gridCol w="810291">
                  <a:extLst>
                    <a:ext uri="{9D8B030D-6E8A-4147-A177-3AD203B41FA5}">
                      <a16:colId xmlns="" xmlns:a16="http://schemas.microsoft.com/office/drawing/2014/main" val="20003"/>
                    </a:ext>
                  </a:extLst>
                </a:gridCol>
                <a:gridCol w="879744">
                  <a:extLst>
                    <a:ext uri="{9D8B030D-6E8A-4147-A177-3AD203B41FA5}">
                      <a16:colId xmlns="" xmlns:a16="http://schemas.microsoft.com/office/drawing/2014/main" val="20004"/>
                    </a:ext>
                  </a:extLst>
                </a:gridCol>
                <a:gridCol w="1026392">
                  <a:extLst>
                    <a:ext uri="{9D8B030D-6E8A-4147-A177-3AD203B41FA5}">
                      <a16:colId xmlns="" xmlns:a16="http://schemas.microsoft.com/office/drawing/2014/main" val="20005"/>
                    </a:ext>
                  </a:extLst>
                </a:gridCol>
                <a:gridCol w="879744">
                  <a:extLst>
                    <a:ext uri="{9D8B030D-6E8A-4147-A177-3AD203B41FA5}">
                      <a16:colId xmlns="" xmlns:a16="http://schemas.microsoft.com/office/drawing/2014/main" val="20006"/>
                    </a:ext>
                  </a:extLst>
                </a:gridCol>
                <a:gridCol w="768356">
                  <a:extLst>
                    <a:ext uri="{9D8B030D-6E8A-4147-A177-3AD203B41FA5}">
                      <a16:colId xmlns="" xmlns:a16="http://schemas.microsoft.com/office/drawing/2014/main" val="20007"/>
                    </a:ext>
                  </a:extLst>
                </a:gridCol>
                <a:gridCol w="768356">
                  <a:extLst>
                    <a:ext uri="{9D8B030D-6E8A-4147-A177-3AD203B41FA5}">
                      <a16:colId xmlns="" xmlns:a16="http://schemas.microsoft.com/office/drawing/2014/main" val="20008"/>
                    </a:ext>
                  </a:extLst>
                </a:gridCol>
                <a:gridCol w="1046706">
                  <a:extLst>
                    <a:ext uri="{9D8B030D-6E8A-4147-A177-3AD203B41FA5}">
                      <a16:colId xmlns=""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2636313290"/>
              </p:ext>
            </p:extLst>
          </p:nvPr>
        </p:nvGraphicFramePr>
        <p:xfrm>
          <a:off x="1905000" y="1268413"/>
          <a:ext cx="8945563" cy="5497513"/>
        </p:xfrm>
        <a:graphic>
          <a:graphicData uri="http://schemas.openxmlformats.org/drawingml/2006/table">
            <a:tbl>
              <a:tblPr/>
              <a:tblGrid>
                <a:gridCol w="1232168">
                  <a:extLst>
                    <a:ext uri="{9D8B030D-6E8A-4147-A177-3AD203B41FA5}">
                      <a16:colId xmlns="" xmlns:a16="http://schemas.microsoft.com/office/drawing/2014/main" val="20000"/>
                    </a:ext>
                  </a:extLst>
                </a:gridCol>
                <a:gridCol w="816246">
                  <a:extLst>
                    <a:ext uri="{9D8B030D-6E8A-4147-A177-3AD203B41FA5}">
                      <a16:colId xmlns="" xmlns:a16="http://schemas.microsoft.com/office/drawing/2014/main" val="20001"/>
                    </a:ext>
                  </a:extLst>
                </a:gridCol>
                <a:gridCol w="816246">
                  <a:extLst>
                    <a:ext uri="{9D8B030D-6E8A-4147-A177-3AD203B41FA5}">
                      <a16:colId xmlns="" xmlns:a16="http://schemas.microsoft.com/office/drawing/2014/main" val="20002"/>
                    </a:ext>
                  </a:extLst>
                </a:gridCol>
                <a:gridCol w="816246">
                  <a:extLst>
                    <a:ext uri="{9D8B030D-6E8A-4147-A177-3AD203B41FA5}">
                      <a16:colId xmlns="" xmlns:a16="http://schemas.microsoft.com/office/drawing/2014/main" val="20003"/>
                    </a:ext>
                  </a:extLst>
                </a:gridCol>
                <a:gridCol w="816246">
                  <a:extLst>
                    <a:ext uri="{9D8B030D-6E8A-4147-A177-3AD203B41FA5}">
                      <a16:colId xmlns="" xmlns:a16="http://schemas.microsoft.com/office/drawing/2014/main" val="20004"/>
                    </a:ext>
                  </a:extLst>
                </a:gridCol>
                <a:gridCol w="810645">
                  <a:extLst>
                    <a:ext uri="{9D8B030D-6E8A-4147-A177-3AD203B41FA5}">
                      <a16:colId xmlns="" xmlns:a16="http://schemas.microsoft.com/office/drawing/2014/main" val="20005"/>
                    </a:ext>
                  </a:extLst>
                </a:gridCol>
                <a:gridCol w="1031731">
                  <a:extLst>
                    <a:ext uri="{9D8B030D-6E8A-4147-A177-3AD203B41FA5}">
                      <a16:colId xmlns="" xmlns:a16="http://schemas.microsoft.com/office/drawing/2014/main" val="20006"/>
                    </a:ext>
                  </a:extLst>
                </a:gridCol>
                <a:gridCol w="871101">
                  <a:extLst>
                    <a:ext uri="{9D8B030D-6E8A-4147-A177-3AD203B41FA5}">
                      <a16:colId xmlns="" xmlns:a16="http://schemas.microsoft.com/office/drawing/2014/main" val="20007"/>
                    </a:ext>
                  </a:extLst>
                </a:gridCol>
                <a:gridCol w="867467">
                  <a:extLst>
                    <a:ext uri="{9D8B030D-6E8A-4147-A177-3AD203B41FA5}">
                      <a16:colId xmlns="" xmlns:a16="http://schemas.microsoft.com/office/drawing/2014/main" val="20008"/>
                    </a:ext>
                  </a:extLst>
                </a:gridCol>
                <a:gridCol w="867467">
                  <a:extLst>
                    <a:ext uri="{9D8B030D-6E8A-4147-A177-3AD203B41FA5}">
                      <a16:colId xmlns=""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25</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5</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26</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，係指同一所國中選填該高中職校為第一志願，其申請者中分數最高者。</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依據政府教育局中華民國</a:t>
            </a:r>
            <a:r>
              <a:rPr lang="en-US" altLang="zh-TW" sz="3200" dirty="0">
                <a:solidFill>
                  <a:srgbClr val="000066"/>
                </a:solidFill>
                <a:latin typeface="標楷體" panose="03000509000000000000" pitchFamily="65" charset="-120"/>
                <a:ea typeface="標楷體" panose="03000509000000000000" pitchFamily="65" charset="-120"/>
              </a:rPr>
              <a:t>109</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12</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17</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1091536795</a:t>
            </a:r>
            <a:r>
              <a:rPr lang="zh-TW" altLang="en-US" sz="3200" dirty="0">
                <a:solidFill>
                  <a:srgbClr val="000066"/>
                </a:solidFill>
                <a:latin typeface="標楷體" panose="03000509000000000000" pitchFamily="65" charset="-120"/>
                <a:ea typeface="標楷體" panose="03000509000000000000" pitchFamily="65" charset="-120"/>
              </a:rPr>
              <a:t>號函。</a:t>
            </a:r>
            <a:r>
              <a:rPr lang="zh-TW" altLang="en-US" sz="3200" dirty="0">
                <a:solidFill>
                  <a:srgbClr val="FF0000"/>
                </a:solidFill>
                <a:latin typeface="標楷體" panose="03000509000000000000" pitchFamily="65" charset="-120"/>
                <a:ea typeface="標楷體" panose="03000509000000000000" pitchFamily="65" charset="-120"/>
              </a:rPr>
              <a:t>畢業前於原校就讀滿</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學年以上者</a:t>
            </a:r>
            <a:r>
              <a:rPr lang="zh-TW" altLang="en-US" sz="3200" dirty="0">
                <a:solidFill>
                  <a:srgbClr val="000066"/>
                </a:solidFill>
                <a:latin typeface="標楷體" panose="03000509000000000000" pitchFamily="65" charset="-120"/>
                <a:ea typeface="標楷體" panose="03000509000000000000" pitchFamily="65" charset="-120"/>
              </a:rPr>
              <a:t>，始取得保障名額資格。</a:t>
            </a:r>
            <a:endParaRPr lang="en-US" altLang="zh-TW" sz="3200" dirty="0">
              <a:solidFill>
                <a:srgbClr val="000066"/>
              </a:solidFill>
              <a:latin typeface="標楷體" panose="03000509000000000000" pitchFamily="65" charset="-120"/>
              <a:ea typeface="標楷體" panose="03000509000000000000" pitchFamily="65" charset="-120"/>
            </a:endParaRPr>
          </a:p>
          <a:p>
            <a:pPr>
              <a:defRPr/>
            </a:pPr>
            <a:endParaRPr lang="zh-TW" altLang="en-US" sz="3200" dirty="0">
              <a:solidFill>
                <a:srgbClr val="000066"/>
              </a:solidFill>
              <a:latin typeface="標楷體" panose="03000509000000000000" pitchFamily="65" charset="-120"/>
              <a:ea typeface="標楷體" panose="03000509000000000000" pitchFamily="65" charset="-120"/>
            </a:endParaRP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110</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108</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 xmlns:a16="http://schemas.microsoft.com/office/drawing/2014/main" val="20000"/>
                    </a:ext>
                  </a:extLst>
                </a:gridCol>
                <a:gridCol w="3251116">
                  <a:extLst>
                    <a:ext uri="{9D8B030D-6E8A-4147-A177-3AD203B41FA5}">
                      <a16:colId xmlns="" xmlns:a16="http://schemas.microsoft.com/office/drawing/2014/main" val="20001"/>
                    </a:ext>
                  </a:extLst>
                </a:gridCol>
                <a:gridCol w="3791229">
                  <a:extLst>
                    <a:ext uri="{9D8B030D-6E8A-4147-A177-3AD203B41FA5}">
                      <a16:colId xmlns=""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 xmlns:a16="http://schemas.microsoft.com/office/drawing/2014/main" val="10002"/>
                  </a:ext>
                </a:extLst>
              </a:tr>
            </a:tbl>
          </a:graphicData>
        </a:graphic>
      </p:graphicFrame>
      <p:sp>
        <p:nvSpPr>
          <p:cNvPr id="4" name="矩形 3">
            <a:extLst>
              <a:ext uri="{FF2B5EF4-FFF2-40B4-BE49-F238E27FC236}">
                <a16:creationId xmlns=""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4/11(</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 xmlns:a16="http://schemas.microsoft.com/office/drawing/2014/main" id="{B7B83CD0-9E97-4B7E-949D-0852FF82E1D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 xmlns:a16="http://schemas.microsoft.com/office/drawing/2014/main" val="657595864"/>
                    </a:ext>
                  </a:extLst>
                </a:gridCol>
                <a:gridCol w="1194318">
                  <a:extLst>
                    <a:ext uri="{9D8B030D-6E8A-4147-A177-3AD203B41FA5}">
                      <a16:colId xmlns="" xmlns:a16="http://schemas.microsoft.com/office/drawing/2014/main" val="604921878"/>
                    </a:ext>
                  </a:extLst>
                </a:gridCol>
                <a:gridCol w="2332653">
                  <a:extLst>
                    <a:ext uri="{9D8B030D-6E8A-4147-A177-3AD203B41FA5}">
                      <a16:colId xmlns=""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 xmlns:a16="http://schemas.microsoft.com/office/drawing/2014/main" val="4230169639"/>
                  </a:ext>
                </a:extLst>
              </a:tr>
            </a:tbl>
          </a:graphicData>
        </a:graphic>
      </p:graphicFrame>
      <p:sp>
        <p:nvSpPr>
          <p:cNvPr id="5" name="投影片編號版面配置區 11">
            <a:extLst>
              <a:ext uri="{FF2B5EF4-FFF2-40B4-BE49-F238E27FC236}">
                <a16:creationId xmlns=""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 xmlns:a16="http://schemas.microsoft.com/office/drawing/2014/main" id="{FE3A5800-9A67-4F17-AA8B-FA284864DDEC}"/>
              </a:ext>
            </a:extLst>
          </p:cNvPr>
          <p:cNvSpPr>
            <a:spLocks noGrp="1"/>
          </p:cNvSpPr>
          <p:nvPr>
            <p:ph idx="1"/>
          </p:nvPr>
        </p:nvSpPr>
        <p:spPr>
          <a:xfrm>
            <a:off x="2439988" y="1349375"/>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5</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BED58000-126E-4B19-A8E0-FF67CC3281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a:solidFill>
                  <a:srgbClr val="FF0066"/>
                </a:solidFill>
                <a:latin typeface="標楷體" panose="03000509000000000000" pitchFamily="65" charset="-120"/>
                <a:ea typeface="標楷體" panose="03000509000000000000" pitchFamily="65" charset="-120"/>
                <a:cs typeface="超研澤粗魏碑"/>
              </a:rPr>
              <a:t>。</a:t>
            </a:r>
            <a:endParaRPr lang="en-US" altLang="zh-TW" sz="320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嘉獎</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警告</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 xmlns:a16="http://schemas.microsoft.com/office/drawing/2014/main" id="{9AC7FC7D-E78C-4E08-BA1E-A8BB803B668D}"/>
              </a:ext>
            </a:extLst>
          </p:cNvPr>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 xmlns:a16="http://schemas.microsoft.com/office/drawing/2014/main" id="{314C9C79-95C1-4621-BBF3-CDFFE0582B73}"/>
              </a:ext>
            </a:extLst>
          </p:cNvPr>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 xmlns:a16="http://schemas.microsoft.com/office/drawing/2014/main" id="{40426437-93B0-4D32-A5D4-A12F948EDADD}"/>
              </a:ext>
            </a:extLst>
          </p:cNvPr>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altLang="en-US"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altLang="en-US"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校外服務學習</a:t>
            </a:r>
            <a:r>
              <a:rPr lang="zh-TW" altLang="en-US"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altLang="en-US"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altLang="en-US"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 xmlns:a16="http://schemas.microsoft.com/office/drawing/2014/main" val="20000"/>
                    </a:ext>
                  </a:extLst>
                </a:gridCol>
                <a:gridCol w="1458472">
                  <a:extLst>
                    <a:ext uri="{9D8B030D-6E8A-4147-A177-3AD203B41FA5}">
                      <a16:colId xmlns="" xmlns:a16="http://schemas.microsoft.com/office/drawing/2014/main" val="20001"/>
                    </a:ext>
                  </a:extLst>
                </a:gridCol>
                <a:gridCol w="1458472">
                  <a:extLst>
                    <a:ext uri="{9D8B030D-6E8A-4147-A177-3AD203B41FA5}">
                      <a16:colId xmlns="" xmlns:a16="http://schemas.microsoft.com/office/drawing/2014/main" val="20002"/>
                    </a:ext>
                  </a:extLst>
                </a:gridCol>
                <a:gridCol w="1458472">
                  <a:extLst>
                    <a:ext uri="{9D8B030D-6E8A-4147-A177-3AD203B41FA5}">
                      <a16:colId xmlns="" xmlns:a16="http://schemas.microsoft.com/office/drawing/2014/main" val="20003"/>
                    </a:ext>
                  </a:extLst>
                </a:gridCol>
                <a:gridCol w="1458472">
                  <a:extLst>
                    <a:ext uri="{9D8B030D-6E8A-4147-A177-3AD203B41FA5}">
                      <a16:colId xmlns=""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a:solidFill>
                  <a:schemeClr val="tx1"/>
                </a:solidFill>
                <a:latin typeface="標楷體" panose="03000509000000000000" pitchFamily="65" charset="-120"/>
                <a:ea typeface="標楷體" panose="03000509000000000000" pitchFamily="65" charset="-120"/>
                <a:cs typeface="超研澤粗魏碑"/>
              </a:rPr>
              <a:t>獲</a:t>
            </a:r>
            <a:r>
              <a:rPr lang="zh-TW" altLang="en-US" sz="320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 </a:t>
            </a:r>
            <a:r>
              <a:rPr lang="en-US" altLang="zh-TW" sz="3200">
                <a:solidFill>
                  <a:schemeClr val="tx1"/>
                </a:solidFill>
                <a:latin typeface="標楷體" panose="03000509000000000000" pitchFamily="65" charset="-120"/>
                <a:ea typeface="標楷體" panose="03000509000000000000" pitchFamily="65" charset="-120"/>
                <a:cs typeface="超研澤粗魏碑"/>
              </a:rPr>
              <a:t>; </a:t>
            </a:r>
            <a:r>
              <a:rPr lang="zh-TW" altLang="en-US" sz="3200">
                <a:solidFill>
                  <a:schemeClr val="tx1"/>
                </a:solidFill>
                <a:latin typeface="標楷體" panose="03000509000000000000" pitchFamily="65" charset="-120"/>
                <a:ea typeface="標楷體" panose="03000509000000000000" pitchFamily="65" charset="-120"/>
                <a:cs typeface="超研澤粗魏碑"/>
              </a:rPr>
              <a:t>「</a:t>
            </a:r>
            <a:r>
              <a:rPr lang="zh-TW" altLang="en-US" sz="320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a:solidFill>
                  <a:srgbClr val="FF0000"/>
                </a:solidFill>
                <a:latin typeface="標楷體" panose="03000509000000000000" pitchFamily="65" charset="-120"/>
                <a:ea typeface="標楷體" panose="03000509000000000000" pitchFamily="65" charset="-120"/>
                <a:cs typeface="超研澤粗魏碑"/>
              </a:rPr>
              <a:t>CEF</a:t>
            </a:r>
            <a:r>
              <a:rPr lang="zh-TW" altLang="en-US" sz="320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a:solidFill>
                  <a:srgbClr val="FF0000"/>
                </a:solidFill>
                <a:latin typeface="標楷體" panose="03000509000000000000" pitchFamily="65" charset="-120"/>
                <a:ea typeface="標楷體" panose="03000509000000000000" pitchFamily="65" charset="-120"/>
                <a:cs typeface="超研澤粗魏碑"/>
              </a:rPr>
              <a:t>A2</a:t>
            </a:r>
            <a:r>
              <a:rPr lang="zh-TW" altLang="en-US" sz="320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a:solidFill>
                  <a:srgbClr val="FF0000"/>
                </a:solidFill>
                <a:latin typeface="標楷體" panose="03000509000000000000" pitchFamily="65" charset="-120"/>
                <a:ea typeface="標楷體" panose="03000509000000000000" pitchFamily="65" charset="-120"/>
                <a:cs typeface="超研澤粗魏碑"/>
              </a:rPr>
              <a:t>5 </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 xmlns:a16="http://schemas.microsoft.com/office/drawing/2014/main" val="20000"/>
                    </a:ext>
                  </a:extLst>
                </a:gridCol>
                <a:gridCol w="6723085">
                  <a:extLst>
                    <a:ext uri="{9D8B030D-6E8A-4147-A177-3AD203B41FA5}">
                      <a16:colId xmlns=""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 xmlns:a16="http://schemas.microsoft.com/office/drawing/2014/main" val="10003"/>
                  </a:ext>
                </a:extLst>
              </a:tr>
            </a:tbl>
          </a:graphicData>
        </a:graphic>
      </p:graphicFrame>
      <p:sp>
        <p:nvSpPr>
          <p:cNvPr id="6" name="投影片編號版面配置區 11">
            <a:extLst>
              <a:ext uri="{FF2B5EF4-FFF2-40B4-BE49-F238E27FC236}">
                <a16:creationId xmlns=""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a:extLst>
              <a:ext uri="{FF2B5EF4-FFF2-40B4-BE49-F238E27FC236}">
                <a16:creationId xmlns="" xmlns:a16="http://schemas.microsoft.com/office/drawing/2014/main" id="{718F10D9-BF9E-46D3-A849-7783F3BF4EA6}"/>
              </a:ext>
            </a:extLst>
          </p:cNvPr>
          <p:cNvSpPr txBox="1"/>
          <p:nvPr/>
        </p:nvSpPr>
        <p:spPr>
          <a:xfrm flipH="1">
            <a:off x="921544" y="1482725"/>
            <a:ext cx="688024" cy="1477328"/>
          </a:xfrm>
          <a:prstGeom prst="rect">
            <a:avLst/>
          </a:prstGeom>
          <a:noFill/>
        </p:spPr>
        <p:txBody>
          <a:bodyPr wrap="square" rtlCol="0">
            <a:spAutoFit/>
          </a:bodyPr>
          <a:lstStyle/>
          <a:p>
            <a:r>
              <a:rPr lang="zh-TW" altLang="en-US" b="1" dirty="0">
                <a:solidFill>
                  <a:srgbClr val="FF0000"/>
                </a:solidFill>
              </a:rPr>
              <a:t>參閱免試入學簡章</a:t>
            </a:r>
            <a:r>
              <a:rPr lang="en-US" altLang="zh-TW" b="1" dirty="0">
                <a:solidFill>
                  <a:srgbClr val="FF0000"/>
                </a:solidFill>
              </a:rPr>
              <a:t>79</a:t>
            </a:r>
            <a:r>
              <a:rPr lang="zh-TW" altLang="en-US" b="1" dirty="0">
                <a:solidFill>
                  <a:srgbClr val="FF0000"/>
                </a:solidFill>
              </a:rPr>
              <a:t>頁</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315260538"/>
              </p:ext>
            </p:extLst>
          </p:nvPr>
        </p:nvGraphicFramePr>
        <p:xfrm>
          <a:off x="2030413" y="1482725"/>
          <a:ext cx="8667750" cy="5173663"/>
        </p:xfrm>
        <a:graphic>
          <a:graphicData uri="http://schemas.openxmlformats.org/drawingml/2006/table">
            <a:tbl>
              <a:tblPr firstRow="1" firstCol="1" bandRow="1">
                <a:tableStyleId>{5C22544A-7EE6-4342-B048-85BDC9FD1C3A}</a:tableStyleId>
              </a:tblPr>
              <a:tblGrid>
                <a:gridCol w="1944665">
                  <a:extLst>
                    <a:ext uri="{9D8B030D-6E8A-4147-A177-3AD203B41FA5}">
                      <a16:colId xmlns="" xmlns:a16="http://schemas.microsoft.com/office/drawing/2014/main" val="20000"/>
                    </a:ext>
                  </a:extLst>
                </a:gridCol>
                <a:gridCol w="6723085">
                  <a:extLst>
                    <a:ext uri="{9D8B030D-6E8A-4147-A177-3AD203B41FA5}">
                      <a16:colId xmlns=""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國立曾文家商、國立曾文農工、市立土城高中、市立大灣高中、市立永仁高中、國立南大附中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、國立新營高中、國立新營高工、國立北門高中、國立北門農工、</a:t>
                      </a:r>
                    </a:p>
                  </a:txBody>
                  <a:tcPr marL="68592" marR="68592" marT="0" marB="0" anchor="ctr">
                    <a:solidFill>
                      <a:srgbClr val="F6F6E7"/>
                    </a:solidFill>
                  </a:tcPr>
                </a:tc>
                <a:extLst>
                  <a:ext uri="{0D108BD9-81ED-4DB2-BD59-A6C34878D82A}">
                    <a16:rowId xmlns=""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a:t>
                      </a:r>
                      <a:r>
                        <a:rPr lang="zh-TW" sz="2400" kern="100">
                          <a:effectLst/>
                          <a:latin typeface="標楷體" panose="03000509000000000000" pitchFamily="65" charset="-120"/>
                          <a:ea typeface="標楷體" panose="03000509000000000000" pitchFamily="65" charset="-120"/>
                        </a:rPr>
                        <a:t>、家齊</a:t>
                      </a:r>
                      <a:r>
                        <a:rPr lang="zh-TW" altLang="en-US" sz="2400" kern="100">
                          <a:effectLst/>
                          <a:latin typeface="標楷體" panose="03000509000000000000" pitchFamily="65" charset="-120"/>
                          <a:ea typeface="標楷體" panose="03000509000000000000" pitchFamily="65" charset="-120"/>
                        </a:rPr>
                        <a:t>高</a:t>
                      </a:r>
                      <a:r>
                        <a:rPr lang="zh-TW" sz="2400" kern="100">
                          <a:effectLst/>
                          <a:latin typeface="標楷體" panose="03000509000000000000" pitchFamily="65" charset="-120"/>
                          <a:ea typeface="標楷體" panose="03000509000000000000" pitchFamily="65" charset="-120"/>
                        </a:rPr>
                        <a:t>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 xmlns:a16="http://schemas.microsoft.com/office/drawing/2014/main" val="10003"/>
                  </a:ext>
                </a:extLst>
              </a:tr>
            </a:tbl>
          </a:graphicData>
        </a:graphic>
      </p:graphicFrame>
      <p:sp>
        <p:nvSpPr>
          <p:cNvPr id="6" name="投影片編號版面配置區 11">
            <a:extLst>
              <a:ext uri="{FF2B5EF4-FFF2-40B4-BE49-F238E27FC236}">
                <a16:creationId xmlns=""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 xmlns:a16="http://schemas.microsoft.com/office/drawing/2014/main" val="20000"/>
                    </a:ext>
                  </a:extLst>
                </a:gridCol>
                <a:gridCol w="7172521">
                  <a:extLst>
                    <a:ext uri="{9D8B030D-6E8A-4147-A177-3AD203B41FA5}">
                      <a16:colId xmlns=""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 xmlns:a16="http://schemas.microsoft.com/office/drawing/2014/main" val="10003"/>
                  </a:ext>
                </a:extLst>
              </a:tr>
            </a:tbl>
          </a:graphicData>
        </a:graphic>
      </p:graphicFrame>
      <p:sp>
        <p:nvSpPr>
          <p:cNvPr id="6" name="投影片編號版面配置區 11">
            <a:extLst>
              <a:ext uri="{FF2B5EF4-FFF2-40B4-BE49-F238E27FC236}">
                <a16:creationId xmlns=""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 xmlns:a16="http://schemas.microsoft.com/office/drawing/2014/main" id="{3C713E21-5052-4BB4-B4EC-AA882DCFD63C}"/>
              </a:ext>
            </a:extLst>
          </p:cNvPr>
          <p:cNvSpPr>
            <a:spLocks noGrp="1"/>
          </p:cNvSpPr>
          <p:nvPr>
            <p:ph idx="1"/>
          </p:nvPr>
        </p:nvSpPr>
        <p:spPr>
          <a:xfrm>
            <a:off x="1931988" y="1546775"/>
            <a:ext cx="8229600"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會考題目依據九年一貫課程綱要命題，重於融會貫通的基本題型。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a:t>
            </a:r>
            <a:r>
              <a:rPr lang="zh-TW" altLang="zh-TW" sz="3200" dirty="0">
                <a:solidFill>
                  <a:srgbClr val="000066"/>
                </a:solidFill>
                <a:latin typeface="標楷體" panose="03000509000000000000" pitchFamily="65" charset="-120"/>
                <a:ea typeface="標楷體" panose="03000509000000000000" pitchFamily="65" charset="-120"/>
              </a:rPr>
              <a:t>、基礎</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考試日期：</a:t>
            </a:r>
            <a:r>
              <a:rPr lang="en-US" altLang="zh-TW" sz="3200" dirty="0">
                <a:solidFill>
                  <a:srgbClr val="000066"/>
                </a:solidFill>
                <a:latin typeface="標楷體" panose="03000509000000000000" pitchFamily="65" charset="-120"/>
                <a:ea typeface="標楷體" panose="03000509000000000000" pitchFamily="65" charset="-120"/>
              </a:rPr>
              <a:t>110/5/15(</a:t>
            </a:r>
            <a:r>
              <a:rPr lang="zh-TW" altLang="en-US" sz="3200" dirty="0">
                <a:solidFill>
                  <a:srgbClr val="000066"/>
                </a:solidFill>
                <a:latin typeface="標楷體" panose="03000509000000000000" pitchFamily="65" charset="-120"/>
                <a:ea typeface="標楷體" panose="03000509000000000000" pitchFamily="65" charset="-120"/>
              </a:rPr>
              <a:t>六</a:t>
            </a:r>
            <a:r>
              <a:rPr lang="en-US" altLang="zh-TW" sz="3200" dirty="0">
                <a:solidFill>
                  <a:srgbClr val="000066"/>
                </a:solidFill>
                <a:latin typeface="標楷體" panose="03000509000000000000" pitchFamily="65" charset="-120"/>
                <a:ea typeface="標楷體" panose="03000509000000000000" pitchFamily="65" charset="-120"/>
              </a:rPr>
              <a:t>)-110/5/16(</a:t>
            </a:r>
            <a:r>
              <a:rPr lang="zh-TW" altLang="en-US" sz="3200" dirty="0">
                <a:solidFill>
                  <a:srgbClr val="000066"/>
                </a:solidFill>
                <a:latin typeface="標楷體" panose="03000509000000000000" pitchFamily="65" charset="-120"/>
                <a:ea typeface="標楷體" panose="03000509000000000000" pitchFamily="65" charset="-120"/>
              </a:rPr>
              <a:t>日</a:t>
            </a:r>
            <a:r>
              <a:rPr lang="en-US" altLang="zh-TW" sz="32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3200"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p>
        </p:txBody>
      </p:sp>
      <p:sp>
        <p:nvSpPr>
          <p:cNvPr id="5" name="投影片編號版面配置區 11">
            <a:extLst>
              <a:ext uri="{FF2B5EF4-FFF2-40B4-BE49-F238E27FC236}">
                <a16:creationId xmlns=""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教育會考加註標記</a:t>
            </a:r>
          </a:p>
        </p:txBody>
      </p:sp>
      <p:sp>
        <p:nvSpPr>
          <p:cNvPr id="5" name="標題 1">
            <a:extLst>
              <a:ext uri="{FF2B5EF4-FFF2-40B4-BE49-F238E27FC236}">
                <a16:creationId xmlns=""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nvPr>
        </p:nvGraphicFramePr>
        <p:xfrm>
          <a:off x="2576513" y="1284288"/>
          <a:ext cx="6540501" cy="3405187"/>
        </p:xfrm>
        <a:graphic>
          <a:graphicData uri="http://schemas.openxmlformats.org/drawingml/2006/table">
            <a:tbl>
              <a:tblPr>
                <a:tableStyleId>{5C22544A-7EE6-4342-B048-85BDC9FD1C3A}</a:tableStyleId>
              </a:tblPr>
              <a:tblGrid>
                <a:gridCol w="1543186">
                  <a:extLst>
                    <a:ext uri="{9D8B030D-6E8A-4147-A177-3AD203B41FA5}">
                      <a16:colId xmlns="" xmlns:a16="http://schemas.microsoft.com/office/drawing/2014/main" val="20000"/>
                    </a:ext>
                  </a:extLst>
                </a:gridCol>
                <a:gridCol w="622724">
                  <a:extLst>
                    <a:ext uri="{9D8B030D-6E8A-4147-A177-3AD203B41FA5}">
                      <a16:colId xmlns="" xmlns:a16="http://schemas.microsoft.com/office/drawing/2014/main" val="20001"/>
                    </a:ext>
                  </a:extLst>
                </a:gridCol>
                <a:gridCol w="622724">
                  <a:extLst>
                    <a:ext uri="{9D8B030D-6E8A-4147-A177-3AD203B41FA5}">
                      <a16:colId xmlns="" xmlns:a16="http://schemas.microsoft.com/office/drawing/2014/main" val="1047505374"/>
                    </a:ext>
                  </a:extLst>
                </a:gridCol>
                <a:gridCol w="622724">
                  <a:extLst>
                    <a:ext uri="{9D8B030D-6E8A-4147-A177-3AD203B41FA5}">
                      <a16:colId xmlns="" xmlns:a16="http://schemas.microsoft.com/office/drawing/2014/main" val="1697171055"/>
                    </a:ext>
                  </a:extLst>
                </a:gridCol>
                <a:gridCol w="622724">
                  <a:extLst>
                    <a:ext uri="{9D8B030D-6E8A-4147-A177-3AD203B41FA5}">
                      <a16:colId xmlns="" xmlns:a16="http://schemas.microsoft.com/office/drawing/2014/main" val="20002"/>
                    </a:ext>
                  </a:extLst>
                </a:gridCol>
                <a:gridCol w="622724">
                  <a:extLst>
                    <a:ext uri="{9D8B030D-6E8A-4147-A177-3AD203B41FA5}">
                      <a16:colId xmlns="" xmlns:a16="http://schemas.microsoft.com/office/drawing/2014/main" val="4213801140"/>
                    </a:ext>
                  </a:extLst>
                </a:gridCol>
                <a:gridCol w="622724">
                  <a:extLst>
                    <a:ext uri="{9D8B030D-6E8A-4147-A177-3AD203B41FA5}">
                      <a16:colId xmlns="" xmlns:a16="http://schemas.microsoft.com/office/drawing/2014/main" val="3548984853"/>
                    </a:ext>
                  </a:extLst>
                </a:gridCol>
                <a:gridCol w="1260971">
                  <a:extLst>
                    <a:ext uri="{9D8B030D-6E8A-4147-A177-3AD203B41FA5}">
                      <a16:colId xmlns=""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 xmlns:a16="http://schemas.microsoft.com/office/drawing/2014/main" val="10001"/>
                  </a:ext>
                </a:extLst>
              </a:tr>
              <a:tr h="61375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積分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 xmlns:a16="http://schemas.microsoft.com/office/drawing/2014/main" val="10002"/>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 xmlns:a16="http://schemas.microsoft.com/office/drawing/2014/main" id="{9292F493-FDFE-4FA1-8F1E-225A9A84B0D2}"/>
              </a:ext>
            </a:extLst>
          </p:cNvPr>
          <p:cNvGraphicFramePr>
            <a:graphicFrameLocks noGrp="1"/>
          </p:cNvGraphicFramePr>
          <p:nvPr>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 xmlns:a16="http://schemas.microsoft.com/office/drawing/2014/main" val="523914258"/>
                    </a:ext>
                  </a:extLst>
                </a:gridCol>
                <a:gridCol w="713902">
                  <a:extLst>
                    <a:ext uri="{9D8B030D-6E8A-4147-A177-3AD203B41FA5}">
                      <a16:colId xmlns="" xmlns:a16="http://schemas.microsoft.com/office/drawing/2014/main" val="651610285"/>
                    </a:ext>
                  </a:extLst>
                </a:gridCol>
                <a:gridCol w="713902">
                  <a:extLst>
                    <a:ext uri="{9D8B030D-6E8A-4147-A177-3AD203B41FA5}">
                      <a16:colId xmlns="" xmlns:a16="http://schemas.microsoft.com/office/drawing/2014/main" val="1888766754"/>
                    </a:ext>
                  </a:extLst>
                </a:gridCol>
                <a:gridCol w="713902">
                  <a:extLst>
                    <a:ext uri="{9D8B030D-6E8A-4147-A177-3AD203B41FA5}">
                      <a16:colId xmlns="" xmlns:a16="http://schemas.microsoft.com/office/drawing/2014/main" val="3543000124"/>
                    </a:ext>
                  </a:extLst>
                </a:gridCol>
                <a:gridCol w="713902">
                  <a:extLst>
                    <a:ext uri="{9D8B030D-6E8A-4147-A177-3AD203B41FA5}">
                      <a16:colId xmlns="" xmlns:a16="http://schemas.microsoft.com/office/drawing/2014/main" val="4007140634"/>
                    </a:ext>
                  </a:extLst>
                </a:gridCol>
                <a:gridCol w="713902">
                  <a:extLst>
                    <a:ext uri="{9D8B030D-6E8A-4147-A177-3AD203B41FA5}">
                      <a16:colId xmlns="" xmlns:a16="http://schemas.microsoft.com/office/drawing/2014/main" val="3441389201"/>
                    </a:ext>
                  </a:extLst>
                </a:gridCol>
                <a:gridCol w="713902">
                  <a:extLst>
                    <a:ext uri="{9D8B030D-6E8A-4147-A177-3AD203B41FA5}">
                      <a16:colId xmlns="" xmlns:a16="http://schemas.microsoft.com/office/drawing/2014/main" val="2391163664"/>
                    </a:ext>
                  </a:extLst>
                </a:gridCol>
                <a:gridCol w="713902">
                  <a:extLst>
                    <a:ext uri="{9D8B030D-6E8A-4147-A177-3AD203B41FA5}">
                      <a16:colId xmlns=""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 xmlns:a16="http://schemas.microsoft.com/office/drawing/2014/main" val="3544701107"/>
                  </a:ext>
                </a:extLst>
              </a:tr>
            </a:tbl>
          </a:graphicData>
        </a:graphic>
      </p:graphicFrame>
      <p:sp>
        <p:nvSpPr>
          <p:cNvPr id="3" name="矩形 2">
            <a:extLst>
              <a:ext uri="{FF2B5EF4-FFF2-40B4-BE49-F238E27FC236}">
                <a16:creationId xmlns="" xmlns:a16="http://schemas.microsoft.com/office/drawing/2014/main" id="{632BB0F0-72FE-455D-B6ED-E2ED77437456}"/>
              </a:ext>
            </a:extLst>
          </p:cNvPr>
          <p:cNvSpPr/>
          <p:nvPr/>
        </p:nvSpPr>
        <p:spPr>
          <a:xfrm>
            <a:off x="2576513" y="1284288"/>
            <a:ext cx="6540500" cy="18303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10670" name="文字方塊 3"/>
          <p:cNvSpPr txBox="1">
            <a:spLocks noChangeArrowheads="1"/>
          </p:cNvSpPr>
          <p:nvPr/>
        </p:nvSpPr>
        <p:spPr bwMode="auto">
          <a:xfrm>
            <a:off x="9228138" y="1782763"/>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總積「分」</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滿分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30</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8" name="矩形 7">
            <a:extLst>
              <a:ext uri="{FF2B5EF4-FFF2-40B4-BE49-F238E27FC236}">
                <a16:creationId xmlns="" xmlns:a16="http://schemas.microsoft.com/office/drawing/2014/main" id="{B685CF2E-B2DB-427E-A191-9C2E4DFEA9EC}"/>
              </a:ext>
            </a:extLst>
          </p:cNvPr>
          <p:cNvSpPr/>
          <p:nvPr/>
        </p:nvSpPr>
        <p:spPr>
          <a:xfrm>
            <a:off x="2576513" y="3182938"/>
            <a:ext cx="6540500" cy="3375025"/>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228138" y="4310063"/>
            <a:ext cx="2851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總積「點」</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積點</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同分比序時使用</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10" name="投影片編號版面配置區 11">
            <a:extLst>
              <a:ext uri="{FF2B5EF4-FFF2-40B4-BE49-F238E27FC236}">
                <a16:creationId xmlns=""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 xmlns:a16="http://schemas.microsoft.com/office/drawing/2014/main" id="{E341DD3E-218C-4393-8945-FF1ABDE136B9}"/>
              </a:ext>
            </a:extLst>
          </p:cNvPr>
          <p:cNvGraphicFramePr>
            <a:graphicFrameLocks noGrp="1"/>
          </p:cNvGraphicFramePr>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 xmlns:a16="http://schemas.microsoft.com/office/drawing/2014/main" val="20000"/>
                    </a:ext>
                  </a:extLst>
                </a:gridCol>
                <a:gridCol w="627749">
                  <a:extLst>
                    <a:ext uri="{9D8B030D-6E8A-4147-A177-3AD203B41FA5}">
                      <a16:colId xmlns="" xmlns:a16="http://schemas.microsoft.com/office/drawing/2014/main" val="20001"/>
                    </a:ext>
                  </a:extLst>
                </a:gridCol>
                <a:gridCol w="627749">
                  <a:extLst>
                    <a:ext uri="{9D8B030D-6E8A-4147-A177-3AD203B41FA5}">
                      <a16:colId xmlns="" xmlns:a16="http://schemas.microsoft.com/office/drawing/2014/main" val="20002"/>
                    </a:ext>
                  </a:extLst>
                </a:gridCol>
                <a:gridCol w="627749">
                  <a:extLst>
                    <a:ext uri="{9D8B030D-6E8A-4147-A177-3AD203B41FA5}">
                      <a16:colId xmlns="" xmlns:a16="http://schemas.microsoft.com/office/drawing/2014/main" val="20003"/>
                    </a:ext>
                  </a:extLst>
                </a:gridCol>
                <a:gridCol w="627749">
                  <a:extLst>
                    <a:ext uri="{9D8B030D-6E8A-4147-A177-3AD203B41FA5}">
                      <a16:colId xmlns="" xmlns:a16="http://schemas.microsoft.com/office/drawing/2014/main" val="20004"/>
                    </a:ext>
                  </a:extLst>
                </a:gridCol>
                <a:gridCol w="627749">
                  <a:extLst>
                    <a:ext uri="{9D8B030D-6E8A-4147-A177-3AD203B41FA5}">
                      <a16:colId xmlns="" xmlns:a16="http://schemas.microsoft.com/office/drawing/2014/main" val="20005"/>
                    </a:ext>
                  </a:extLst>
                </a:gridCol>
                <a:gridCol w="565585">
                  <a:extLst>
                    <a:ext uri="{9D8B030D-6E8A-4147-A177-3AD203B41FA5}">
                      <a16:colId xmlns="" xmlns:a16="http://schemas.microsoft.com/office/drawing/2014/main" val="20006"/>
                    </a:ext>
                  </a:extLst>
                </a:gridCol>
                <a:gridCol w="564469">
                  <a:extLst>
                    <a:ext uri="{9D8B030D-6E8A-4147-A177-3AD203B41FA5}">
                      <a16:colId xmlns="" xmlns:a16="http://schemas.microsoft.com/office/drawing/2014/main" val="20007"/>
                    </a:ext>
                  </a:extLst>
                </a:gridCol>
                <a:gridCol w="565585">
                  <a:extLst>
                    <a:ext uri="{9D8B030D-6E8A-4147-A177-3AD203B41FA5}">
                      <a16:colId xmlns="" xmlns:a16="http://schemas.microsoft.com/office/drawing/2014/main" val="20008"/>
                    </a:ext>
                  </a:extLst>
                </a:gridCol>
                <a:gridCol w="510816">
                  <a:extLst>
                    <a:ext uri="{9D8B030D-6E8A-4147-A177-3AD203B41FA5}">
                      <a16:colId xmlns="" xmlns:a16="http://schemas.microsoft.com/office/drawing/2014/main" val="20009"/>
                    </a:ext>
                  </a:extLst>
                </a:gridCol>
                <a:gridCol w="591296">
                  <a:extLst>
                    <a:ext uri="{9D8B030D-6E8A-4147-A177-3AD203B41FA5}">
                      <a16:colId xmlns="" xmlns:a16="http://schemas.microsoft.com/office/drawing/2014/main" val="20010"/>
                    </a:ext>
                  </a:extLst>
                </a:gridCol>
                <a:gridCol w="565585">
                  <a:extLst>
                    <a:ext uri="{9D8B030D-6E8A-4147-A177-3AD203B41FA5}">
                      <a16:colId xmlns="" xmlns:a16="http://schemas.microsoft.com/office/drawing/2014/main" val="20011"/>
                    </a:ext>
                  </a:extLst>
                </a:gridCol>
                <a:gridCol w="546673">
                  <a:extLst>
                    <a:ext uri="{9D8B030D-6E8A-4147-A177-3AD203B41FA5}">
                      <a16:colId xmlns="" xmlns:a16="http://schemas.microsoft.com/office/drawing/2014/main" val="20012"/>
                    </a:ext>
                  </a:extLst>
                </a:gridCol>
                <a:gridCol w="510816">
                  <a:extLst>
                    <a:ext uri="{9D8B030D-6E8A-4147-A177-3AD203B41FA5}">
                      <a16:colId xmlns="" xmlns:a16="http://schemas.microsoft.com/office/drawing/2014/main" val="20013"/>
                    </a:ext>
                  </a:extLst>
                </a:gridCol>
                <a:gridCol w="510816">
                  <a:extLst>
                    <a:ext uri="{9D8B030D-6E8A-4147-A177-3AD203B41FA5}">
                      <a16:colId xmlns="" xmlns:a16="http://schemas.microsoft.com/office/drawing/2014/main" val="20014"/>
                    </a:ext>
                  </a:extLst>
                </a:gridCol>
                <a:gridCol w="546673">
                  <a:extLst>
                    <a:ext uri="{9D8B030D-6E8A-4147-A177-3AD203B41FA5}">
                      <a16:colId xmlns="" xmlns:a16="http://schemas.microsoft.com/office/drawing/2014/main" val="20015"/>
                    </a:ext>
                  </a:extLst>
                </a:gridCol>
                <a:gridCol w="546673">
                  <a:extLst>
                    <a:ext uri="{9D8B030D-6E8A-4147-A177-3AD203B41FA5}">
                      <a16:colId xmlns=""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 xmlns:a16="http://schemas.microsoft.com/office/drawing/2014/main" val="10002"/>
                  </a:ext>
                </a:extLst>
              </a:tr>
            </a:tbl>
          </a:graphicData>
        </a:graphic>
      </p:graphicFrame>
      <p:cxnSp>
        <p:nvCxnSpPr>
          <p:cNvPr id="6" name="直線接點 5">
            <a:extLst>
              <a:ext uri="{FF2B5EF4-FFF2-40B4-BE49-F238E27FC236}">
                <a16:creationId xmlns="" xmlns:a16="http://schemas.microsoft.com/office/drawing/2014/main" id="{3B1048F5-4518-408D-ADB0-E20E1CF3C994}"/>
              </a:ext>
            </a:extLst>
          </p:cNvPr>
          <p:cNvCxnSpPr/>
          <p:nvPr/>
        </p:nvCxnSpPr>
        <p:spPr>
          <a:xfrm>
            <a:off x="7934325" y="1514475"/>
            <a:ext cx="17463" cy="3186113"/>
          </a:xfrm>
          <a:prstGeom prst="line">
            <a:avLst/>
          </a:prstGeom>
          <a:ln w="95250"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11">
            <a:extLst>
              <a:ext uri="{FF2B5EF4-FFF2-40B4-BE49-F238E27FC236}">
                <a16:creationId xmlns=""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319213"/>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2505688029"/>
              </p:ext>
            </p:extLst>
          </p:nvPr>
        </p:nvGraphicFramePr>
        <p:xfrm>
          <a:off x="1931988" y="1780259"/>
          <a:ext cx="7704138" cy="5040311"/>
        </p:xfrm>
        <a:graphic>
          <a:graphicData uri="http://schemas.openxmlformats.org/drawingml/2006/table">
            <a:tbl>
              <a:tblPr/>
              <a:tblGrid>
                <a:gridCol w="1703021">
                  <a:extLst>
                    <a:ext uri="{9D8B030D-6E8A-4147-A177-3AD203B41FA5}">
                      <a16:colId xmlns="" xmlns:a16="http://schemas.microsoft.com/office/drawing/2014/main" val="20000"/>
                    </a:ext>
                  </a:extLst>
                </a:gridCol>
                <a:gridCol w="2189597">
                  <a:extLst>
                    <a:ext uri="{9D8B030D-6E8A-4147-A177-3AD203B41FA5}">
                      <a16:colId xmlns="" xmlns:a16="http://schemas.microsoft.com/office/drawing/2014/main" val="20001"/>
                    </a:ext>
                  </a:extLst>
                </a:gridCol>
                <a:gridCol w="2027405">
                  <a:extLst>
                    <a:ext uri="{9D8B030D-6E8A-4147-A177-3AD203B41FA5}">
                      <a16:colId xmlns="" xmlns:a16="http://schemas.microsoft.com/office/drawing/2014/main" val="20002"/>
                    </a:ext>
                  </a:extLst>
                </a:gridCol>
                <a:gridCol w="1784115">
                  <a:extLst>
                    <a:ext uri="{9D8B030D-6E8A-4147-A177-3AD203B41FA5}">
                      <a16:colId xmlns=""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50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
        <p:nvSpPr>
          <p:cNvPr id="5" name="標題 1">
            <a:extLst>
              <a:ext uri="{FF2B5EF4-FFF2-40B4-BE49-F238E27FC236}">
                <a16:creationId xmlns="" xmlns:a16="http://schemas.microsoft.com/office/drawing/2014/main" id="{8E56FE1C-6AC8-48A3-8807-5B90EE027183}"/>
              </a:ext>
            </a:extLst>
          </p:cNvPr>
          <p:cNvSpPr txBox="1">
            <a:spLocks noChangeArrowheads="1"/>
          </p:cNvSpPr>
          <p:nvPr/>
        </p:nvSpPr>
        <p:spPr bwMode="auto">
          <a:xfrm>
            <a:off x="1931988" y="455613"/>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 xmlns:a16="http://schemas.microsoft.com/office/drawing/2014/main" id="{F2B34E83-B43A-408C-BC53-C1A1E8C82A71}"/>
              </a:ext>
            </a:extLst>
          </p:cNvPr>
          <p:cNvGraphicFramePr>
            <a:graphicFrameLocks/>
          </p:cNvGraphicFramePr>
          <p:nvPr>
            <p:extLst>
              <p:ext uri="{D42A27DB-BD31-4B8C-83A1-F6EECF244321}">
                <p14:modId xmlns:p14="http://schemas.microsoft.com/office/powerpoint/2010/main" val="1436747965"/>
              </p:ext>
            </p:extLst>
          </p:nvPr>
        </p:nvGraphicFramePr>
        <p:xfrm>
          <a:off x="1981200" y="1391509"/>
          <a:ext cx="8229600" cy="5197477"/>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110</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15</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a:solidFill>
                            <a:srgbClr val="000000"/>
                          </a:solidFill>
                          <a:latin typeface="Times New Roman" pitchFamily="18" charset="0"/>
                          <a:ea typeface="標楷體"/>
                          <a:cs typeface="Times New Roman" pitchFamily="18" charset="0"/>
                        </a:rPr>
                        <a:t>110</a:t>
                      </a:r>
                      <a:r>
                        <a:rPr lang="zh-TW" altLang="en-US" sz="2400" b="1" kern="10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16</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
        <p:nvSpPr>
          <p:cNvPr id="7" name="標題 1">
            <a:extLst>
              <a:ext uri="{FF2B5EF4-FFF2-40B4-BE49-F238E27FC236}">
                <a16:creationId xmlns=""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 xmlns:a16="http://schemas.microsoft.com/office/drawing/2014/main" id="{3038E392-E0C8-4E99-B6EA-05CC27640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 xmlns:a16="http://schemas.microsoft.com/office/drawing/2014/main" id="{7CA0AD01-79FA-4BC7-9A1D-B638DAAA2195}"/>
              </a:ext>
            </a:extLst>
          </p:cNvPr>
          <p:cNvGraphicFramePr>
            <a:graphicFrameLocks noGrp="1"/>
          </p:cNvGraphicFramePr>
          <p:nvPr/>
        </p:nvGraphicFramePr>
        <p:xfrm>
          <a:off x="1981200" y="1152525"/>
          <a:ext cx="8229600" cy="3935412"/>
        </p:xfrm>
        <a:graphic>
          <a:graphicData uri="http://schemas.openxmlformats.org/drawingml/2006/table">
            <a:tbl>
              <a:tblPr/>
              <a:tblGrid>
                <a:gridCol w="2332038">
                  <a:extLst>
                    <a:ext uri="{9D8B030D-6E8A-4147-A177-3AD203B41FA5}">
                      <a16:colId xmlns="" xmlns:a16="http://schemas.microsoft.com/office/drawing/2014/main" val="20000"/>
                    </a:ext>
                  </a:extLst>
                </a:gridCol>
                <a:gridCol w="2333625">
                  <a:extLst>
                    <a:ext uri="{9D8B030D-6E8A-4147-A177-3AD203B41FA5}">
                      <a16:colId xmlns="" xmlns:a16="http://schemas.microsoft.com/office/drawing/2014/main" val="20001"/>
                    </a:ext>
                  </a:extLst>
                </a:gridCol>
                <a:gridCol w="1781175">
                  <a:extLst>
                    <a:ext uri="{9D8B030D-6E8A-4147-A177-3AD203B41FA5}">
                      <a16:colId xmlns="" xmlns:a16="http://schemas.microsoft.com/office/drawing/2014/main" val="20002"/>
                    </a:ext>
                  </a:extLst>
                </a:gridCol>
                <a:gridCol w="1782762">
                  <a:extLst>
                    <a:ext uri="{9D8B030D-6E8A-4147-A177-3AD203B41FA5}">
                      <a16:colId xmlns="" xmlns:a16="http://schemas.microsoft.com/office/drawing/2014/main" val="20003"/>
                    </a:ext>
                  </a:extLst>
                </a:gridCol>
              </a:tblGrid>
              <a:tr h="47311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 xmlns:a16="http://schemas.microsoft.com/office/drawing/2014/main" val="10000"/>
                  </a:ext>
                </a:extLst>
              </a:tr>
              <a:tr h="381037">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1"/>
                  </a:ext>
                </a:extLst>
              </a:tr>
              <a:tr h="29532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03"/>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4"/>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5"/>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6"/>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7"/>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 xmlns:a16="http://schemas.microsoft.com/office/drawing/2014/main" val="10008"/>
                  </a:ext>
                </a:extLst>
              </a:tr>
              <a:tr h="3937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09"/>
                  </a:ext>
                </a:extLst>
              </a:tr>
              <a:tr h="2872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10"/>
                  </a:ext>
                </a:extLst>
              </a:tr>
              <a:tr h="28723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 xmlns:a16="http://schemas.microsoft.com/office/drawing/2014/main" val="10011"/>
                  </a:ext>
                </a:extLst>
              </a:tr>
              <a:tr h="341097">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總分：100分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12"/>
                  </a:ext>
                </a:extLst>
              </a:tr>
            </a:tbl>
          </a:graphicData>
        </a:graphic>
      </p:graphicFrame>
      <p:sp>
        <p:nvSpPr>
          <p:cNvPr id="4" name="矩形 3">
            <a:extLst>
              <a:ext uri="{FF2B5EF4-FFF2-40B4-BE49-F238E27FC236}">
                <a16:creationId xmlns="" xmlns:a16="http://schemas.microsoft.com/office/drawing/2014/main" id="{47E4E36B-2CB6-4FEE-8345-ED1D8F438BF8}"/>
              </a:ext>
            </a:extLst>
          </p:cNvPr>
          <p:cNvSpPr/>
          <p:nvPr/>
        </p:nvSpPr>
        <p:spPr>
          <a:xfrm>
            <a:off x="6672263" y="1152525"/>
            <a:ext cx="1800225" cy="393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r>
              <a:rPr lang="en-US" altLang="zh-TW">
                <a:latin typeface="標楷體" panose="03000509000000000000" pitchFamily="65" charset="-120"/>
                <a:ea typeface="標楷體" panose="03000509000000000000" pitchFamily="65" charset="-120"/>
              </a:rPr>
              <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1528648184"/>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 xmlns:a16="http://schemas.microsoft.com/office/drawing/2014/main" val="20000"/>
                    </a:ext>
                  </a:extLst>
                </a:gridCol>
                <a:gridCol w="5081732">
                  <a:extLst>
                    <a:ext uri="{9D8B030D-6E8A-4147-A177-3AD203B41FA5}">
                      <a16:colId xmlns=""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3</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110</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10</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bl>
          </a:graphicData>
        </a:graphic>
      </p:graphicFrame>
      <p:sp>
        <p:nvSpPr>
          <p:cNvPr id="5" name="投影片編號版面配置區 11">
            <a:extLst>
              <a:ext uri="{FF2B5EF4-FFF2-40B4-BE49-F238E27FC236}">
                <a16:creationId xmlns=""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1825302101"/>
              </p:ext>
            </p:extLst>
          </p:nvPr>
        </p:nvGraphicFramePr>
        <p:xfrm>
          <a:off x="1806506" y="2013293"/>
          <a:ext cx="9698106" cy="4698440"/>
        </p:xfrm>
        <a:graphic>
          <a:graphicData uri="http://schemas.openxmlformats.org/drawingml/2006/table">
            <a:tbl>
              <a:tblPr>
                <a:tableStyleId>{5C22544A-7EE6-4342-B048-85BDC9FD1C3A}</a:tableStyleId>
              </a:tblPr>
              <a:tblGrid>
                <a:gridCol w="1598945">
                  <a:extLst>
                    <a:ext uri="{9D8B030D-6E8A-4147-A177-3AD203B41FA5}">
                      <a16:colId xmlns="" xmlns:a16="http://schemas.microsoft.com/office/drawing/2014/main" val="2133117232"/>
                    </a:ext>
                  </a:extLst>
                </a:gridCol>
                <a:gridCol w="2872182">
                  <a:extLst>
                    <a:ext uri="{9D8B030D-6E8A-4147-A177-3AD203B41FA5}">
                      <a16:colId xmlns="" xmlns:a16="http://schemas.microsoft.com/office/drawing/2014/main" val="3251991606"/>
                    </a:ext>
                  </a:extLst>
                </a:gridCol>
                <a:gridCol w="1966959">
                  <a:extLst>
                    <a:ext uri="{9D8B030D-6E8A-4147-A177-3AD203B41FA5}">
                      <a16:colId xmlns="" xmlns:a16="http://schemas.microsoft.com/office/drawing/2014/main" val="1708508259"/>
                    </a:ext>
                  </a:extLst>
                </a:gridCol>
                <a:gridCol w="3260020">
                  <a:extLst>
                    <a:ext uri="{9D8B030D-6E8A-4147-A177-3AD203B41FA5}">
                      <a16:colId xmlns=""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728436">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臺南一區</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41</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後甲國中、忠孝國中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復興國中、崇明國中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金城國中、建興國中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中山國中、新興國中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安平國中、大成國中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長榮高中附設國中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光華高中附設國中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德光高中附設國中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南寧高中附設國中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慈濟高中附設國中</a:t>
                      </a:r>
                      <a:r>
                        <a:rPr lang="en-US" altLang="zh-TW" sz="2400" kern="1200" dirty="0">
                          <a:solidFill>
                            <a:schemeClr val="dk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751761326"/>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64556568"/>
                  </a:ext>
                </a:extLst>
              </a:tr>
              <a:tr h="1194039">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099844985"/>
                  </a:ext>
                </a:extLst>
              </a:tr>
            </a:tbl>
          </a:graphicData>
        </a:graphic>
      </p:graphicFrame>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直線接點 5">
            <a:extLst>
              <a:ext uri="{FF2B5EF4-FFF2-40B4-BE49-F238E27FC236}">
                <a16:creationId xmlns="" xmlns:a16="http://schemas.microsoft.com/office/drawing/2014/main" id="{AED704F3-D03A-4898-B9DF-72E15517F35B}"/>
              </a:ext>
            </a:extLst>
          </p:cNvPr>
          <p:cNvCxnSpPr/>
          <p:nvPr/>
        </p:nvCxnSpPr>
        <p:spPr>
          <a:xfrm>
            <a:off x="6715125" y="4876800"/>
            <a:ext cx="3417888" cy="7937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11">
            <a:extLst>
              <a:ext uri="{FF2B5EF4-FFF2-40B4-BE49-F238E27FC236}">
                <a16:creationId xmlns=""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標題 1"/>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投影片編號版面配置區 11">
            <a:extLst>
              <a:ext uri="{FF2B5EF4-FFF2-40B4-BE49-F238E27FC236}">
                <a16:creationId xmlns="" xmlns:a16="http://schemas.microsoft.com/office/drawing/2014/main" id="{216AA308-ECC7-41CE-8F80-98B5D63566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內容版面配置區 2">
            <a:extLst>
              <a:ext uri="{FF2B5EF4-FFF2-40B4-BE49-F238E27FC236}">
                <a16:creationId xmlns="" xmlns:a16="http://schemas.microsoft.com/office/drawing/2014/main" id="{46A564C8-115D-4DBD-AF9B-4258D4D79145}"/>
              </a:ext>
            </a:extLst>
          </p:cNvPr>
          <p:cNvSpPr>
            <a:spLocks noGrp="1"/>
          </p:cNvSpPr>
          <p:nvPr>
            <p:ph idx="1"/>
          </p:nvPr>
        </p:nvSpPr>
        <p:spPr/>
        <p:txBody>
          <a:bodyPr/>
          <a:lstStyle/>
          <a:p>
            <a:endParaRPr lang="zh-TW" altLang="en-US"/>
          </a:p>
        </p:txBody>
      </p:sp>
      <p:graphicFrame>
        <p:nvGraphicFramePr>
          <p:cNvPr id="7" name="內容版面配置區 1">
            <a:extLst>
              <a:ext uri="{FF2B5EF4-FFF2-40B4-BE49-F238E27FC236}">
                <a16:creationId xmlns="" xmlns:a16="http://schemas.microsoft.com/office/drawing/2014/main" id="{3E260F6E-98F1-42BE-A828-7A216B808429}"/>
              </a:ext>
            </a:extLst>
          </p:cNvPr>
          <p:cNvGraphicFramePr>
            <a:graphicFrameLocks/>
          </p:cNvGraphicFramePr>
          <p:nvPr>
            <p:extLst>
              <p:ext uri="{D42A27DB-BD31-4B8C-83A1-F6EECF244321}">
                <p14:modId xmlns:p14="http://schemas.microsoft.com/office/powerpoint/2010/main" val="467999158"/>
              </p:ext>
            </p:extLst>
          </p:nvPr>
        </p:nvGraphicFramePr>
        <p:xfrm>
          <a:off x="1671638" y="1918182"/>
          <a:ext cx="9832974" cy="4830400"/>
        </p:xfrm>
        <a:graphic>
          <a:graphicData uri="http://schemas.openxmlformats.org/drawingml/2006/table">
            <a:tbl>
              <a:tblPr>
                <a:tableStyleId>{5C22544A-7EE6-4342-B048-85BDC9FD1C3A}</a:tableStyleId>
              </a:tblPr>
              <a:tblGrid>
                <a:gridCol w="1621181">
                  <a:extLst>
                    <a:ext uri="{9D8B030D-6E8A-4147-A177-3AD203B41FA5}">
                      <a16:colId xmlns="" xmlns:a16="http://schemas.microsoft.com/office/drawing/2014/main" val="2133117232"/>
                    </a:ext>
                  </a:extLst>
                </a:gridCol>
                <a:gridCol w="2912124">
                  <a:extLst>
                    <a:ext uri="{9D8B030D-6E8A-4147-A177-3AD203B41FA5}">
                      <a16:colId xmlns="" xmlns:a16="http://schemas.microsoft.com/office/drawing/2014/main" val="3251991606"/>
                    </a:ext>
                  </a:extLst>
                </a:gridCol>
                <a:gridCol w="1994313">
                  <a:extLst>
                    <a:ext uri="{9D8B030D-6E8A-4147-A177-3AD203B41FA5}">
                      <a16:colId xmlns="" xmlns:a16="http://schemas.microsoft.com/office/drawing/2014/main" val="1708508259"/>
                    </a:ext>
                  </a:extLst>
                </a:gridCol>
                <a:gridCol w="3305356">
                  <a:extLst>
                    <a:ext uri="{9D8B030D-6E8A-4147-A177-3AD203B41FA5}">
                      <a16:colId xmlns="" xmlns:a16="http://schemas.microsoft.com/office/drawing/2014/main" val="3430214061"/>
                    </a:ext>
                  </a:extLst>
                </a:gridCol>
              </a:tblGrid>
              <a:tr h="40092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1138655">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臺南三區</a:t>
                      </a:r>
                      <a:endParaRPr lang="en-US" altLang="zh-TW" sz="2400" u="none" strike="noStrike" kern="1200" dirty="0">
                        <a:solidFill>
                          <a:schemeClr val="dk1"/>
                        </a:solidFill>
                        <a:effectLst/>
                        <a:latin typeface="標楷體" panose="03000509000000000000" pitchFamily="65" charset="-120"/>
                        <a:ea typeface="標楷體" panose="03000509000000000000" pitchFamily="65" charset="-120"/>
                        <a:cs typeface="+mn-cs"/>
                      </a:endParaRPr>
                    </a:p>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陽明工商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安南國中、安順國中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和順國中、海佃國中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安定國中、西港國中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昭明國中、後港國中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竹橋國中、將軍國中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北門國中、學甲國中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麻豆國中、官田國中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瀛海高中附設國中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土城高中附設國中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港明高中附設國中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黎明高中附設國中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11386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商業經營科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529439015"/>
                  </a:ext>
                </a:extLst>
              </a:tr>
              <a:tr h="1784062">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家具木工科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458533125"/>
                  </a:ext>
                </a:extLst>
              </a:tr>
            </a:tbl>
          </a:graphicData>
        </a:graphic>
      </p:graphicFrame>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728223860"/>
              </p:ext>
            </p:extLst>
          </p:nvPr>
        </p:nvGraphicFramePr>
        <p:xfrm>
          <a:off x="1700842" y="1931028"/>
          <a:ext cx="9790119" cy="4863804"/>
        </p:xfrm>
        <a:graphic>
          <a:graphicData uri="http://schemas.openxmlformats.org/drawingml/2006/table">
            <a:tbl>
              <a:tblPr>
                <a:tableStyleId>{5C22544A-7EE6-4342-B048-85BDC9FD1C3A}</a:tableStyleId>
              </a:tblPr>
              <a:tblGrid>
                <a:gridCol w="1614116">
                  <a:extLst>
                    <a:ext uri="{9D8B030D-6E8A-4147-A177-3AD203B41FA5}">
                      <a16:colId xmlns="" xmlns:a16="http://schemas.microsoft.com/office/drawing/2014/main" val="2133117232"/>
                    </a:ext>
                  </a:extLst>
                </a:gridCol>
                <a:gridCol w="2899432">
                  <a:extLst>
                    <a:ext uri="{9D8B030D-6E8A-4147-A177-3AD203B41FA5}">
                      <a16:colId xmlns="" xmlns:a16="http://schemas.microsoft.com/office/drawing/2014/main" val="3251991606"/>
                    </a:ext>
                  </a:extLst>
                </a:gridCol>
                <a:gridCol w="1985621">
                  <a:extLst>
                    <a:ext uri="{9D8B030D-6E8A-4147-A177-3AD203B41FA5}">
                      <a16:colId xmlns="" xmlns:a16="http://schemas.microsoft.com/office/drawing/2014/main" val="1708508259"/>
                    </a:ext>
                  </a:extLst>
                </a:gridCol>
                <a:gridCol w="3290950">
                  <a:extLst>
                    <a:ext uri="{9D8B030D-6E8A-4147-A177-3AD203B41FA5}">
                      <a16:colId xmlns=""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電腦機械製圖科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3096495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9190580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67960878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21334880"/>
                  </a:ext>
                </a:extLst>
              </a:tr>
            </a:tbl>
          </a:graphicData>
        </a:graphic>
      </p:graphicFrame>
      <p:sp>
        <p:nvSpPr>
          <p:cNvPr id="8" name="標題 1">
            <a:extLst>
              <a:ext uri="{FF2B5EF4-FFF2-40B4-BE49-F238E27FC236}">
                <a16:creationId xmlns=""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87417445"/>
              </p:ext>
            </p:extLst>
          </p:nvPr>
        </p:nvGraphicFramePr>
        <p:xfrm>
          <a:off x="1671638" y="1931044"/>
          <a:ext cx="9834562" cy="4818231"/>
        </p:xfrm>
        <a:graphic>
          <a:graphicData uri="http://schemas.openxmlformats.org/drawingml/2006/table">
            <a:tbl>
              <a:tblPr>
                <a:tableStyleId>{5C22544A-7EE6-4342-B048-85BDC9FD1C3A}</a:tableStyleId>
              </a:tblPr>
              <a:tblGrid>
                <a:gridCol w="1621443">
                  <a:extLst>
                    <a:ext uri="{9D8B030D-6E8A-4147-A177-3AD203B41FA5}">
                      <a16:colId xmlns="" xmlns:a16="http://schemas.microsoft.com/office/drawing/2014/main" val="2133117232"/>
                    </a:ext>
                  </a:extLst>
                </a:gridCol>
                <a:gridCol w="2912594">
                  <a:extLst>
                    <a:ext uri="{9D8B030D-6E8A-4147-A177-3AD203B41FA5}">
                      <a16:colId xmlns="" xmlns:a16="http://schemas.microsoft.com/office/drawing/2014/main" val="3251991606"/>
                    </a:ext>
                  </a:extLst>
                </a:gridCol>
                <a:gridCol w="1994635">
                  <a:extLst>
                    <a:ext uri="{9D8B030D-6E8A-4147-A177-3AD203B41FA5}">
                      <a16:colId xmlns="" xmlns:a16="http://schemas.microsoft.com/office/drawing/2014/main" val="1708508259"/>
                    </a:ext>
                  </a:extLst>
                </a:gridCol>
                <a:gridCol w="3305890">
                  <a:extLst>
                    <a:ext uri="{9D8B030D-6E8A-4147-A177-3AD203B41FA5}">
                      <a16:colId xmlns=""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221591888"/>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61052666"/>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9190580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21334880"/>
                  </a:ext>
                </a:extLst>
              </a:tr>
            </a:tbl>
          </a:graphicData>
        </a:graphic>
      </p:graphicFrame>
      <p:sp>
        <p:nvSpPr>
          <p:cNvPr id="7" name="標題 1">
            <a:extLst>
              <a:ext uri="{FF2B5EF4-FFF2-40B4-BE49-F238E27FC236}">
                <a16:creationId xmlns=""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517368210"/>
              </p:ext>
            </p:extLst>
          </p:nvPr>
        </p:nvGraphicFramePr>
        <p:xfrm>
          <a:off x="1674309" y="1946284"/>
          <a:ext cx="9770930" cy="4718070"/>
        </p:xfrm>
        <a:graphic>
          <a:graphicData uri="http://schemas.openxmlformats.org/drawingml/2006/table">
            <a:tbl>
              <a:tblPr>
                <a:tableStyleId>{5C22544A-7EE6-4342-B048-85BDC9FD1C3A}</a:tableStyleId>
              </a:tblPr>
              <a:tblGrid>
                <a:gridCol w="1610952">
                  <a:extLst>
                    <a:ext uri="{9D8B030D-6E8A-4147-A177-3AD203B41FA5}">
                      <a16:colId xmlns="" xmlns:a16="http://schemas.microsoft.com/office/drawing/2014/main" val="2133117232"/>
                    </a:ext>
                  </a:extLst>
                </a:gridCol>
                <a:gridCol w="2893749">
                  <a:extLst>
                    <a:ext uri="{9D8B030D-6E8A-4147-A177-3AD203B41FA5}">
                      <a16:colId xmlns="" xmlns:a16="http://schemas.microsoft.com/office/drawing/2014/main" val="3251991606"/>
                    </a:ext>
                  </a:extLst>
                </a:gridCol>
                <a:gridCol w="1981729">
                  <a:extLst>
                    <a:ext uri="{9D8B030D-6E8A-4147-A177-3AD203B41FA5}">
                      <a16:colId xmlns="" xmlns:a16="http://schemas.microsoft.com/office/drawing/2014/main" val="1708508259"/>
                    </a:ext>
                  </a:extLst>
                </a:gridCol>
                <a:gridCol w="3284500">
                  <a:extLst>
                    <a:ext uri="{9D8B030D-6E8A-4147-A177-3AD203B41FA5}">
                      <a16:colId xmlns=""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1018427">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1018427">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246319311"/>
                  </a:ext>
                </a:extLst>
              </a:tr>
              <a:tr h="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740217111"/>
                  </a:ext>
                </a:extLst>
              </a:tr>
            </a:tbl>
          </a:graphicData>
        </a:graphic>
      </p:graphicFrame>
      <p:sp>
        <p:nvSpPr>
          <p:cNvPr id="7" name="標題 1">
            <a:extLst>
              <a:ext uri="{FF2B5EF4-FFF2-40B4-BE49-F238E27FC236}">
                <a16:creationId xmlns=""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189704115"/>
              </p:ext>
            </p:extLst>
          </p:nvPr>
        </p:nvGraphicFramePr>
        <p:xfrm>
          <a:off x="1701592" y="1992004"/>
          <a:ext cx="9819849" cy="4291350"/>
        </p:xfrm>
        <a:graphic>
          <a:graphicData uri="http://schemas.openxmlformats.org/drawingml/2006/table">
            <a:tbl>
              <a:tblPr>
                <a:tableStyleId>{5C22544A-7EE6-4342-B048-85BDC9FD1C3A}</a:tableStyleId>
              </a:tblPr>
              <a:tblGrid>
                <a:gridCol w="1619017">
                  <a:extLst>
                    <a:ext uri="{9D8B030D-6E8A-4147-A177-3AD203B41FA5}">
                      <a16:colId xmlns="" xmlns:a16="http://schemas.microsoft.com/office/drawing/2014/main" val="2133117232"/>
                    </a:ext>
                  </a:extLst>
                </a:gridCol>
                <a:gridCol w="2908237">
                  <a:extLst>
                    <a:ext uri="{9D8B030D-6E8A-4147-A177-3AD203B41FA5}">
                      <a16:colId xmlns="" xmlns:a16="http://schemas.microsoft.com/office/drawing/2014/main" val="3251991606"/>
                    </a:ext>
                  </a:extLst>
                </a:gridCol>
                <a:gridCol w="1991651">
                  <a:extLst>
                    <a:ext uri="{9D8B030D-6E8A-4147-A177-3AD203B41FA5}">
                      <a16:colId xmlns="" xmlns:a16="http://schemas.microsoft.com/office/drawing/2014/main" val="1708508259"/>
                    </a:ext>
                  </a:extLst>
                </a:gridCol>
                <a:gridCol w="3300944">
                  <a:extLst>
                    <a:ext uri="{9D8B030D-6E8A-4147-A177-3AD203B41FA5}">
                      <a16:colId xmlns=""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 xmlns:a16="http://schemas.microsoft.com/office/drawing/2014/main" val="461052666"/>
                  </a:ext>
                </a:extLst>
              </a:tr>
            </a:tbl>
          </a:graphicData>
        </a:graphic>
      </p:graphicFrame>
      <p:sp>
        <p:nvSpPr>
          <p:cNvPr id="8" name="標題 1">
            <a:extLst>
              <a:ext uri="{FF2B5EF4-FFF2-40B4-BE49-F238E27FC236}">
                <a16:creationId xmlns=""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49764218"/>
              </p:ext>
            </p:extLst>
          </p:nvPr>
        </p:nvGraphicFramePr>
        <p:xfrm>
          <a:off x="1703513" y="1915804"/>
          <a:ext cx="9756967" cy="4281760"/>
        </p:xfrm>
        <a:graphic>
          <a:graphicData uri="http://schemas.openxmlformats.org/drawingml/2006/table">
            <a:tbl>
              <a:tblPr>
                <a:tableStyleId>{5C22544A-7EE6-4342-B048-85BDC9FD1C3A}</a:tableStyleId>
              </a:tblPr>
              <a:tblGrid>
                <a:gridCol w="1608650">
                  <a:extLst>
                    <a:ext uri="{9D8B030D-6E8A-4147-A177-3AD203B41FA5}">
                      <a16:colId xmlns="" xmlns:a16="http://schemas.microsoft.com/office/drawing/2014/main" val="2133117232"/>
                    </a:ext>
                  </a:extLst>
                </a:gridCol>
                <a:gridCol w="2889614">
                  <a:extLst>
                    <a:ext uri="{9D8B030D-6E8A-4147-A177-3AD203B41FA5}">
                      <a16:colId xmlns="" xmlns:a16="http://schemas.microsoft.com/office/drawing/2014/main" val="3251991606"/>
                    </a:ext>
                  </a:extLst>
                </a:gridCol>
                <a:gridCol w="1978897">
                  <a:extLst>
                    <a:ext uri="{9D8B030D-6E8A-4147-A177-3AD203B41FA5}">
                      <a16:colId xmlns="" xmlns:a16="http://schemas.microsoft.com/office/drawing/2014/main" val="1708508259"/>
                    </a:ext>
                  </a:extLst>
                </a:gridCol>
                <a:gridCol w="3279806">
                  <a:extLst>
                    <a:ext uri="{9D8B030D-6E8A-4147-A177-3AD203B41FA5}">
                      <a16:colId xmlns=""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bl>
          </a:graphicData>
        </a:graphic>
      </p:graphicFrame>
      <p:sp>
        <p:nvSpPr>
          <p:cNvPr id="7" name="標題 1">
            <a:extLst>
              <a:ext uri="{FF2B5EF4-FFF2-40B4-BE49-F238E27FC236}">
                <a16:creationId xmlns=""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39697695"/>
              </p:ext>
            </p:extLst>
          </p:nvPr>
        </p:nvGraphicFramePr>
        <p:xfrm>
          <a:off x="1703513" y="1946284"/>
          <a:ext cx="9833167" cy="4281760"/>
        </p:xfrm>
        <a:graphic>
          <a:graphicData uri="http://schemas.openxmlformats.org/drawingml/2006/table">
            <a:tbl>
              <a:tblPr>
                <a:tableStyleId>{5C22544A-7EE6-4342-B048-85BDC9FD1C3A}</a:tableStyleId>
              </a:tblPr>
              <a:tblGrid>
                <a:gridCol w="1621213">
                  <a:extLst>
                    <a:ext uri="{9D8B030D-6E8A-4147-A177-3AD203B41FA5}">
                      <a16:colId xmlns="" xmlns:a16="http://schemas.microsoft.com/office/drawing/2014/main" val="2133117232"/>
                    </a:ext>
                  </a:extLst>
                </a:gridCol>
                <a:gridCol w="2912181">
                  <a:extLst>
                    <a:ext uri="{9D8B030D-6E8A-4147-A177-3AD203B41FA5}">
                      <a16:colId xmlns="" xmlns:a16="http://schemas.microsoft.com/office/drawing/2014/main" val="3251991606"/>
                    </a:ext>
                  </a:extLst>
                </a:gridCol>
                <a:gridCol w="1994352">
                  <a:extLst>
                    <a:ext uri="{9D8B030D-6E8A-4147-A177-3AD203B41FA5}">
                      <a16:colId xmlns="" xmlns:a16="http://schemas.microsoft.com/office/drawing/2014/main" val="1708508259"/>
                    </a:ext>
                  </a:extLst>
                </a:gridCol>
                <a:gridCol w="3305421">
                  <a:extLst>
                    <a:ext uri="{9D8B030D-6E8A-4147-A177-3AD203B41FA5}">
                      <a16:colId xmlns="" xmlns:a16="http://schemas.microsoft.com/office/drawing/2014/main" val="3430214061"/>
                    </a:ext>
                  </a:extLst>
                </a:gridCol>
              </a:tblGrid>
              <a:tr h="38851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15008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140882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bl>
          </a:graphicData>
        </a:graphic>
      </p:graphicFrame>
      <p:sp>
        <p:nvSpPr>
          <p:cNvPr id="7" name="標題 1">
            <a:extLst>
              <a:ext uri="{FF2B5EF4-FFF2-40B4-BE49-F238E27FC236}">
                <a16:creationId xmlns="" xmlns:a16="http://schemas.microsoft.com/office/drawing/2014/main" id="{F2A8CBA3-175A-4256-8369-13751B9F939C}"/>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62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2220209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 xmlns:a16="http://schemas.microsoft.com/office/drawing/2014/main" val="2133117232"/>
                    </a:ext>
                  </a:extLst>
                </a:gridCol>
                <a:gridCol w="3010496">
                  <a:extLst>
                    <a:ext uri="{9D8B030D-6E8A-4147-A177-3AD203B41FA5}">
                      <a16:colId xmlns="" xmlns:a16="http://schemas.microsoft.com/office/drawing/2014/main" val="3251991606"/>
                    </a:ext>
                  </a:extLst>
                </a:gridCol>
                <a:gridCol w="1625011">
                  <a:extLst>
                    <a:ext uri="{9D8B030D-6E8A-4147-A177-3AD203B41FA5}">
                      <a16:colId xmlns="" xmlns:a16="http://schemas.microsoft.com/office/drawing/2014/main" val="1708508259"/>
                    </a:ext>
                  </a:extLst>
                </a:gridCol>
                <a:gridCol w="3581400">
                  <a:extLst>
                    <a:ext uri="{9D8B030D-6E8A-4147-A177-3AD203B41FA5}">
                      <a16:colId xmlns=""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765207">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後港國中、將軍國中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北門國中、昭明國中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76520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造園科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836198524"/>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164874164"/>
                  </a:ext>
                </a:extLst>
              </a:tr>
            </a:tbl>
          </a:graphicData>
        </a:graphic>
      </p:graphicFrame>
      <p:sp>
        <p:nvSpPr>
          <p:cNvPr id="7" name="標題 1">
            <a:extLst>
              <a:ext uri="{FF2B5EF4-FFF2-40B4-BE49-F238E27FC236}">
                <a16:creationId xmlns=""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 xmlns:a16="http://schemas.microsoft.com/office/drawing/2014/main" val="2133117232"/>
                    </a:ext>
                  </a:extLst>
                </a:gridCol>
                <a:gridCol w="2903154">
                  <a:extLst>
                    <a:ext uri="{9D8B030D-6E8A-4147-A177-3AD203B41FA5}">
                      <a16:colId xmlns="" xmlns:a16="http://schemas.microsoft.com/office/drawing/2014/main" val="3251991606"/>
                    </a:ext>
                  </a:extLst>
                </a:gridCol>
                <a:gridCol w="1988170">
                  <a:extLst>
                    <a:ext uri="{9D8B030D-6E8A-4147-A177-3AD203B41FA5}">
                      <a16:colId xmlns="" xmlns:a16="http://schemas.microsoft.com/office/drawing/2014/main" val="1708508259"/>
                    </a:ext>
                  </a:extLst>
                </a:gridCol>
                <a:gridCol w="3295175">
                  <a:extLst>
                    <a:ext uri="{9D8B030D-6E8A-4147-A177-3AD203B41FA5}">
                      <a16:colId xmlns=""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3973544853"/>
                  </a:ext>
                </a:extLst>
              </a:tr>
            </a:tbl>
          </a:graphicData>
        </a:graphic>
      </p:graphicFrame>
      <p:sp>
        <p:nvSpPr>
          <p:cNvPr id="8" name="標題 1">
            <a:extLst>
              <a:ext uri="{FF2B5EF4-FFF2-40B4-BE49-F238E27FC236}">
                <a16:creationId xmlns=""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44718269"/>
              </p:ext>
            </p:extLst>
          </p:nvPr>
        </p:nvGraphicFramePr>
        <p:xfrm>
          <a:off x="1700842" y="2037724"/>
          <a:ext cx="9881557" cy="4306579"/>
        </p:xfrm>
        <a:graphic>
          <a:graphicData uri="http://schemas.openxmlformats.org/drawingml/2006/table">
            <a:tbl>
              <a:tblPr>
                <a:tableStyleId>{5C22544A-7EE6-4342-B048-85BDC9FD1C3A}</a:tableStyleId>
              </a:tblPr>
              <a:tblGrid>
                <a:gridCol w="1629192">
                  <a:extLst>
                    <a:ext uri="{9D8B030D-6E8A-4147-A177-3AD203B41FA5}">
                      <a16:colId xmlns="" xmlns:a16="http://schemas.microsoft.com/office/drawing/2014/main" val="2133117232"/>
                    </a:ext>
                  </a:extLst>
                </a:gridCol>
                <a:gridCol w="2926511">
                  <a:extLst>
                    <a:ext uri="{9D8B030D-6E8A-4147-A177-3AD203B41FA5}">
                      <a16:colId xmlns="" xmlns:a16="http://schemas.microsoft.com/office/drawing/2014/main" val="3251991606"/>
                    </a:ext>
                  </a:extLst>
                </a:gridCol>
                <a:gridCol w="2004166">
                  <a:extLst>
                    <a:ext uri="{9D8B030D-6E8A-4147-A177-3AD203B41FA5}">
                      <a16:colId xmlns="" xmlns:a16="http://schemas.microsoft.com/office/drawing/2014/main" val="1708508259"/>
                    </a:ext>
                  </a:extLst>
                </a:gridCol>
                <a:gridCol w="3321688">
                  <a:extLst>
                    <a:ext uri="{9D8B030D-6E8A-4147-A177-3AD203B41FA5}">
                      <a16:colId xmlns="" xmlns:a16="http://schemas.microsoft.com/office/drawing/2014/main" val="3430214061"/>
                    </a:ext>
                  </a:extLst>
                </a:gridCol>
              </a:tblGrid>
              <a:tr h="45881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975225108"/>
                  </a:ext>
                </a:extLst>
              </a:tr>
              <a:tr h="1018453">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安定國中、麻豆國中官田國中、佳里國中佳興國中、學甲國中西港國中、將軍國中後港國中、竹橋國中北門國中、下營國中昭明國中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 xmlns:a16="http://schemas.microsoft.com/office/drawing/2014/main" val="3501526503"/>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461052666"/>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 xmlns:a16="http://schemas.microsoft.com/office/drawing/2014/main" val="1871287942"/>
                  </a:ext>
                </a:extLst>
              </a:tr>
            </a:tbl>
          </a:graphicData>
        </a:graphic>
      </p:graphicFrame>
      <p:sp>
        <p:nvSpPr>
          <p:cNvPr id="8" name="標題 1">
            <a:extLst>
              <a:ext uri="{FF2B5EF4-FFF2-40B4-BE49-F238E27FC236}">
                <a16:creationId xmlns=""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體 適 能、</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獎勵紀錄、</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服務學習、</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 xmlns:a16="http://schemas.microsoft.com/office/drawing/2014/main" id="{B5F78066-51B0-4E4A-9B31-7580D59A5CDD}"/>
              </a:ext>
            </a:extLst>
          </p:cNvPr>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藝術才能班：音樂、美術、舞蹈、戲劇</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體育班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科學班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專業群科</a:t>
            </a:r>
            <a:endParaRPr lang="en-US" altLang="zh-TW" sz="3200"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a:solidFill>
                  <a:srgbClr val="000000"/>
                </a:solidFill>
                <a:latin typeface="標楷體" panose="03000509000000000000" pitchFamily="65" charset="-120"/>
                <a:ea typeface="標楷體" panose="03000509000000000000" pitchFamily="65" charset="-120"/>
              </a:rPr>
              <a:t>分為</a:t>
            </a:r>
            <a:r>
              <a:rPr lang="zh-TW" altLang="en-US" sz="3200" b="1">
                <a:solidFill>
                  <a:srgbClr val="FF0000"/>
                </a:solidFill>
                <a:latin typeface="標楷體" panose="03000509000000000000" pitchFamily="65" charset="-120"/>
                <a:ea typeface="標楷體" panose="03000509000000000000" pitchFamily="65" charset="-120"/>
              </a:rPr>
              <a:t>音樂班、美術班、舞蹈班、戲劇班</a:t>
            </a:r>
            <a:r>
              <a:rPr lang="zh-TW" altLang="en-US"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lang="zh-TW" altLang="en-US"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a:solidFill>
                  <a:srgbClr val="FF0000"/>
                </a:solidFill>
                <a:latin typeface="標楷體" panose="03000509000000000000" pitchFamily="65" charset="-120"/>
                <a:ea typeface="標楷體" panose="03000509000000000000" pitchFamily="65" charset="-120"/>
              </a:rPr>
              <a:t>且</a:t>
            </a:r>
            <a:r>
              <a:rPr lang="zh-TW" altLang="en-US" sz="3200" b="1">
                <a:solidFill>
                  <a:srgbClr val="FF0000"/>
                </a:solidFill>
                <a:latin typeface="標楷體" panose="03000509000000000000" pitchFamily="65" charset="-120"/>
                <a:ea typeface="標楷體" panose="03000509000000000000" pitchFamily="65" charset="-120"/>
              </a:rPr>
              <a:t>不受免試就學區之限制</a:t>
            </a:r>
            <a:r>
              <a:rPr lang="zh-TW" altLang="en-US" sz="3200">
                <a:solidFill>
                  <a:srgbClr val="FF0000"/>
                </a:solidFill>
                <a:latin typeface="標楷體" panose="03000509000000000000" pitchFamily="65" charset="-120"/>
                <a:ea typeface="標楷體" panose="03000509000000000000" pitchFamily="65" charset="-120"/>
              </a:rPr>
              <a:t>，</a:t>
            </a:r>
            <a:r>
              <a:rPr lang="zh-TW" altLang="en-US"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110</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93201221"/>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 xmlns:a16="http://schemas.microsoft.com/office/drawing/2014/main" val="20000"/>
                    </a:ext>
                  </a:extLst>
                </a:gridCol>
                <a:gridCol w="3248574">
                  <a:extLst>
                    <a:ext uri="{9D8B030D-6E8A-4147-A177-3AD203B41FA5}">
                      <a16:colId xmlns="" xmlns:a16="http://schemas.microsoft.com/office/drawing/2014/main" val="20001"/>
                    </a:ext>
                  </a:extLst>
                </a:gridCol>
                <a:gridCol w="1073055">
                  <a:extLst>
                    <a:ext uri="{9D8B030D-6E8A-4147-A177-3AD203B41FA5}">
                      <a16:colId xmlns="" xmlns:a16="http://schemas.microsoft.com/office/drawing/2014/main" val="20002"/>
                    </a:ext>
                  </a:extLst>
                </a:gridCol>
                <a:gridCol w="1073055">
                  <a:extLst>
                    <a:ext uri="{9D8B030D-6E8A-4147-A177-3AD203B41FA5}">
                      <a16:colId xmlns="" xmlns:a16="http://schemas.microsoft.com/office/drawing/2014/main" val="20003"/>
                    </a:ext>
                  </a:extLst>
                </a:gridCol>
                <a:gridCol w="658419">
                  <a:extLst>
                    <a:ext uri="{9D8B030D-6E8A-4147-A177-3AD203B41FA5}">
                      <a16:colId xmlns=""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 xmlns:a16="http://schemas.microsoft.com/office/drawing/2014/main" id="{EEC00699-9900-46FD-81F6-D0DD0814CA20}"/>
              </a:ext>
            </a:extLst>
          </p:cNvPr>
          <p:cNvSpPr txBox="1">
            <a:spLocks noChangeArrowheads="1"/>
          </p:cNvSpPr>
          <p:nvPr/>
        </p:nvSpPr>
        <p:spPr bwMode="auto">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110</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月底報名，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月１日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74</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660814159"/>
              </p:ext>
            </p:extLst>
          </p:nvPr>
        </p:nvGraphicFramePr>
        <p:xfrm>
          <a:off x="710293" y="1418431"/>
          <a:ext cx="11166701" cy="5146675"/>
        </p:xfrm>
        <a:graphic>
          <a:graphicData uri="http://schemas.openxmlformats.org/drawingml/2006/table">
            <a:tbl>
              <a:tblPr/>
              <a:tblGrid>
                <a:gridCol w="2003669">
                  <a:extLst>
                    <a:ext uri="{9D8B030D-6E8A-4147-A177-3AD203B41FA5}">
                      <a16:colId xmlns="" xmlns:a16="http://schemas.microsoft.com/office/drawing/2014/main" val="20000"/>
                    </a:ext>
                  </a:extLst>
                </a:gridCol>
                <a:gridCol w="6497142">
                  <a:extLst>
                    <a:ext uri="{9D8B030D-6E8A-4147-A177-3AD203B41FA5}">
                      <a16:colId xmlns="" xmlns:a16="http://schemas.microsoft.com/office/drawing/2014/main" val="20001"/>
                    </a:ext>
                  </a:extLst>
                </a:gridCol>
                <a:gridCol w="1105184">
                  <a:extLst>
                    <a:ext uri="{9D8B030D-6E8A-4147-A177-3AD203B41FA5}">
                      <a16:colId xmlns="" xmlns:a16="http://schemas.microsoft.com/office/drawing/2014/main" val="20002"/>
                    </a:ext>
                  </a:extLst>
                </a:gridCol>
                <a:gridCol w="1560706">
                  <a:extLst>
                    <a:ext uri="{9D8B030D-6E8A-4147-A177-3AD203B41FA5}">
                      <a16:colId xmlns=""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867337349"/>
              </p:ext>
            </p:extLst>
          </p:nvPr>
        </p:nvGraphicFramePr>
        <p:xfrm>
          <a:off x="2225675" y="4140200"/>
          <a:ext cx="6461126" cy="1463676"/>
        </p:xfrm>
        <a:graphic>
          <a:graphicData uri="http://schemas.openxmlformats.org/drawingml/2006/table">
            <a:tbl>
              <a:tblPr/>
              <a:tblGrid>
                <a:gridCol w="1314019">
                  <a:extLst>
                    <a:ext uri="{9D8B030D-6E8A-4147-A177-3AD203B41FA5}">
                      <a16:colId xmlns="" xmlns:a16="http://schemas.microsoft.com/office/drawing/2014/main" val="20000"/>
                    </a:ext>
                  </a:extLst>
                </a:gridCol>
                <a:gridCol w="2858674">
                  <a:extLst>
                    <a:ext uri="{9D8B030D-6E8A-4147-A177-3AD203B41FA5}">
                      <a16:colId xmlns="" xmlns:a16="http://schemas.microsoft.com/office/drawing/2014/main" val="20001"/>
                    </a:ext>
                  </a:extLst>
                </a:gridCol>
                <a:gridCol w="854116">
                  <a:extLst>
                    <a:ext uri="{9D8B030D-6E8A-4147-A177-3AD203B41FA5}">
                      <a16:colId xmlns="" xmlns:a16="http://schemas.microsoft.com/office/drawing/2014/main" val="20002"/>
                    </a:ext>
                  </a:extLst>
                </a:gridCol>
                <a:gridCol w="855361">
                  <a:extLst>
                    <a:ext uri="{9D8B030D-6E8A-4147-A177-3AD203B41FA5}">
                      <a16:colId xmlns="" xmlns:a16="http://schemas.microsoft.com/office/drawing/2014/main" val="20003"/>
                    </a:ext>
                  </a:extLst>
                </a:gridCol>
                <a:gridCol w="578956">
                  <a:extLst>
                    <a:ext uri="{9D8B030D-6E8A-4147-A177-3AD203B41FA5}">
                      <a16:colId xmlns=""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690757331"/>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 xmlns:a16="http://schemas.microsoft.com/office/drawing/2014/main" val="20000"/>
                    </a:ext>
                  </a:extLst>
                </a:gridCol>
                <a:gridCol w="3319452">
                  <a:extLst>
                    <a:ext uri="{9D8B030D-6E8A-4147-A177-3AD203B41FA5}">
                      <a16:colId xmlns="" xmlns:a16="http://schemas.microsoft.com/office/drawing/2014/main" val="20001"/>
                    </a:ext>
                  </a:extLst>
                </a:gridCol>
                <a:gridCol w="3430417">
                  <a:extLst>
                    <a:ext uri="{9D8B030D-6E8A-4147-A177-3AD203B41FA5}">
                      <a16:colId xmlns="" xmlns:a16="http://schemas.microsoft.com/office/drawing/2014/main" val="20002"/>
                    </a:ext>
                  </a:extLst>
                </a:gridCol>
                <a:gridCol w="1641634">
                  <a:extLst>
                    <a:ext uri="{9D8B030D-6E8A-4147-A177-3AD203B41FA5}">
                      <a16:colId xmlns=""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 xmlns:a16="http://schemas.microsoft.com/office/drawing/2014/main" val="10009"/>
                  </a:ext>
                </a:extLst>
              </a:tr>
            </a:tbl>
          </a:graphicData>
        </a:graphic>
      </p:graphicFrame>
      <p:sp>
        <p:nvSpPr>
          <p:cNvPr id="6" name="投影片編號版面配置區 11">
            <a:extLst>
              <a:ext uri="{FF2B5EF4-FFF2-40B4-BE49-F238E27FC236}">
                <a16:creationId xmlns=""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 xmlns:a16="http://schemas.microsoft.com/office/drawing/2014/main" id="{33DDB538-E1D3-4D6B-9979-912C52D4DE7C}"/>
              </a:ext>
            </a:extLst>
          </p:cNvPr>
          <p:cNvSpPr>
            <a:spLocks noGrp="1"/>
          </p:cNvSpPr>
          <p:nvPr>
            <p:ph idx="1"/>
          </p:nvPr>
        </p:nvSpPr>
        <p:spPr>
          <a:xfrm>
            <a:off x="2927350" y="1600200"/>
            <a:ext cx="7489825"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600" dirty="0">
                <a:solidFill>
                  <a:schemeClr val="tx1"/>
                </a:solidFill>
                <a:latin typeface="標楷體" panose="03000509000000000000" pitchFamily="65" charset="-120"/>
                <a:ea typeface="標楷體" panose="03000509000000000000" pitchFamily="65" charset="-120"/>
                <a:cs typeface="超研澤粗魏碑"/>
              </a:rPr>
              <a:t>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四</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專業群科</a:t>
            </a:r>
            <a:r>
              <a:rPr kumimoji="0" lang="en-US" altLang="zh-TW" sz="400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 xmlns:a16="http://schemas.microsoft.com/office/drawing/2014/main" id="{8A00790D-AE60-418E-B99E-1001C0EEC61B}"/>
              </a:ext>
            </a:extLst>
          </p:cNvPr>
          <p:cNvGraphicFramePr>
            <a:graphicFrameLocks noGrp="1"/>
          </p:cNvGraphicFramePr>
          <p:nvPr>
            <p:extLst>
              <p:ext uri="{D42A27DB-BD31-4B8C-83A1-F6EECF244321}">
                <p14:modId xmlns:p14="http://schemas.microsoft.com/office/powerpoint/2010/main" val="3861220749"/>
              </p:ext>
            </p:extLst>
          </p:nvPr>
        </p:nvGraphicFramePr>
        <p:xfrm>
          <a:off x="1649413" y="1290892"/>
          <a:ext cx="9492161" cy="5042334"/>
        </p:xfrm>
        <a:graphic>
          <a:graphicData uri="http://schemas.openxmlformats.org/drawingml/2006/table">
            <a:tbl>
              <a:tblPr firstRow="1" firstCol="1" bandRow="1">
                <a:tableStyleId>{5C22544A-7EE6-4342-B048-85BDC9FD1C3A}</a:tableStyleId>
              </a:tblPr>
              <a:tblGrid>
                <a:gridCol w="2582404">
                  <a:extLst>
                    <a:ext uri="{9D8B030D-6E8A-4147-A177-3AD203B41FA5}">
                      <a16:colId xmlns="" xmlns:a16="http://schemas.microsoft.com/office/drawing/2014/main" val="809776488"/>
                    </a:ext>
                  </a:extLst>
                </a:gridCol>
                <a:gridCol w="5064304">
                  <a:extLst>
                    <a:ext uri="{9D8B030D-6E8A-4147-A177-3AD203B41FA5}">
                      <a16:colId xmlns="" xmlns:a16="http://schemas.microsoft.com/office/drawing/2014/main" val="1358731328"/>
                    </a:ext>
                  </a:extLst>
                </a:gridCol>
                <a:gridCol w="997780">
                  <a:extLst>
                    <a:ext uri="{9D8B030D-6E8A-4147-A177-3AD203B41FA5}">
                      <a16:colId xmlns="" xmlns:a16="http://schemas.microsoft.com/office/drawing/2014/main" val="1650936546"/>
                    </a:ext>
                  </a:extLst>
                </a:gridCol>
                <a:gridCol w="847673">
                  <a:extLst>
                    <a:ext uri="{9D8B030D-6E8A-4147-A177-3AD203B41FA5}">
                      <a16:colId xmlns="" xmlns:a16="http://schemas.microsoft.com/office/drawing/2014/main" val="1042014913"/>
                    </a:ext>
                  </a:extLst>
                </a:gridCol>
              </a:tblGrid>
              <a:tr h="340839">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 xmlns:a16="http://schemas.microsoft.com/office/drawing/2014/main" val="1577436311"/>
                  </a:ext>
                </a:extLst>
              </a:tr>
              <a:tr h="291315">
                <a:tc rowSpan="4">
                  <a:txBody>
                    <a:bodyPr/>
                    <a:lstStyle/>
                    <a:p>
                      <a:pPr algn="ctr">
                        <a:spcAft>
                          <a:spcPts val="0"/>
                        </a:spcAft>
                      </a:pPr>
                      <a:r>
                        <a:rPr lang="zh-TW" sz="2000" kern="0" dirty="0">
                          <a:effectLst/>
                        </a:rPr>
                        <a:t>臺南高商</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觀光事業科</a:t>
                      </a:r>
                      <a:r>
                        <a:rPr lang="en-US" sz="1800" kern="0">
                          <a:effectLst/>
                        </a:rPr>
                        <a:t>(</a:t>
                      </a:r>
                      <a:r>
                        <a:rPr lang="zh-TW" sz="1800" kern="0">
                          <a:effectLst/>
                        </a:rPr>
                        <a:t>餐旅休閒管理班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a:effectLst/>
                        </a:rPr>
                        <a:t>140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 xmlns:a16="http://schemas.microsoft.com/office/drawing/2014/main" val="1566743098"/>
                  </a:ext>
                </a:extLst>
              </a:tr>
              <a:tr h="291315">
                <a:tc vMerge="1">
                  <a:txBody>
                    <a:bodyPr/>
                    <a:lstStyle/>
                    <a:p>
                      <a:endParaRPr lang="zh-TW" altLang="en-US"/>
                    </a:p>
                  </a:txBody>
                  <a:tcPr/>
                </a:tc>
                <a:tc>
                  <a:txBody>
                    <a:bodyPr/>
                    <a:lstStyle/>
                    <a:p>
                      <a:pPr>
                        <a:spcAft>
                          <a:spcPts val="0"/>
                        </a:spcAft>
                      </a:pPr>
                      <a:r>
                        <a:rPr lang="zh-TW" sz="1800" kern="0" dirty="0">
                          <a:effectLst/>
                        </a:rPr>
                        <a:t>應用英語科</a:t>
                      </a:r>
                      <a:r>
                        <a:rPr lang="en-US" sz="1800" kern="0" dirty="0">
                          <a:effectLst/>
                        </a:rPr>
                        <a:t>(</a:t>
                      </a:r>
                      <a:r>
                        <a:rPr lang="zh-TW" sz="1800" kern="0" dirty="0">
                          <a:effectLst/>
                        </a:rPr>
                        <a:t>職場英文精英班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2852992549"/>
                  </a:ext>
                </a:extLst>
              </a:tr>
              <a:tr h="291315">
                <a:tc vMerge="1">
                  <a:txBody>
                    <a:bodyPr/>
                    <a:lstStyle/>
                    <a:p>
                      <a:endParaRPr lang="zh-TW" altLang="en-US"/>
                    </a:p>
                  </a:txBody>
                  <a:tcPr/>
                </a:tc>
                <a:tc>
                  <a:txBody>
                    <a:bodyPr/>
                    <a:lstStyle/>
                    <a:p>
                      <a:pPr>
                        <a:spcAft>
                          <a:spcPts val="0"/>
                        </a:spcAft>
                      </a:pPr>
                      <a:r>
                        <a:rPr lang="zh-TW" sz="1800" kern="0">
                          <a:effectLst/>
                        </a:rPr>
                        <a:t>廣告設計科</a:t>
                      </a:r>
                      <a:r>
                        <a:rPr lang="en-US" sz="1800" kern="0">
                          <a:effectLst/>
                        </a:rPr>
                        <a:t>(</a:t>
                      </a:r>
                      <a:r>
                        <a:rPr lang="zh-TW" sz="1800" kern="0">
                          <a:effectLst/>
                        </a:rPr>
                        <a:t>文創設計班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323660129"/>
                  </a:ext>
                </a:extLst>
              </a:tr>
              <a:tr h="291315">
                <a:tc vMerge="1">
                  <a:txBody>
                    <a:bodyPr/>
                    <a:lstStyle/>
                    <a:p>
                      <a:endParaRPr lang="zh-TW" altLang="en-US"/>
                    </a:p>
                  </a:txBody>
                  <a:tcPr/>
                </a:tc>
                <a:tc>
                  <a:txBody>
                    <a:bodyPr/>
                    <a:lstStyle/>
                    <a:p>
                      <a:pPr>
                        <a:spcAft>
                          <a:spcPts val="0"/>
                        </a:spcAft>
                      </a:pPr>
                      <a:r>
                        <a:rPr lang="zh-TW" sz="1800" kern="0" dirty="0">
                          <a:effectLst/>
                        </a:rPr>
                        <a:t>國際貿易科</a:t>
                      </a:r>
                      <a:r>
                        <a:rPr lang="en-US" sz="1800" kern="0" dirty="0">
                          <a:effectLst/>
                        </a:rPr>
                        <a:t>(</a:t>
                      </a:r>
                      <a:r>
                        <a:rPr lang="zh-TW" sz="1800" kern="0" dirty="0">
                          <a:effectLst/>
                        </a:rPr>
                        <a:t>外貿精英班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1528658614"/>
                  </a:ext>
                </a:extLst>
              </a:tr>
              <a:tr h="291315">
                <a:tc>
                  <a:txBody>
                    <a:bodyPr/>
                    <a:lstStyle/>
                    <a:p>
                      <a:pPr algn="ctr">
                        <a:spcAft>
                          <a:spcPts val="0"/>
                        </a:spcAft>
                      </a:pPr>
                      <a:r>
                        <a:rPr lang="zh-TW" sz="2000" kern="0">
                          <a:effectLst/>
                        </a:rPr>
                        <a:t>臺南高工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板金科</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 xmlns:a16="http://schemas.microsoft.com/office/drawing/2014/main" val="2428413911"/>
                  </a:ext>
                </a:extLst>
              </a:tr>
              <a:tr h="291315">
                <a:tc rowSpan="2">
                  <a:txBody>
                    <a:bodyPr/>
                    <a:lstStyle/>
                    <a:p>
                      <a:pPr algn="ctr">
                        <a:spcAft>
                          <a:spcPts val="0"/>
                        </a:spcAft>
                      </a:pPr>
                      <a:r>
                        <a:rPr lang="zh-TW" sz="2000" kern="0">
                          <a:effectLst/>
                        </a:rPr>
                        <a:t>家齊高中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餐飲管理科特色班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2">
                  <a:txBody>
                    <a:bodyPr/>
                    <a:lstStyle/>
                    <a:p>
                      <a:pPr algn="ctr">
                        <a:spcAft>
                          <a:spcPts val="0"/>
                        </a:spcAft>
                      </a:pPr>
                      <a:r>
                        <a:rPr lang="en-US" sz="1800" kern="0">
                          <a:effectLst/>
                        </a:rPr>
                        <a:t>70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 xmlns:a16="http://schemas.microsoft.com/office/drawing/2014/main" val="2946082164"/>
                  </a:ext>
                </a:extLst>
              </a:tr>
              <a:tr h="291315">
                <a:tc vMerge="1">
                  <a:txBody>
                    <a:bodyPr/>
                    <a:lstStyle/>
                    <a:p>
                      <a:endParaRPr lang="zh-TW" altLang="en-US"/>
                    </a:p>
                  </a:txBody>
                  <a:tcPr/>
                </a:tc>
                <a:tc>
                  <a:txBody>
                    <a:bodyPr/>
                    <a:lstStyle/>
                    <a:p>
                      <a:pPr>
                        <a:spcAft>
                          <a:spcPts val="0"/>
                        </a:spcAft>
                      </a:pPr>
                      <a:r>
                        <a:rPr lang="zh-TW" sz="1800" kern="0" dirty="0">
                          <a:effectLst/>
                        </a:rPr>
                        <a:t>流行服飾科</a:t>
                      </a:r>
                      <a:r>
                        <a:rPr lang="en-US" sz="1800" kern="0" dirty="0">
                          <a:effectLst/>
                        </a:rPr>
                        <a:t>(</a:t>
                      </a:r>
                      <a:r>
                        <a:rPr lang="zh-TW" sz="1800" kern="0" dirty="0">
                          <a:effectLst/>
                        </a:rPr>
                        <a:t>流行服飾科特色班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2800235638"/>
                  </a:ext>
                </a:extLst>
              </a:tr>
              <a:tr h="291315">
                <a:tc>
                  <a:txBody>
                    <a:bodyPr/>
                    <a:lstStyle/>
                    <a:p>
                      <a:pPr algn="ctr">
                        <a:spcAft>
                          <a:spcPts val="0"/>
                        </a:spcAft>
                      </a:pPr>
                      <a:r>
                        <a:rPr lang="zh-TW" sz="2000" kern="0">
                          <a:effectLst/>
                        </a:rPr>
                        <a:t>臺南海事</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電子科</a:t>
                      </a:r>
                      <a:r>
                        <a:rPr lang="en-US" sz="1800" kern="0" dirty="0">
                          <a:effectLst/>
                        </a:rPr>
                        <a:t>(AI</a:t>
                      </a:r>
                      <a:r>
                        <a:rPr lang="zh-TW" sz="1800" kern="0" dirty="0">
                          <a:effectLst/>
                        </a:rPr>
                        <a:t>智慧型機器人特色菁英班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 xmlns:a16="http://schemas.microsoft.com/office/drawing/2014/main" val="1982487816"/>
                  </a:ext>
                </a:extLst>
              </a:tr>
              <a:tr h="291315">
                <a:tc>
                  <a:txBody>
                    <a:bodyPr/>
                    <a:lstStyle/>
                    <a:p>
                      <a:pPr algn="ctr">
                        <a:spcAft>
                          <a:spcPts val="0"/>
                        </a:spcAft>
                      </a:pPr>
                      <a:r>
                        <a:rPr lang="zh-TW" sz="2000" kern="0">
                          <a:effectLst/>
                        </a:rPr>
                        <a:t>曾文家商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廚藝管理班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 xmlns:a16="http://schemas.microsoft.com/office/drawing/2014/main" val="524024575"/>
                  </a:ext>
                </a:extLst>
              </a:tr>
              <a:tr h="291315">
                <a:tc rowSpan="3">
                  <a:txBody>
                    <a:bodyPr/>
                    <a:lstStyle/>
                    <a:p>
                      <a:pPr algn="ctr">
                        <a:spcAft>
                          <a:spcPts val="0"/>
                        </a:spcAft>
                      </a:pPr>
                      <a:r>
                        <a:rPr lang="zh-TW" sz="2000" kern="0">
                          <a:effectLst/>
                        </a:rPr>
                        <a:t>曾文農工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機械科</a:t>
                      </a:r>
                      <a:r>
                        <a:rPr lang="en-US" sz="1800" kern="0">
                          <a:effectLst/>
                        </a:rPr>
                        <a:t>(</a:t>
                      </a:r>
                      <a:r>
                        <a:rPr lang="zh-TW" sz="1800" kern="0">
                          <a:effectLst/>
                        </a:rPr>
                        <a:t>電腦控制機械加工班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3">
                  <a:txBody>
                    <a:bodyPr/>
                    <a:lstStyle/>
                    <a:p>
                      <a:pPr algn="ctr">
                        <a:spcAft>
                          <a:spcPts val="0"/>
                        </a:spcAft>
                      </a:pPr>
                      <a:r>
                        <a:rPr lang="en-US" sz="1800" kern="0">
                          <a:effectLst/>
                        </a:rPr>
                        <a:t>105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 xmlns:a16="http://schemas.microsoft.com/office/drawing/2014/main" val="2113402765"/>
                  </a:ext>
                </a:extLst>
              </a:tr>
              <a:tr h="291315">
                <a:tc vMerge="1">
                  <a:txBody>
                    <a:bodyPr/>
                    <a:lstStyle/>
                    <a:p>
                      <a:endParaRPr lang="zh-TW" altLang="en-US"/>
                    </a:p>
                  </a:txBody>
                  <a:tcPr/>
                </a:tc>
                <a:tc>
                  <a:txBody>
                    <a:bodyPr/>
                    <a:lstStyle/>
                    <a:p>
                      <a:pPr>
                        <a:spcAft>
                          <a:spcPts val="0"/>
                        </a:spcAft>
                      </a:pPr>
                      <a:r>
                        <a:rPr lang="zh-TW" sz="1800" kern="0" dirty="0">
                          <a:effectLst/>
                        </a:rPr>
                        <a:t>化工科</a:t>
                      </a:r>
                      <a:r>
                        <a:rPr lang="en-US" sz="1800" kern="0" dirty="0">
                          <a:effectLst/>
                        </a:rPr>
                        <a:t>(</a:t>
                      </a:r>
                      <a:r>
                        <a:rPr lang="zh-TW" sz="1800" kern="0" dirty="0">
                          <a:effectLst/>
                        </a:rPr>
                        <a:t>化妝品生活與應用班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3477011064"/>
                  </a:ext>
                </a:extLst>
              </a:tr>
              <a:tr h="291315">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食品加工技術班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2512718211"/>
                  </a:ext>
                </a:extLst>
              </a:tr>
              <a:tr h="291315">
                <a:tc rowSpan="4">
                  <a:txBody>
                    <a:bodyPr/>
                    <a:lstStyle/>
                    <a:p>
                      <a:pPr algn="ctr">
                        <a:spcAft>
                          <a:spcPts val="0"/>
                        </a:spcAft>
                      </a:pPr>
                      <a:r>
                        <a:rPr lang="zh-TW" sz="2000" kern="0" dirty="0">
                          <a:effectLst/>
                        </a:rPr>
                        <a:t>新營高工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製圖科</a:t>
                      </a:r>
                      <a:r>
                        <a:rPr lang="en-US" sz="1800" kern="0">
                          <a:effectLst/>
                        </a:rPr>
                        <a:t>(</a:t>
                      </a:r>
                      <a:r>
                        <a:rPr lang="zh-TW" sz="1800" kern="0">
                          <a:effectLst/>
                        </a:rPr>
                        <a:t>電腦機械設計製圖特色班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dirty="0">
                          <a:effectLst/>
                        </a:rPr>
                        <a:t>130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 xmlns:a16="http://schemas.microsoft.com/office/drawing/2014/main" val="2530203130"/>
                  </a:ext>
                </a:extLst>
              </a:tr>
              <a:tr h="291315">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(APP</a:t>
                      </a:r>
                      <a:r>
                        <a:rPr lang="zh-TW" sz="1800" kern="0">
                          <a:effectLst/>
                        </a:rPr>
                        <a:t>及機器人程式設計班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278921780"/>
                  </a:ext>
                </a:extLst>
              </a:tr>
              <a:tr h="291315">
                <a:tc vMerge="1">
                  <a:txBody>
                    <a:bodyPr/>
                    <a:lstStyle/>
                    <a:p>
                      <a:endParaRPr lang="zh-TW" altLang="en-US"/>
                    </a:p>
                  </a:txBody>
                  <a:tcPr/>
                </a:tc>
                <a:tc>
                  <a:txBody>
                    <a:bodyPr/>
                    <a:lstStyle/>
                    <a:p>
                      <a:pPr>
                        <a:spcAft>
                          <a:spcPts val="0"/>
                        </a:spcAft>
                      </a:pPr>
                      <a:r>
                        <a:rPr lang="zh-TW" sz="1800" kern="0">
                          <a:effectLst/>
                        </a:rPr>
                        <a:t>機械科</a:t>
                      </a:r>
                      <a:r>
                        <a:rPr lang="en-US" sz="1800" kern="0">
                          <a:effectLst/>
                        </a:rPr>
                        <a:t>(</a:t>
                      </a:r>
                      <a:r>
                        <a:rPr lang="zh-TW" sz="1800" kern="0">
                          <a:effectLst/>
                        </a:rPr>
                        <a:t>數控加工特色班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2407787262"/>
                  </a:ext>
                </a:extLst>
              </a:tr>
              <a:tr h="291315">
                <a:tc vMerge="1">
                  <a:txBody>
                    <a:bodyPr/>
                    <a:lstStyle/>
                    <a:p>
                      <a:endParaRPr lang="zh-TW" altLang="en-US"/>
                    </a:p>
                  </a:txBody>
                  <a:tcPr/>
                </a:tc>
                <a:tc>
                  <a:txBody>
                    <a:bodyPr/>
                    <a:lstStyle/>
                    <a:p>
                      <a:pPr>
                        <a:spcAft>
                          <a:spcPts val="0"/>
                        </a:spcAft>
                      </a:pPr>
                      <a:r>
                        <a:rPr lang="zh-TW" sz="1800" kern="0">
                          <a:effectLst/>
                        </a:rPr>
                        <a:t>模具科</a:t>
                      </a:r>
                      <a:r>
                        <a:rPr lang="en-US" sz="1800" kern="0">
                          <a:effectLst/>
                        </a:rPr>
                        <a:t>(</a:t>
                      </a:r>
                      <a:r>
                        <a:rPr lang="zh-TW" sz="1800" kern="0">
                          <a:effectLst/>
                        </a:rPr>
                        <a:t>電腦輔助模具設計製作班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 xmlns:a16="http://schemas.microsoft.com/office/drawing/2014/main" val="930259851"/>
                  </a:ext>
                </a:extLst>
              </a:tr>
            </a:tbl>
          </a:graphicData>
        </a:graphic>
      </p:graphicFrame>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2585" name="標題 1"/>
          <p:cNvSpPr>
            <a:spLocks noGrp="1"/>
          </p:cNvSpPr>
          <p:nvPr>
            <p:ph type="title"/>
          </p:nvPr>
        </p:nvSpPr>
        <p:spPr>
          <a:xfrm>
            <a:off x="1628774" y="740625"/>
            <a:ext cx="6838950" cy="506412"/>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 xmlns:a16="http://schemas.microsoft.com/office/drawing/2014/main" id="{051B14C7-DF04-49BD-A4A0-1FDD054FECD0}"/>
              </a:ext>
            </a:extLst>
          </p:cNvPr>
          <p:cNvGraphicFramePr>
            <a:graphicFrameLocks noGrp="1"/>
          </p:cNvGraphicFramePr>
          <p:nvPr>
            <p:extLst>
              <p:ext uri="{D42A27DB-BD31-4B8C-83A1-F6EECF244321}">
                <p14:modId xmlns:p14="http://schemas.microsoft.com/office/powerpoint/2010/main" val="2614806265"/>
              </p:ext>
            </p:extLst>
          </p:nvPr>
        </p:nvGraphicFramePr>
        <p:xfrm>
          <a:off x="1628774" y="1371713"/>
          <a:ext cx="9628698" cy="5082338"/>
        </p:xfrm>
        <a:graphic>
          <a:graphicData uri="http://schemas.openxmlformats.org/drawingml/2006/table">
            <a:tbl>
              <a:tblPr firstRow="1" firstCol="1" bandRow="1">
                <a:tableStyleId>{5C22544A-7EE6-4342-B048-85BDC9FD1C3A}</a:tableStyleId>
              </a:tblPr>
              <a:tblGrid>
                <a:gridCol w="2667181">
                  <a:extLst>
                    <a:ext uri="{9D8B030D-6E8A-4147-A177-3AD203B41FA5}">
                      <a16:colId xmlns="" xmlns:a16="http://schemas.microsoft.com/office/drawing/2014/main" val="1445767325"/>
                    </a:ext>
                  </a:extLst>
                </a:gridCol>
                <a:gridCol w="5089519">
                  <a:extLst>
                    <a:ext uri="{9D8B030D-6E8A-4147-A177-3AD203B41FA5}">
                      <a16:colId xmlns="" xmlns:a16="http://schemas.microsoft.com/office/drawing/2014/main" val="3167076234"/>
                    </a:ext>
                  </a:extLst>
                </a:gridCol>
                <a:gridCol w="1012132">
                  <a:extLst>
                    <a:ext uri="{9D8B030D-6E8A-4147-A177-3AD203B41FA5}">
                      <a16:colId xmlns="" xmlns:a16="http://schemas.microsoft.com/office/drawing/2014/main" val="838164261"/>
                    </a:ext>
                  </a:extLst>
                </a:gridCol>
                <a:gridCol w="859866">
                  <a:extLst>
                    <a:ext uri="{9D8B030D-6E8A-4147-A177-3AD203B41FA5}">
                      <a16:colId xmlns="" xmlns:a16="http://schemas.microsoft.com/office/drawing/2014/main" val="2256239720"/>
                    </a:ext>
                  </a:extLst>
                </a:gridCol>
              </a:tblGrid>
              <a:tr h="310753">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 xmlns:a16="http://schemas.microsoft.com/office/drawing/2014/main" val="358621182"/>
                  </a:ext>
                </a:extLst>
              </a:tr>
              <a:tr h="265600">
                <a:tc rowSpan="9">
                  <a:txBody>
                    <a:bodyPr/>
                    <a:lstStyle/>
                    <a:p>
                      <a:pPr algn="ctr">
                        <a:spcAft>
                          <a:spcPts val="0"/>
                        </a:spcAft>
                      </a:pPr>
                      <a:r>
                        <a:rPr lang="zh-TW" sz="2000" kern="0">
                          <a:effectLst/>
                        </a:rPr>
                        <a:t>北門農工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電子科</a:t>
                      </a:r>
                      <a:r>
                        <a:rPr lang="en-US" sz="1800" kern="0">
                          <a:effectLst/>
                        </a:rPr>
                        <a:t>(</a:t>
                      </a:r>
                      <a:r>
                        <a:rPr lang="zh-TW" sz="1800" kern="0">
                          <a:effectLst/>
                        </a:rPr>
                        <a:t>智慧資電技術特色班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9">
                  <a:txBody>
                    <a:bodyPr/>
                    <a:lstStyle/>
                    <a:p>
                      <a:pPr algn="ctr">
                        <a:spcAft>
                          <a:spcPts val="0"/>
                        </a:spcAft>
                      </a:pPr>
                      <a:r>
                        <a:rPr lang="en-US" sz="1800" kern="0" dirty="0">
                          <a:effectLst/>
                        </a:rPr>
                        <a:t>140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 xmlns:a16="http://schemas.microsoft.com/office/drawing/2014/main" val="3461398764"/>
                  </a:ext>
                </a:extLst>
              </a:tr>
              <a:tr h="265600">
                <a:tc vMerge="1">
                  <a:txBody>
                    <a:bodyPr/>
                    <a:lstStyle/>
                    <a:p>
                      <a:endParaRPr lang="zh-TW" altLang="en-US"/>
                    </a:p>
                  </a:txBody>
                  <a:tcPr/>
                </a:tc>
                <a:tc>
                  <a:txBody>
                    <a:bodyPr/>
                    <a:lstStyle/>
                    <a:p>
                      <a:pPr>
                        <a:spcAft>
                          <a:spcPts val="0"/>
                        </a:spcAft>
                      </a:pPr>
                      <a:r>
                        <a:rPr lang="zh-TW" sz="1800" kern="0" dirty="0">
                          <a:effectLst/>
                        </a:rPr>
                        <a:t>電機科</a:t>
                      </a:r>
                      <a:r>
                        <a:rPr lang="en-US" sz="1800" kern="0" dirty="0">
                          <a:effectLst/>
                        </a:rPr>
                        <a:t>(</a:t>
                      </a:r>
                      <a:r>
                        <a:rPr lang="zh-TW" sz="1800" kern="0" dirty="0">
                          <a:effectLst/>
                        </a:rPr>
                        <a:t>電機控制實務班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1927538885"/>
                  </a:ext>
                </a:extLst>
              </a:tr>
              <a:tr h="265600">
                <a:tc vMerge="1">
                  <a:txBody>
                    <a:bodyPr/>
                    <a:lstStyle/>
                    <a:p>
                      <a:endParaRPr lang="zh-TW" altLang="en-US"/>
                    </a:p>
                  </a:txBody>
                  <a:tcPr/>
                </a:tc>
                <a:tc>
                  <a:txBody>
                    <a:bodyPr/>
                    <a:lstStyle/>
                    <a:p>
                      <a:pPr>
                        <a:spcAft>
                          <a:spcPts val="0"/>
                        </a:spcAft>
                      </a:pPr>
                      <a:r>
                        <a:rPr lang="zh-TW" sz="1800" kern="0" dirty="0">
                          <a:effectLst/>
                        </a:rPr>
                        <a:t>機械科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2547086022"/>
                  </a:ext>
                </a:extLst>
              </a:tr>
              <a:tr h="382465">
                <a:tc vMerge="1">
                  <a:txBody>
                    <a:bodyPr/>
                    <a:lstStyle/>
                    <a:p>
                      <a:endParaRPr lang="zh-TW" altLang="en-US"/>
                    </a:p>
                  </a:txBody>
                  <a:tcPr/>
                </a:tc>
                <a:tc>
                  <a:txBody>
                    <a:bodyPr/>
                    <a:lstStyle/>
                    <a:p>
                      <a:pPr>
                        <a:spcAft>
                          <a:spcPts val="0"/>
                        </a:spcAft>
                      </a:pPr>
                      <a:r>
                        <a:rPr lang="zh-TW" sz="1400" kern="0" dirty="0">
                          <a:effectLst/>
                        </a:rPr>
                        <a:t>電腦機械製圖科</a:t>
                      </a:r>
                      <a:r>
                        <a:rPr lang="en-US" sz="1400" kern="0" dirty="0">
                          <a:effectLst/>
                        </a:rPr>
                        <a:t>(</a:t>
                      </a:r>
                      <a:r>
                        <a:rPr lang="zh-TW" sz="1400" kern="0" dirty="0">
                          <a:effectLst/>
                        </a:rPr>
                        <a:t>電腦輔助設計製圖與製造班</a:t>
                      </a:r>
                      <a:r>
                        <a:rPr lang="en-US" sz="14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2371225253"/>
                  </a:ext>
                </a:extLst>
              </a:tr>
              <a:tr h="265600">
                <a:tc vMerge="1">
                  <a:txBody>
                    <a:bodyPr/>
                    <a:lstStyle/>
                    <a:p>
                      <a:endParaRPr lang="zh-TW" altLang="en-US"/>
                    </a:p>
                  </a:txBody>
                  <a:tcPr/>
                </a:tc>
                <a:tc>
                  <a:txBody>
                    <a:bodyPr/>
                    <a:lstStyle/>
                    <a:p>
                      <a:pPr>
                        <a:spcAft>
                          <a:spcPts val="0"/>
                        </a:spcAft>
                      </a:pPr>
                      <a:r>
                        <a:rPr lang="zh-TW" sz="1800" kern="0" dirty="0">
                          <a:effectLst/>
                        </a:rPr>
                        <a:t>土木科</a:t>
                      </a:r>
                      <a:r>
                        <a:rPr lang="en-US" sz="1800" kern="0" dirty="0">
                          <a:effectLst/>
                        </a:rPr>
                        <a:t>(</a:t>
                      </a:r>
                      <a:r>
                        <a:rPr lang="zh-TW" sz="1800" kern="0" dirty="0">
                          <a:effectLst/>
                        </a:rPr>
                        <a:t>營建實務班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1780672596"/>
                  </a:ext>
                </a:extLst>
              </a:tr>
              <a:tr h="265600">
                <a:tc vMerge="1">
                  <a:txBody>
                    <a:bodyPr/>
                    <a:lstStyle/>
                    <a:p>
                      <a:endParaRPr lang="zh-TW" altLang="en-US"/>
                    </a:p>
                  </a:txBody>
                  <a:tcPr/>
                </a:tc>
                <a:tc>
                  <a:txBody>
                    <a:bodyPr/>
                    <a:lstStyle/>
                    <a:p>
                      <a:pPr>
                        <a:spcAft>
                          <a:spcPts val="0"/>
                        </a:spcAft>
                      </a:pPr>
                      <a:r>
                        <a:rPr lang="zh-TW" sz="1800" kern="0" dirty="0">
                          <a:effectLst/>
                        </a:rPr>
                        <a:t>電子商務科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4004634019"/>
                  </a:ext>
                </a:extLst>
              </a:tr>
              <a:tr h="265600">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35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40610519"/>
                  </a:ext>
                </a:extLst>
              </a:tr>
              <a:tr h="265600">
                <a:tc vMerge="1">
                  <a:txBody>
                    <a:bodyPr/>
                    <a:lstStyle/>
                    <a:p>
                      <a:endParaRPr lang="zh-TW" altLang="en-US"/>
                    </a:p>
                  </a:txBody>
                  <a:tcPr/>
                </a:tc>
                <a:tc>
                  <a:txBody>
                    <a:bodyPr/>
                    <a:lstStyle/>
                    <a:p>
                      <a:pPr>
                        <a:spcAft>
                          <a:spcPts val="0"/>
                        </a:spcAft>
                      </a:pPr>
                      <a:r>
                        <a:rPr lang="zh-TW" sz="1800" kern="0" dirty="0">
                          <a:effectLst/>
                        </a:rPr>
                        <a:t>造園科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2427618218"/>
                  </a:ext>
                </a:extLst>
              </a:tr>
              <a:tr h="265600">
                <a:tc vMerge="1">
                  <a:txBody>
                    <a:bodyPr/>
                    <a:lstStyle/>
                    <a:p>
                      <a:endParaRPr lang="zh-TW" altLang="en-US"/>
                    </a:p>
                  </a:txBody>
                  <a:tcPr/>
                </a:tc>
                <a:tc>
                  <a:txBody>
                    <a:bodyPr/>
                    <a:lstStyle/>
                    <a:p>
                      <a:pPr>
                        <a:spcAft>
                          <a:spcPts val="0"/>
                        </a:spcAft>
                      </a:pPr>
                      <a:r>
                        <a:rPr lang="zh-TW" sz="1800" kern="0" dirty="0">
                          <a:effectLst/>
                        </a:rPr>
                        <a:t>畜產保健科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325276004"/>
                  </a:ext>
                </a:extLst>
              </a:tr>
              <a:tr h="265600">
                <a:tc rowSpan="4">
                  <a:txBody>
                    <a:bodyPr/>
                    <a:lstStyle/>
                    <a:p>
                      <a:pPr algn="ctr">
                        <a:spcAft>
                          <a:spcPts val="0"/>
                        </a:spcAft>
                      </a:pPr>
                      <a:r>
                        <a:rPr lang="zh-TW" sz="2000" kern="0">
                          <a:effectLst/>
                        </a:rPr>
                        <a:t>白河商工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商業經營科</a:t>
                      </a:r>
                      <a:r>
                        <a:rPr lang="en-US" sz="1800" kern="0">
                          <a:effectLst/>
                        </a:rPr>
                        <a:t>(</a:t>
                      </a:r>
                      <a:r>
                        <a:rPr lang="zh-TW" sz="1800" kern="0">
                          <a:effectLst/>
                        </a:rPr>
                        <a:t>創意服務行銷班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algn="ctr">
                        <a:spcAft>
                          <a:spcPts val="0"/>
                        </a:spcAft>
                      </a:pPr>
                      <a:r>
                        <a:rPr lang="en-US" sz="1800" kern="0">
                          <a:effectLst/>
                        </a:rPr>
                        <a:t>48</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 xmlns:a16="http://schemas.microsoft.com/office/drawing/2014/main" val="2031919479"/>
                  </a:ext>
                </a:extLst>
              </a:tr>
              <a:tr h="265600">
                <a:tc vMerge="1">
                  <a:txBody>
                    <a:bodyPr/>
                    <a:lstStyle/>
                    <a:p>
                      <a:endParaRPr lang="zh-TW" altLang="en-US"/>
                    </a:p>
                  </a:txBody>
                  <a:tcPr/>
                </a:tc>
                <a:tc>
                  <a:txBody>
                    <a:bodyPr/>
                    <a:lstStyle/>
                    <a:p>
                      <a:pPr>
                        <a:spcAft>
                          <a:spcPts val="0"/>
                        </a:spcAft>
                      </a:pPr>
                      <a:r>
                        <a:rPr lang="zh-TW" sz="1800" kern="0">
                          <a:effectLst/>
                        </a:rPr>
                        <a:t>電腦機械製圖科</a:t>
                      </a:r>
                      <a:r>
                        <a:rPr lang="en-US" sz="1800" kern="0">
                          <a:effectLst/>
                        </a:rPr>
                        <a:t>(</a:t>
                      </a:r>
                      <a:r>
                        <a:rPr lang="zh-TW" sz="1800" kern="0">
                          <a:effectLst/>
                        </a:rPr>
                        <a:t>電腦設計製圖班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18403611"/>
                  </a:ext>
                </a:extLst>
              </a:tr>
              <a:tr h="265600">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t>
                      </a:r>
                      <a:r>
                        <a:rPr lang="zh-TW" sz="1800" kern="0">
                          <a:effectLst/>
                        </a:rPr>
                        <a:t>機器人設計班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1200376748"/>
                  </a:ext>
                </a:extLst>
              </a:tr>
              <a:tr h="265600">
                <a:tc vMerge="1">
                  <a:txBody>
                    <a:bodyPr/>
                    <a:lstStyle/>
                    <a:p>
                      <a:endParaRPr lang="zh-TW" altLang="en-US"/>
                    </a:p>
                  </a:txBody>
                  <a:tcPr/>
                </a:tc>
                <a:tc>
                  <a:txBody>
                    <a:bodyPr/>
                    <a:lstStyle/>
                    <a:p>
                      <a:pPr>
                        <a:spcAft>
                          <a:spcPts val="0"/>
                        </a:spcAft>
                      </a:pPr>
                      <a:r>
                        <a:rPr lang="zh-TW" sz="1800" kern="0">
                          <a:effectLst/>
                        </a:rPr>
                        <a:t>資料處理科</a:t>
                      </a:r>
                      <a:r>
                        <a:rPr lang="en-US" sz="1800" kern="0">
                          <a:effectLst/>
                        </a:rPr>
                        <a:t>(</a:t>
                      </a:r>
                      <a:r>
                        <a:rPr lang="zh-TW" sz="1800" kern="0">
                          <a:effectLst/>
                        </a:rPr>
                        <a:t>數位科技應用班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507825654"/>
                  </a:ext>
                </a:extLst>
              </a:tr>
              <a:tr h="265600">
                <a:tc rowSpan="4">
                  <a:txBody>
                    <a:bodyPr/>
                    <a:lstStyle/>
                    <a:p>
                      <a:pPr algn="ctr">
                        <a:spcAft>
                          <a:spcPts val="0"/>
                        </a:spcAft>
                      </a:pPr>
                      <a:r>
                        <a:rPr lang="zh-TW" sz="2000" kern="0">
                          <a:effectLst/>
                        </a:rPr>
                        <a:t>光華高中</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餐飲管理科</a:t>
                      </a:r>
                      <a:r>
                        <a:rPr lang="en-US" sz="1800" kern="0">
                          <a:effectLst/>
                        </a:rPr>
                        <a:t>(</a:t>
                      </a:r>
                      <a:r>
                        <a:rPr lang="zh-TW" sz="1800" kern="0">
                          <a:effectLst/>
                        </a:rPr>
                        <a:t>美食文化特色班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7</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marL="0" algn="ctr" defTabSz="342900" rtl="0" eaLnBrk="1" latinLnBrk="0" hangingPunct="1">
                        <a:spcAft>
                          <a:spcPts val="0"/>
                        </a:spcAft>
                      </a:pPr>
                      <a:r>
                        <a:rPr lang="en-US" sz="1800" kern="0" dirty="0">
                          <a:solidFill>
                            <a:srgbClr val="FF0000"/>
                          </a:solidFill>
                          <a:effectLst/>
                          <a:latin typeface="+mn-lt"/>
                          <a:ea typeface="+mn-ea"/>
                          <a:cs typeface="+mn-cs"/>
                        </a:rPr>
                        <a:t>12</a:t>
                      </a:r>
                      <a:r>
                        <a:rPr lang="en-US" altLang="zh-TW" sz="1800" kern="0" dirty="0">
                          <a:solidFill>
                            <a:srgbClr val="FF0000"/>
                          </a:solidFill>
                          <a:effectLst/>
                          <a:latin typeface="+mn-lt"/>
                          <a:ea typeface="+mn-ea"/>
                          <a:cs typeface="+mn-cs"/>
                        </a:rPr>
                        <a:t>5</a:t>
                      </a:r>
                      <a:endParaRPr lang="zh-TW" altLang="en-US" sz="1800" kern="0" dirty="0">
                        <a:solidFill>
                          <a:srgbClr val="FF0000"/>
                        </a:solidFill>
                        <a:effectLst/>
                        <a:latin typeface="+mn-lt"/>
                        <a:ea typeface="+mn-ea"/>
                        <a:cs typeface="+mn-cs"/>
                      </a:endParaRPr>
                    </a:p>
                  </a:txBody>
                  <a:tcPr marL="9745" marR="9745" marT="0" marB="0" anchor="ctr">
                    <a:solidFill>
                      <a:srgbClr val="F6D9CC"/>
                    </a:solidFill>
                  </a:tcPr>
                </a:tc>
                <a:extLst>
                  <a:ext uri="{0D108BD9-81ED-4DB2-BD59-A6C34878D82A}">
                    <a16:rowId xmlns="" xmlns:a16="http://schemas.microsoft.com/office/drawing/2014/main" val="2696013027"/>
                  </a:ext>
                </a:extLst>
              </a:tr>
              <a:tr h="265600">
                <a:tc vMerge="1">
                  <a:txBody>
                    <a:bodyPr/>
                    <a:lstStyle/>
                    <a:p>
                      <a:endParaRPr lang="zh-TW" altLang="en-US"/>
                    </a:p>
                  </a:txBody>
                  <a:tcPr/>
                </a:tc>
                <a:tc>
                  <a:txBody>
                    <a:bodyPr/>
                    <a:lstStyle/>
                    <a:p>
                      <a:pPr>
                        <a:spcAft>
                          <a:spcPts val="0"/>
                        </a:spcAft>
                      </a:pPr>
                      <a:r>
                        <a:rPr lang="zh-TW" sz="1800" kern="0">
                          <a:effectLst/>
                        </a:rPr>
                        <a:t>流行服飾科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1985373640"/>
                  </a:ext>
                </a:extLst>
              </a:tr>
              <a:tr h="265600">
                <a:tc vMerge="1">
                  <a:txBody>
                    <a:bodyPr/>
                    <a:lstStyle/>
                    <a:p>
                      <a:endParaRPr lang="zh-TW" altLang="en-US"/>
                    </a:p>
                  </a:txBody>
                  <a:tcPr/>
                </a:tc>
                <a:tc>
                  <a:txBody>
                    <a:bodyPr/>
                    <a:lstStyle/>
                    <a:p>
                      <a:pPr>
                        <a:spcAft>
                          <a:spcPts val="0"/>
                        </a:spcAft>
                      </a:pPr>
                      <a:r>
                        <a:rPr lang="zh-TW" sz="1800" kern="0">
                          <a:effectLst/>
                        </a:rPr>
                        <a:t>多媒體設計科</a:t>
                      </a:r>
                      <a:r>
                        <a:rPr lang="en-US" sz="1800" kern="0">
                          <a:effectLst/>
                        </a:rPr>
                        <a:t>(</a:t>
                      </a:r>
                      <a:r>
                        <a:rPr lang="zh-TW" sz="1800" kern="0">
                          <a:effectLst/>
                        </a:rPr>
                        <a:t>動漫國際特色班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6</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2438272319"/>
                  </a:ext>
                </a:extLst>
              </a:tr>
              <a:tr h="265600">
                <a:tc vMerge="1">
                  <a:txBody>
                    <a:bodyPr/>
                    <a:lstStyle/>
                    <a:p>
                      <a:endParaRPr lang="zh-TW" altLang="en-US"/>
                    </a:p>
                  </a:txBody>
                  <a:tcPr/>
                </a:tc>
                <a:tc>
                  <a:txBody>
                    <a:bodyPr/>
                    <a:lstStyle/>
                    <a:p>
                      <a:pPr>
                        <a:spcAft>
                          <a:spcPts val="0"/>
                        </a:spcAft>
                      </a:pPr>
                      <a:r>
                        <a:rPr lang="zh-TW" sz="1800" kern="0">
                          <a:effectLst/>
                        </a:rPr>
                        <a:t>幼兒保育科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 xmlns:a16="http://schemas.microsoft.com/office/drawing/2014/main" val="87028702"/>
                  </a:ext>
                </a:extLst>
              </a:tr>
            </a:tbl>
          </a:graphicData>
        </a:graphic>
      </p:graphicFrame>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標題 1"/>
          <p:cNvSpPr txBox="1">
            <a:spLocks/>
          </p:cNvSpPr>
          <p:nvPr/>
        </p:nvSpPr>
        <p:spPr bwMode="auto">
          <a:xfrm>
            <a:off x="1636713" y="1460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4</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461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A179961-BD00-4140-ADDA-7732497C3D46}" type="slidenum">
              <a:rPr kumimoji="0" lang="zh-TW" altLang="en-US" smtClean="0">
                <a:solidFill>
                  <a:srgbClr val="FEFFFF"/>
                </a:solidFill>
                <a:latin typeface="Century Gothic" panose="020B0502020202020204" pitchFamily="34" charset="0"/>
              </a:rPr>
              <a:pPr/>
              <a:t>82</a:t>
            </a:fld>
            <a:endParaRPr kumimoji="0" lang="zh-TW" altLang="en-US">
              <a:solidFill>
                <a:srgbClr val="FEFFFF"/>
              </a:solidFill>
              <a:latin typeface="Century Gothic" panose="020B0502020202020204" pitchFamily="34" charset="0"/>
            </a:endParaRPr>
          </a:p>
        </p:txBody>
      </p:sp>
      <p:sp>
        <p:nvSpPr>
          <p:cNvPr id="194617" name="標題 1"/>
          <p:cNvSpPr>
            <a:spLocks noGrp="1"/>
          </p:cNvSpPr>
          <p:nvPr>
            <p:ph type="title"/>
          </p:nvPr>
        </p:nvSpPr>
        <p:spPr>
          <a:xfrm>
            <a:off x="1636713" y="725488"/>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graphicFrame>
        <p:nvGraphicFramePr>
          <p:cNvPr id="2" name="表格 1">
            <a:extLst>
              <a:ext uri="{FF2B5EF4-FFF2-40B4-BE49-F238E27FC236}">
                <a16:creationId xmlns="" xmlns:a16="http://schemas.microsoft.com/office/drawing/2014/main" id="{A895CC8C-09AD-42A4-98E4-5B4259E832A1}"/>
              </a:ext>
            </a:extLst>
          </p:cNvPr>
          <p:cNvGraphicFramePr>
            <a:graphicFrameLocks noGrp="1"/>
          </p:cNvGraphicFramePr>
          <p:nvPr>
            <p:extLst>
              <p:ext uri="{D42A27DB-BD31-4B8C-83A1-F6EECF244321}">
                <p14:modId xmlns:p14="http://schemas.microsoft.com/office/powerpoint/2010/main" val="3815957967"/>
              </p:ext>
            </p:extLst>
          </p:nvPr>
        </p:nvGraphicFramePr>
        <p:xfrm>
          <a:off x="1674154" y="1339966"/>
          <a:ext cx="9419416" cy="5095334"/>
        </p:xfrm>
        <a:graphic>
          <a:graphicData uri="http://schemas.openxmlformats.org/drawingml/2006/table">
            <a:tbl>
              <a:tblPr firstRow="1" firstCol="1" bandRow="1">
                <a:tableStyleId>{5C22544A-7EE6-4342-B048-85BDC9FD1C3A}</a:tableStyleId>
              </a:tblPr>
              <a:tblGrid>
                <a:gridCol w="2751197">
                  <a:extLst>
                    <a:ext uri="{9D8B030D-6E8A-4147-A177-3AD203B41FA5}">
                      <a16:colId xmlns="" xmlns:a16="http://schemas.microsoft.com/office/drawing/2014/main" val="2885872834"/>
                    </a:ext>
                  </a:extLst>
                </a:gridCol>
                <a:gridCol w="4836909">
                  <a:extLst>
                    <a:ext uri="{9D8B030D-6E8A-4147-A177-3AD203B41FA5}">
                      <a16:colId xmlns="" xmlns:a16="http://schemas.microsoft.com/office/drawing/2014/main" val="3368714809"/>
                    </a:ext>
                  </a:extLst>
                </a:gridCol>
                <a:gridCol w="990134">
                  <a:extLst>
                    <a:ext uri="{9D8B030D-6E8A-4147-A177-3AD203B41FA5}">
                      <a16:colId xmlns="" xmlns:a16="http://schemas.microsoft.com/office/drawing/2014/main" val="3990573750"/>
                    </a:ext>
                  </a:extLst>
                </a:gridCol>
                <a:gridCol w="841176">
                  <a:extLst>
                    <a:ext uri="{9D8B030D-6E8A-4147-A177-3AD203B41FA5}">
                      <a16:colId xmlns="" xmlns:a16="http://schemas.microsoft.com/office/drawing/2014/main" val="1701819392"/>
                    </a:ext>
                  </a:extLst>
                </a:gridCol>
              </a:tblGrid>
              <a:tr h="388627">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 xmlns:a16="http://schemas.microsoft.com/office/drawing/2014/main" val="3870838857"/>
                  </a:ext>
                </a:extLst>
              </a:tr>
              <a:tr h="332160">
                <a:tc rowSpan="3">
                  <a:txBody>
                    <a:bodyPr/>
                    <a:lstStyle/>
                    <a:p>
                      <a:pPr algn="ctr">
                        <a:spcAft>
                          <a:spcPts val="0"/>
                        </a:spcAft>
                      </a:pPr>
                      <a:r>
                        <a:rPr lang="zh-TW" sz="2000" kern="0" dirty="0">
                          <a:effectLst/>
                        </a:rPr>
                        <a:t>長榮女中</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a:effectLst/>
                        </a:rPr>
                        <a:t>美容科</a:t>
                      </a:r>
                      <a:r>
                        <a:rPr lang="en-US" sz="1600" kern="0">
                          <a:effectLst/>
                        </a:rPr>
                        <a:t>(</a:t>
                      </a:r>
                      <a:r>
                        <a:rPr lang="zh-TW" sz="1600" kern="0">
                          <a:effectLst/>
                        </a:rPr>
                        <a:t>幸福魔髮師班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3">
                  <a:txBody>
                    <a:bodyPr/>
                    <a:lstStyle/>
                    <a:p>
                      <a:pPr algn="ctr">
                        <a:spcAft>
                          <a:spcPts val="0"/>
                        </a:spcAft>
                      </a:pPr>
                      <a:r>
                        <a:rPr lang="en-US" sz="1600" kern="0">
                          <a:effectLst/>
                        </a:rPr>
                        <a:t>135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 xmlns:a16="http://schemas.microsoft.com/office/drawing/2014/main" val="2813881236"/>
                  </a:ext>
                </a:extLst>
              </a:tr>
              <a:tr h="332160">
                <a:tc vMerge="1">
                  <a:txBody>
                    <a:bodyPr/>
                    <a:lstStyle/>
                    <a:p>
                      <a:endParaRPr lang="zh-TW" altLang="en-US"/>
                    </a:p>
                  </a:txBody>
                  <a:tcPr/>
                </a:tc>
                <a:tc>
                  <a:txBody>
                    <a:bodyPr/>
                    <a:lstStyle/>
                    <a:p>
                      <a:pPr>
                        <a:spcAft>
                          <a:spcPts val="0"/>
                        </a:spcAft>
                      </a:pPr>
                      <a:r>
                        <a:rPr lang="zh-TW" sz="1600" kern="0" dirty="0">
                          <a:effectLst/>
                        </a:rPr>
                        <a:t>時尚造型科</a:t>
                      </a:r>
                      <a:r>
                        <a:rPr lang="en-US" sz="1600" kern="0" dirty="0">
                          <a:effectLst/>
                        </a:rPr>
                        <a:t>(</a:t>
                      </a:r>
                      <a:r>
                        <a:rPr lang="zh-TW" sz="1600" kern="0" dirty="0">
                          <a:effectLst/>
                        </a:rPr>
                        <a:t>新娘秘書班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4027273341"/>
                  </a:ext>
                </a:extLst>
              </a:tr>
              <a:tr h="388627">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茶飲文化特色班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808569567"/>
                  </a:ext>
                </a:extLst>
              </a:tr>
              <a:tr h="332160">
                <a:tc rowSpan="2">
                  <a:txBody>
                    <a:bodyPr/>
                    <a:lstStyle/>
                    <a:p>
                      <a:pPr algn="ctr">
                        <a:spcAft>
                          <a:spcPts val="0"/>
                        </a:spcAft>
                      </a:pPr>
                      <a:r>
                        <a:rPr lang="zh-TW" sz="2000" kern="0">
                          <a:effectLst/>
                        </a:rPr>
                        <a:t>長榮高中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應用英語科</a:t>
                      </a:r>
                      <a:r>
                        <a:rPr lang="en-US" sz="1600" kern="0" dirty="0">
                          <a:effectLst/>
                        </a:rPr>
                        <a:t>(</a:t>
                      </a:r>
                      <a:r>
                        <a:rPr lang="zh-TW" sz="1600" kern="0" dirty="0">
                          <a:effectLst/>
                        </a:rPr>
                        <a:t>國際會展旅遊菁英班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a:effectLst/>
                        </a:rPr>
                        <a:t>24</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 xmlns:a16="http://schemas.microsoft.com/office/drawing/2014/main" val="1558733644"/>
                  </a:ext>
                </a:extLst>
              </a:tr>
              <a:tr h="332160">
                <a:tc vMerge="1">
                  <a:txBody>
                    <a:bodyPr/>
                    <a:lstStyle/>
                    <a:p>
                      <a:endParaRPr lang="zh-TW" altLang="en-US"/>
                    </a:p>
                  </a:txBody>
                  <a:tcPr/>
                </a:tc>
                <a:tc>
                  <a:txBody>
                    <a:bodyPr/>
                    <a:lstStyle/>
                    <a:p>
                      <a:pPr>
                        <a:spcAft>
                          <a:spcPts val="0"/>
                        </a:spcAft>
                      </a:pPr>
                      <a:r>
                        <a:rPr lang="zh-TW" sz="1600" kern="0" dirty="0">
                          <a:effectLst/>
                        </a:rPr>
                        <a:t>廣告設計科</a:t>
                      </a:r>
                      <a:r>
                        <a:rPr lang="en-US" sz="1600" kern="0" dirty="0">
                          <a:effectLst/>
                        </a:rPr>
                        <a:t>(</a:t>
                      </a:r>
                      <a:r>
                        <a:rPr lang="zh-TW" sz="1600" kern="0" dirty="0">
                          <a:effectLst/>
                        </a:rPr>
                        <a:t>動漫手遊角色設計班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1506611469"/>
                  </a:ext>
                </a:extLst>
              </a:tr>
              <a:tr h="332160">
                <a:tc>
                  <a:txBody>
                    <a:bodyPr/>
                    <a:lstStyle/>
                    <a:p>
                      <a:pPr algn="ctr">
                        <a:spcAft>
                          <a:spcPts val="0"/>
                        </a:spcAft>
                      </a:pPr>
                      <a:r>
                        <a:rPr lang="zh-TW" sz="2000" kern="0">
                          <a:effectLst/>
                        </a:rPr>
                        <a:t>亞洲餐旅</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日韓特色班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6D9CC"/>
                    </a:solidFill>
                  </a:tcPr>
                </a:tc>
                <a:extLst>
                  <a:ext uri="{0D108BD9-81ED-4DB2-BD59-A6C34878D82A}">
                    <a16:rowId xmlns="" xmlns:a16="http://schemas.microsoft.com/office/drawing/2014/main" val="175729489"/>
                  </a:ext>
                </a:extLst>
              </a:tr>
              <a:tr h="332160">
                <a:tc rowSpan="2">
                  <a:txBody>
                    <a:bodyPr/>
                    <a:lstStyle/>
                    <a:p>
                      <a:pPr algn="ctr">
                        <a:spcAft>
                          <a:spcPts val="0"/>
                        </a:spcAft>
                      </a:pPr>
                      <a:r>
                        <a:rPr lang="zh-TW" sz="2000" kern="0">
                          <a:effectLst/>
                        </a:rPr>
                        <a:t>慈幼工商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汽車科</a:t>
                      </a:r>
                      <a:r>
                        <a:rPr lang="en-US" sz="1600" kern="0" dirty="0">
                          <a:effectLst/>
                        </a:rPr>
                        <a:t>(</a:t>
                      </a:r>
                      <a:r>
                        <a:rPr lang="zh-TW" sz="1600" kern="0" dirty="0">
                          <a:effectLst/>
                        </a:rPr>
                        <a:t>車輛彩炫技術班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dirty="0">
                          <a:effectLst/>
                        </a:rPr>
                        <a:t>90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AEDE7"/>
                    </a:solidFill>
                  </a:tcPr>
                </a:tc>
                <a:extLst>
                  <a:ext uri="{0D108BD9-81ED-4DB2-BD59-A6C34878D82A}">
                    <a16:rowId xmlns="" xmlns:a16="http://schemas.microsoft.com/office/drawing/2014/main" val="3076006736"/>
                  </a:ext>
                </a:extLst>
              </a:tr>
              <a:tr h="332160">
                <a:tc vMerge="1">
                  <a:txBody>
                    <a:bodyPr/>
                    <a:lstStyle/>
                    <a:p>
                      <a:endParaRPr lang="zh-TW" altLang="en-US"/>
                    </a:p>
                  </a:txBody>
                  <a:tcPr/>
                </a:tc>
                <a:tc>
                  <a:txBody>
                    <a:bodyPr/>
                    <a:lstStyle/>
                    <a:p>
                      <a:pPr>
                        <a:spcAft>
                          <a:spcPts val="0"/>
                        </a:spcAft>
                      </a:pPr>
                      <a:r>
                        <a:rPr lang="zh-TW" sz="1600" kern="0" dirty="0">
                          <a:effectLst/>
                        </a:rPr>
                        <a:t>電機科</a:t>
                      </a:r>
                      <a:r>
                        <a:rPr lang="en-US" sz="1600" kern="0" dirty="0">
                          <a:effectLst/>
                        </a:rPr>
                        <a:t>(AI</a:t>
                      </a:r>
                      <a:r>
                        <a:rPr lang="zh-TW" sz="1600" kern="0" dirty="0">
                          <a:effectLst/>
                        </a:rPr>
                        <a:t>智慧生活控制技術班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3829112555"/>
                  </a:ext>
                </a:extLst>
              </a:tr>
              <a:tr h="332160">
                <a:tc rowSpan="6">
                  <a:txBody>
                    <a:bodyPr/>
                    <a:lstStyle/>
                    <a:p>
                      <a:pPr algn="ctr">
                        <a:spcAft>
                          <a:spcPts val="0"/>
                        </a:spcAft>
                      </a:pPr>
                      <a:r>
                        <a:rPr lang="zh-TW" sz="2000" kern="0" dirty="0">
                          <a:effectLst/>
                        </a:rPr>
                        <a:t>南英商工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國際旅運專班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6">
                  <a:txBody>
                    <a:bodyPr/>
                    <a:lstStyle/>
                    <a:p>
                      <a:pPr algn="ctr">
                        <a:spcAft>
                          <a:spcPts val="0"/>
                        </a:spcAft>
                      </a:pPr>
                      <a:r>
                        <a:rPr lang="en-US" sz="1600" kern="0">
                          <a:effectLst/>
                        </a:rPr>
                        <a:t>190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 xmlns:a16="http://schemas.microsoft.com/office/drawing/2014/main" val="2159013733"/>
                  </a:ext>
                </a:extLst>
              </a:tr>
              <a:tr h="332160">
                <a:tc vMerge="1">
                  <a:txBody>
                    <a:bodyPr/>
                    <a:lstStyle/>
                    <a:p>
                      <a:endParaRPr lang="zh-TW" altLang="en-US"/>
                    </a:p>
                  </a:txBody>
                  <a:tcPr/>
                </a:tc>
                <a:tc>
                  <a:txBody>
                    <a:bodyPr/>
                    <a:lstStyle/>
                    <a:p>
                      <a:pPr>
                        <a:spcAft>
                          <a:spcPts val="0"/>
                        </a:spcAft>
                      </a:pPr>
                      <a:r>
                        <a:rPr lang="zh-TW" sz="1600" kern="0" dirty="0">
                          <a:effectLst/>
                        </a:rPr>
                        <a:t>應用日語科</a:t>
                      </a:r>
                      <a:r>
                        <a:rPr lang="en-US" sz="1600" kern="0" dirty="0">
                          <a:effectLst/>
                        </a:rPr>
                        <a:t>(</a:t>
                      </a:r>
                      <a:r>
                        <a:rPr lang="zh-TW" sz="1600" kern="0" dirty="0">
                          <a:effectLst/>
                        </a:rPr>
                        <a:t>日文特色班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3306610758"/>
                  </a:ext>
                </a:extLst>
              </a:tr>
              <a:tr h="332160">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餐飲廚藝班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885378944"/>
                  </a:ext>
                </a:extLst>
              </a:tr>
              <a:tr h="332160">
                <a:tc vMerge="1">
                  <a:txBody>
                    <a:bodyPr/>
                    <a:lstStyle/>
                    <a:p>
                      <a:endParaRPr lang="zh-TW" altLang="en-US"/>
                    </a:p>
                  </a:txBody>
                  <a:tcPr/>
                </a:tc>
                <a:tc>
                  <a:txBody>
                    <a:bodyPr/>
                    <a:lstStyle/>
                    <a:p>
                      <a:pPr>
                        <a:spcAft>
                          <a:spcPts val="0"/>
                        </a:spcAft>
                      </a:pPr>
                      <a:r>
                        <a:rPr lang="zh-TW" sz="1600" kern="0">
                          <a:effectLst/>
                        </a:rPr>
                        <a:t>電影電視科</a:t>
                      </a:r>
                      <a:r>
                        <a:rPr lang="en-US" sz="1600" kern="0">
                          <a:effectLst/>
                        </a:rPr>
                        <a:t>(</a:t>
                      </a:r>
                      <a:r>
                        <a:rPr lang="zh-TW" sz="1600" kern="0">
                          <a:effectLst/>
                        </a:rPr>
                        <a:t>影視才藝特色班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4259848137"/>
                  </a:ext>
                </a:extLst>
              </a:tr>
              <a:tr h="332160">
                <a:tc vMerge="1">
                  <a:txBody>
                    <a:bodyPr/>
                    <a:lstStyle/>
                    <a:p>
                      <a:endParaRPr lang="zh-TW" altLang="en-US"/>
                    </a:p>
                  </a:txBody>
                  <a:tcPr/>
                </a:tc>
                <a:tc>
                  <a:txBody>
                    <a:bodyPr/>
                    <a:lstStyle/>
                    <a:p>
                      <a:pPr>
                        <a:spcAft>
                          <a:spcPts val="0"/>
                        </a:spcAft>
                      </a:pPr>
                      <a:r>
                        <a:rPr lang="zh-TW" sz="1600" kern="0" dirty="0">
                          <a:effectLst/>
                        </a:rPr>
                        <a:t>汽車科</a:t>
                      </a:r>
                      <a:r>
                        <a:rPr lang="en-US" sz="1600" kern="0" dirty="0">
                          <a:effectLst/>
                        </a:rPr>
                        <a:t>(</a:t>
                      </a:r>
                      <a:r>
                        <a:rPr lang="zh-TW" sz="1600" kern="0" dirty="0">
                          <a:effectLst/>
                        </a:rPr>
                        <a:t>先進檢修實務特色班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3533566789"/>
                  </a:ext>
                </a:extLst>
              </a:tr>
              <a:tr h="332160">
                <a:tc vMerge="1">
                  <a:txBody>
                    <a:bodyPr/>
                    <a:lstStyle/>
                    <a:p>
                      <a:endParaRPr lang="zh-TW" altLang="en-US"/>
                    </a:p>
                  </a:txBody>
                  <a:tcPr/>
                </a:tc>
                <a:tc>
                  <a:txBody>
                    <a:bodyPr/>
                    <a:lstStyle/>
                    <a:p>
                      <a:pPr>
                        <a:spcAft>
                          <a:spcPts val="0"/>
                        </a:spcAft>
                      </a:pPr>
                      <a:r>
                        <a:rPr lang="zh-TW" sz="1600" kern="0">
                          <a:effectLst/>
                        </a:rPr>
                        <a:t>多媒體動畫科</a:t>
                      </a:r>
                      <a:r>
                        <a:rPr lang="en-US" sz="1600" kern="0">
                          <a:effectLst/>
                        </a:rPr>
                        <a:t>(</a:t>
                      </a:r>
                      <a:r>
                        <a:rPr lang="zh-TW" sz="1600" kern="0">
                          <a:effectLst/>
                        </a:rPr>
                        <a:t>電競遊戲設計班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 xmlns:a16="http://schemas.microsoft.com/office/drawing/2014/main" val="1083305644"/>
                  </a:ext>
                </a:extLst>
              </a:tr>
            </a:tbl>
          </a:graphicData>
        </a:graphic>
      </p:graphicFrame>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5</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6641" name="標題 1"/>
          <p:cNvSpPr>
            <a:spLocks noGrp="1"/>
          </p:cNvSpPr>
          <p:nvPr>
            <p:ph type="title"/>
          </p:nvPr>
        </p:nvSpPr>
        <p:spPr>
          <a:xfrm>
            <a:off x="1727200" y="1152525"/>
            <a:ext cx="6838950" cy="506413"/>
          </a:xfrm>
        </p:spPr>
        <p:txBody>
          <a:bodyPr/>
          <a:lstStyle/>
          <a:p>
            <a:pPr eaLnBrk="1" hangingPunct="1"/>
            <a:r>
              <a:rPr kumimoji="1" lang="zh-TW" altLang="en-US" sz="280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 xmlns:a16="http://schemas.microsoft.com/office/drawing/2014/main" id="{E0B84AE9-9361-40E5-A8B8-FD78170CAE74}"/>
              </a:ext>
            </a:extLst>
          </p:cNvPr>
          <p:cNvGraphicFramePr>
            <a:graphicFrameLocks noGrp="1"/>
          </p:cNvGraphicFramePr>
          <p:nvPr>
            <p:extLst>
              <p:ext uri="{D42A27DB-BD31-4B8C-83A1-F6EECF244321}">
                <p14:modId xmlns:p14="http://schemas.microsoft.com/office/powerpoint/2010/main" val="4198258331"/>
              </p:ext>
            </p:extLst>
          </p:nvPr>
        </p:nvGraphicFramePr>
        <p:xfrm>
          <a:off x="1855788" y="1803400"/>
          <a:ext cx="8944484" cy="2890043"/>
        </p:xfrm>
        <a:graphic>
          <a:graphicData uri="http://schemas.openxmlformats.org/drawingml/2006/table">
            <a:tbl>
              <a:tblPr firstRow="1" firstCol="1" bandRow="1">
                <a:tableStyleId>{5C22544A-7EE6-4342-B048-85BDC9FD1C3A}</a:tableStyleId>
              </a:tblPr>
              <a:tblGrid>
                <a:gridCol w="2535057">
                  <a:extLst>
                    <a:ext uri="{9D8B030D-6E8A-4147-A177-3AD203B41FA5}">
                      <a16:colId xmlns="" xmlns:a16="http://schemas.microsoft.com/office/drawing/2014/main" val="1772685648"/>
                    </a:ext>
                  </a:extLst>
                </a:gridCol>
                <a:gridCol w="4670453">
                  <a:extLst>
                    <a:ext uri="{9D8B030D-6E8A-4147-A177-3AD203B41FA5}">
                      <a16:colId xmlns="" xmlns:a16="http://schemas.microsoft.com/office/drawing/2014/main" val="3258900076"/>
                    </a:ext>
                  </a:extLst>
                </a:gridCol>
                <a:gridCol w="940211">
                  <a:extLst>
                    <a:ext uri="{9D8B030D-6E8A-4147-A177-3AD203B41FA5}">
                      <a16:colId xmlns="" xmlns:a16="http://schemas.microsoft.com/office/drawing/2014/main" val="1500046387"/>
                    </a:ext>
                  </a:extLst>
                </a:gridCol>
                <a:gridCol w="798763">
                  <a:extLst>
                    <a:ext uri="{9D8B030D-6E8A-4147-A177-3AD203B41FA5}">
                      <a16:colId xmlns="" xmlns:a16="http://schemas.microsoft.com/office/drawing/2014/main" val="790754811"/>
                    </a:ext>
                  </a:extLst>
                </a:gridCol>
              </a:tblGrid>
              <a:tr h="473578">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 xmlns:a16="http://schemas.microsoft.com/office/drawing/2014/main" val="3380436495"/>
                  </a:ext>
                </a:extLst>
              </a:tr>
              <a:tr h="404768">
                <a:tc rowSpan="2">
                  <a:txBody>
                    <a:bodyPr/>
                    <a:lstStyle/>
                    <a:p>
                      <a:pPr algn="ctr">
                        <a:spcAft>
                          <a:spcPts val="0"/>
                        </a:spcAft>
                      </a:pPr>
                      <a:r>
                        <a:rPr lang="zh-TW" sz="2000" kern="0" dirty="0">
                          <a:effectLst/>
                        </a:rPr>
                        <a:t>育德工家</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地方美食展能班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altLang="zh-TW" sz="1800" kern="0" dirty="0">
                          <a:solidFill>
                            <a:srgbClr val="FF0000"/>
                          </a:solidFill>
                          <a:effectLst/>
                        </a:rPr>
                        <a:t>10</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2">
                  <a:txBody>
                    <a:bodyPr/>
                    <a:lstStyle/>
                    <a:p>
                      <a:pPr algn="ctr">
                        <a:spcAft>
                          <a:spcPts val="0"/>
                        </a:spcAft>
                      </a:pPr>
                      <a:r>
                        <a:rPr lang="en-US" altLang="zh-TW" sz="1800" kern="0" dirty="0">
                          <a:solidFill>
                            <a:srgbClr val="FF0000"/>
                          </a:solidFill>
                          <a:effectLst/>
                        </a:rPr>
                        <a:t>52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 xmlns:a16="http://schemas.microsoft.com/office/drawing/2014/main" val="939747367"/>
                  </a:ext>
                </a:extLst>
              </a:tr>
              <a:tr h="404768">
                <a:tc vMerge="1">
                  <a:txBody>
                    <a:bodyPr/>
                    <a:lstStyle/>
                    <a:p>
                      <a:pPr algn="ctr">
                        <a:spcAft>
                          <a:spcPts val="0"/>
                        </a:spcAft>
                      </a:pP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飛機修護科</a:t>
                      </a:r>
                      <a:r>
                        <a:rPr lang="en-US" sz="1800" kern="0" dirty="0">
                          <a:effectLst/>
                        </a:rPr>
                        <a:t>(</a:t>
                      </a:r>
                      <a:r>
                        <a:rPr lang="zh-TW" sz="1800" kern="0" dirty="0">
                          <a:effectLst/>
                        </a:rPr>
                        <a:t>航太產業菁英班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pPr algn="ctr">
                        <a:spcAft>
                          <a:spcPts val="0"/>
                        </a:spcAft>
                      </a:pP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 xmlns:a16="http://schemas.microsoft.com/office/drawing/2014/main" val="3221032687"/>
                  </a:ext>
                </a:extLst>
              </a:tr>
              <a:tr h="404768">
                <a:tc rowSpan="4">
                  <a:txBody>
                    <a:bodyPr/>
                    <a:lstStyle/>
                    <a:p>
                      <a:pPr algn="ctr">
                        <a:spcAft>
                          <a:spcPts val="0"/>
                        </a:spcAft>
                      </a:pPr>
                      <a:r>
                        <a:rPr lang="zh-TW" sz="2000" kern="0" dirty="0">
                          <a:effectLst/>
                        </a:rPr>
                        <a:t>陽明工商</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資訊科</a:t>
                      </a:r>
                      <a:r>
                        <a:rPr lang="en-US" sz="1800" kern="0" dirty="0">
                          <a:effectLst/>
                        </a:rPr>
                        <a:t>(</a:t>
                      </a:r>
                      <a:r>
                        <a:rPr lang="zh-TW" sz="1800" kern="0" dirty="0">
                          <a:effectLst/>
                        </a:rPr>
                        <a:t>電競特色班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a:effectLst/>
                        </a:rPr>
                        <a:t>20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4">
                  <a:txBody>
                    <a:bodyPr/>
                    <a:lstStyle/>
                    <a:p>
                      <a:pPr algn="ctr">
                        <a:spcAft>
                          <a:spcPts val="0"/>
                        </a:spcAft>
                      </a:pPr>
                      <a:r>
                        <a:rPr lang="en-US" sz="1800" kern="0">
                          <a:effectLst/>
                        </a:rPr>
                        <a:t>100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 xmlns:a16="http://schemas.microsoft.com/office/drawing/2014/main" val="3962939162"/>
                  </a:ext>
                </a:extLst>
              </a:tr>
              <a:tr h="473578">
                <a:tc vMerge="1">
                  <a:txBody>
                    <a:bodyPr/>
                    <a:lstStyle/>
                    <a:p>
                      <a:endParaRPr lang="zh-TW" altLang="en-US"/>
                    </a:p>
                  </a:txBody>
                  <a:tcPr/>
                </a:tc>
                <a:tc>
                  <a:txBody>
                    <a:bodyPr/>
                    <a:lstStyle/>
                    <a:p>
                      <a:pPr>
                        <a:spcAft>
                          <a:spcPts val="0"/>
                        </a:spcAft>
                      </a:pPr>
                      <a:r>
                        <a:rPr lang="zh-TW" sz="1800" kern="0" dirty="0">
                          <a:effectLst/>
                        </a:rPr>
                        <a:t>商業經營科</a:t>
                      </a:r>
                      <a:r>
                        <a:rPr lang="en-US" sz="1800" kern="0" dirty="0">
                          <a:effectLst/>
                        </a:rPr>
                        <a:t>(</a:t>
                      </a:r>
                      <a:r>
                        <a:rPr lang="zh-TW" sz="1800" kern="0" dirty="0">
                          <a:effectLst/>
                        </a:rPr>
                        <a:t>門市服務特色班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 xmlns:a16="http://schemas.microsoft.com/office/drawing/2014/main" val="1899158723"/>
                  </a:ext>
                </a:extLst>
              </a:tr>
              <a:tr h="404768">
                <a:tc vMerge="1">
                  <a:txBody>
                    <a:bodyPr/>
                    <a:lstStyle/>
                    <a:p>
                      <a:endParaRPr lang="zh-TW" altLang="en-US"/>
                    </a:p>
                  </a:txBody>
                  <a:tcPr/>
                </a:tc>
                <a:tc>
                  <a:txBody>
                    <a:bodyPr/>
                    <a:lstStyle/>
                    <a:p>
                      <a:pPr>
                        <a:spcAft>
                          <a:spcPts val="0"/>
                        </a:spcAft>
                      </a:pPr>
                      <a:r>
                        <a:rPr lang="zh-TW" sz="1800" kern="0" dirty="0">
                          <a:effectLst/>
                        </a:rPr>
                        <a:t>家具木工科</a:t>
                      </a:r>
                      <a:r>
                        <a:rPr lang="en-US" sz="1800" kern="0" dirty="0">
                          <a:effectLst/>
                        </a:rPr>
                        <a:t>(</a:t>
                      </a:r>
                      <a:r>
                        <a:rPr lang="zh-TW" sz="1800" kern="0" dirty="0">
                          <a:effectLst/>
                        </a:rPr>
                        <a:t>師徒制木作職人班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 xmlns:a16="http://schemas.microsoft.com/office/drawing/2014/main" val="4162383375"/>
                  </a:ext>
                </a:extLst>
              </a:tr>
              <a:tr h="323815">
                <a:tc vMerge="1">
                  <a:txBody>
                    <a:bodyPr/>
                    <a:lstStyle/>
                    <a:p>
                      <a:endParaRPr lang="zh-TW" altLang="en-US"/>
                    </a:p>
                  </a:txBody>
                  <a:tcPr/>
                </a:tc>
                <a:tc>
                  <a:txBody>
                    <a:bodyPr/>
                    <a:lstStyle/>
                    <a:p>
                      <a:pPr>
                        <a:spcAft>
                          <a:spcPts val="0"/>
                        </a:spcAft>
                      </a:pPr>
                      <a:r>
                        <a:rPr lang="zh-TW" sz="1800" kern="0">
                          <a:effectLst/>
                        </a:rPr>
                        <a:t>汽車科</a:t>
                      </a:r>
                      <a:r>
                        <a:rPr lang="en-US" sz="1800" kern="0">
                          <a:effectLst/>
                        </a:rPr>
                        <a:t>(</a:t>
                      </a:r>
                      <a:r>
                        <a:rPr lang="zh-TW" sz="1800" kern="0">
                          <a:effectLst/>
                        </a:rPr>
                        <a:t>汽車技術特色班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 xmlns:a16="http://schemas.microsoft.com/office/drawing/2014/main" val="1426812867"/>
                  </a:ext>
                </a:extLst>
              </a:tr>
            </a:tbl>
          </a:graphicData>
        </a:graphic>
      </p:graphicFrame>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a:extLst/>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cxnSp>
        <p:nvCxnSpPr>
          <p:cNvPr id="52" name="直線接點 51">
            <a:extLst>
              <a:ext uri="{FF2B5EF4-FFF2-40B4-BE49-F238E27FC236}">
                <a16:creationId xmlns="" xmlns:a16="http://schemas.microsoft.com/office/drawing/2014/main" id="{8055246E-5DEB-4F67-B6ED-F152D8E185F8}"/>
              </a:ext>
            </a:extLst>
          </p:cNvPr>
          <p:cNvCxnSpPr>
            <a:cxnSpLocks/>
          </p:cNvCxnSpPr>
          <p:nvPr/>
        </p:nvCxnSpPr>
        <p:spPr>
          <a:xfrm>
            <a:off x="7500166" y="4268788"/>
            <a:ext cx="1995488" cy="8651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投影片編號版面配置區 11">
            <a:extLst>
              <a:ext uri="{FF2B5EF4-FFF2-40B4-BE49-F238E27FC236}">
                <a16:creationId xmlns=""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a:latin typeface="標楷體" panose="03000509000000000000" pitchFamily="65" charset="-120"/>
                <a:ea typeface="標楷體" panose="03000509000000000000" pitchFamily="65" charset="-120"/>
              </a:rPr>
              <a:t>升學管道規劃</a:t>
            </a:r>
          </a:p>
          <a:p>
            <a:pPr lvl="1"/>
            <a:r>
              <a:rPr lang="zh-TW" altLang="en-US" sz="280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a:solidFill>
                <a:srgbClr val="FF0000"/>
              </a:solidFill>
              <a:latin typeface="標楷體" panose="03000509000000000000" pitchFamily="65" charset="-120"/>
              <a:ea typeface="標楷體" panose="03000509000000000000" pitchFamily="65" charset="-120"/>
            </a:endParaRP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臺南應用科大、東方設計</a:t>
            </a:r>
            <a:r>
              <a:rPr lang="en-US" altLang="zh-TW" sz="2800">
                <a:solidFill>
                  <a:srgbClr val="FF0000"/>
                </a:solidFill>
                <a:latin typeface="標楷體" panose="03000509000000000000" pitchFamily="65" charset="-120"/>
                <a:ea typeface="標楷體" panose="03000509000000000000" pitchFamily="65" charset="-120"/>
              </a:rPr>
              <a:t>2</a:t>
            </a:r>
            <a:r>
              <a:rPr lang="zh-TW" altLang="en-US" sz="2800">
                <a:solidFill>
                  <a:srgbClr val="FF0000"/>
                </a:solidFill>
                <a:latin typeface="標楷體" panose="03000509000000000000" pitchFamily="65" charset="-120"/>
                <a:ea typeface="標楷體" panose="03000509000000000000" pitchFamily="65" charset="-120"/>
              </a:rPr>
              <a:t>校</a:t>
            </a:r>
            <a:r>
              <a:rPr lang="en-US" altLang="zh-TW" sz="2800">
                <a:solidFill>
                  <a:srgbClr val="FF0000"/>
                </a:solidFill>
                <a:latin typeface="標楷體" panose="03000509000000000000" pitchFamily="65" charset="-120"/>
                <a:ea typeface="標楷體" panose="03000509000000000000" pitchFamily="65" charset="-120"/>
              </a:rPr>
              <a:t>4</a:t>
            </a:r>
            <a:r>
              <a:rPr lang="zh-TW" altLang="en-US" sz="2800">
                <a:solidFill>
                  <a:srgbClr val="FF0000"/>
                </a:solidFill>
                <a:latin typeface="標楷體" panose="03000509000000000000" pitchFamily="65" charset="-120"/>
                <a:ea typeface="標楷體" panose="03000509000000000000" pitchFamily="65" charset="-120"/>
              </a:rPr>
              <a:t>系</a:t>
            </a:r>
            <a:r>
              <a:rPr lang="en-US" altLang="zh-TW" sz="2800">
                <a:solidFill>
                  <a:srgbClr val="FF0000"/>
                </a:solidFill>
                <a:latin typeface="標楷體" panose="03000509000000000000" pitchFamily="65" charset="-120"/>
                <a:ea typeface="標楷體" panose="03000509000000000000" pitchFamily="65" charset="-120"/>
              </a:rPr>
              <a:t>)</a:t>
            </a:r>
          </a:p>
          <a:p>
            <a:r>
              <a:rPr lang="zh-TW" altLang="en-US" sz="3600">
                <a:latin typeface="標楷體" panose="03000509000000000000" pitchFamily="65" charset="-120"/>
                <a:ea typeface="標楷體" panose="03000509000000000000" pitchFamily="65" charset="-120"/>
              </a:rPr>
              <a:t>升學管道辦理順序</a:t>
            </a: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a:solidFill>
                  <a:srgbClr val="FF0000"/>
                </a:solidFill>
                <a:latin typeface="標楷體" panose="03000509000000000000" pitchFamily="65" charset="-120"/>
                <a:ea typeface="標楷體" panose="03000509000000000000" pitchFamily="65" charset="-120"/>
              </a:rPr>
              <a:t>免試入學</a:t>
            </a:r>
            <a:r>
              <a:rPr lang="zh-TW" altLang="en-US" sz="2800">
                <a:latin typeface="標楷體" panose="03000509000000000000" pitchFamily="65" charset="-120"/>
                <a:ea typeface="標楷體" panose="03000509000000000000" pitchFamily="65" charset="-120"/>
              </a:rPr>
              <a:t>。</a:t>
            </a:r>
          </a:p>
          <a:p>
            <a:pPr lvl="1"/>
            <a:r>
              <a:rPr lang="zh-TW" altLang="en-US" sz="2800">
                <a:latin typeface="標楷體" panose="03000509000000000000" pitchFamily="65" charset="-120"/>
                <a:ea typeface="標楷體" panose="03000509000000000000" pitchFamily="65" charset="-120"/>
              </a:rPr>
              <a:t>免試入學招生後仍有待招生名額者，得報教育部核定辦理</a:t>
            </a:r>
            <a:r>
              <a:rPr lang="zh-TW" altLang="en-US" sz="2800">
                <a:solidFill>
                  <a:srgbClr val="FF0000"/>
                </a:solidFill>
                <a:latin typeface="標楷體" panose="03000509000000000000" pitchFamily="65" charset="-120"/>
                <a:ea typeface="標楷體" panose="03000509000000000000" pitchFamily="65" charset="-120"/>
              </a:rPr>
              <a:t>免試續招</a:t>
            </a:r>
            <a:r>
              <a:rPr lang="zh-TW" altLang="en-US" sz="2800">
                <a:latin typeface="標楷體" panose="03000509000000000000" pitchFamily="65" charset="-120"/>
                <a:ea typeface="標楷體" panose="03000509000000000000" pitchFamily="65" charset="-120"/>
              </a:rPr>
              <a:t>。</a:t>
            </a:r>
            <a:endParaRPr lang="zh-TW" altLang="en-US" sz="360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 xmlns:a16="http://schemas.microsoft.com/office/drawing/2014/main"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 xmlns:a16="http://schemas.microsoft.com/office/drawing/2014/main"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 xmlns:a16="http://schemas.microsoft.com/office/drawing/2014/main"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 xmlns:a16="http://schemas.microsoft.com/office/drawing/2014/main"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 xmlns:a16="http://schemas.microsoft.com/office/drawing/2014/main"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 xmlns:a16="http://schemas.microsoft.com/office/drawing/2014/main"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 xmlns:a16="http://schemas.microsoft.com/office/drawing/2014/main"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 xmlns:a16="http://schemas.microsoft.com/office/drawing/2014/main"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 xmlns:a16="http://schemas.microsoft.com/office/drawing/2014/main"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 xmlns:a16="http://schemas.microsoft.com/office/drawing/2014/main"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 xmlns:a16="http://schemas.microsoft.com/office/drawing/2014/main"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 xmlns:a16="http://schemas.microsoft.com/office/drawing/2014/main"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 xmlns:a16="http://schemas.microsoft.com/office/drawing/2014/main"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 xmlns:a16="http://schemas.microsoft.com/office/drawing/2014/main"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 xmlns:a16="http://schemas.microsoft.com/office/drawing/2014/main"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 xmlns:a16="http://schemas.microsoft.com/office/drawing/2014/main" id="{43F74C78-2A99-4F2C-8952-7B0C96F8D57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 xmlns:a16="http://schemas.microsoft.com/office/drawing/2014/main" id="{2BEA7438-4525-4ACE-A2C4-878D30C61EAD}"/>
              </a:ext>
            </a:extLst>
          </p:cNvPr>
          <p:cNvSpPr>
            <a:spLocks noGrp="1"/>
          </p:cNvSpPr>
          <p:nvPr>
            <p:ph type="sldNum" sz="quarter" idx="12"/>
          </p:nvPr>
        </p:nvSpPr>
        <p:spPr/>
        <p:txBody>
          <a:bodyPr/>
          <a:lstStyle/>
          <a:p>
            <a:pPr>
              <a:defRPr/>
            </a:pPr>
            <a:fld id="{2D6A976E-043D-4EF5-A10F-29321EF89634}" type="slidenum">
              <a:rPr lang="zh-TW" altLang="en-US" smtClean="0"/>
              <a:pPr>
                <a:defRPr/>
              </a:pPr>
              <a:t>96</a:t>
            </a:fld>
            <a:endParaRPr lang="zh-TW" altLang="en-US"/>
          </a:p>
        </p:txBody>
      </p:sp>
      <p:sp>
        <p:nvSpPr>
          <p:cNvPr id="6" name="標題 1">
            <a:extLst>
              <a:ext uri="{FF2B5EF4-FFF2-40B4-BE49-F238E27FC236}">
                <a16:creationId xmlns="" xmlns:a16="http://schemas.microsoft.com/office/drawing/2014/main" id="{06EFF76F-34CF-4B9B-9731-723D618A4957}"/>
              </a:ext>
            </a:extLst>
          </p:cNvPr>
          <p:cNvSpPr txBox="1">
            <a:spLocks/>
          </p:cNvSpPr>
          <p:nvPr/>
        </p:nvSpPr>
        <p:spPr bwMode="auto">
          <a:xfrm>
            <a:off x="1839913" y="720725"/>
            <a:ext cx="886618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0" lang="zh-TW" altLang="en-US" sz="4000" dirty="0">
                <a:latin typeface="標楷體" panose="03000509000000000000" pitchFamily="65" charset="-120"/>
                <a:ea typeface="標楷體" panose="03000509000000000000" pitchFamily="65" charset="-120"/>
              </a:rPr>
              <a:t>五專主要入學管道流程圖</a:t>
            </a:r>
          </a:p>
        </p:txBody>
      </p:sp>
      <p:pic>
        <p:nvPicPr>
          <p:cNvPr id="8" name="圖片 7">
            <a:extLst>
              <a:ext uri="{FF2B5EF4-FFF2-40B4-BE49-F238E27FC236}">
                <a16:creationId xmlns="" xmlns:a16="http://schemas.microsoft.com/office/drawing/2014/main" id="{7F92C36A-94E7-459E-ACC6-CAC02FDC0457}"/>
              </a:ext>
            </a:extLst>
          </p:cNvPr>
          <p:cNvPicPr>
            <a:picLocks noChangeAspect="1"/>
          </p:cNvPicPr>
          <p:nvPr/>
        </p:nvPicPr>
        <p:blipFill>
          <a:blip r:embed="rId2"/>
          <a:stretch>
            <a:fillRect/>
          </a:stretch>
        </p:blipFill>
        <p:spPr>
          <a:xfrm>
            <a:off x="2333624" y="1800225"/>
            <a:ext cx="8067675" cy="4552950"/>
          </a:xfrm>
          <a:prstGeom prst="rect">
            <a:avLst/>
          </a:prstGeom>
        </p:spPr>
      </p:pic>
    </p:spTree>
    <p:extLst>
      <p:ext uri="{BB962C8B-B14F-4D97-AF65-F5344CB8AC3E}">
        <p14:creationId xmlns:p14="http://schemas.microsoft.com/office/powerpoint/2010/main" val="30591456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110</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extLst/>
          </p:nvPr>
        </p:nvGraphicFramePr>
        <p:xfrm>
          <a:off x="410095" y="1585913"/>
          <a:ext cx="11373397" cy="4760499"/>
        </p:xfrm>
        <a:graphic>
          <a:graphicData uri="http://schemas.openxmlformats.org/drawingml/2006/table">
            <a:tbl>
              <a:tblPr firstRow="1" bandRow="1"/>
              <a:tblGrid>
                <a:gridCol w="706111">
                  <a:extLst>
                    <a:ext uri="{9D8B030D-6E8A-4147-A177-3AD203B41FA5}">
                      <a16:colId xmlns="" xmlns:a16="http://schemas.microsoft.com/office/drawing/2014/main" val="20000"/>
                    </a:ext>
                  </a:extLst>
                </a:gridCol>
                <a:gridCol w="2010964">
                  <a:extLst>
                    <a:ext uri="{9D8B030D-6E8A-4147-A177-3AD203B41FA5}">
                      <a16:colId xmlns="" xmlns:a16="http://schemas.microsoft.com/office/drawing/2014/main" val="20001"/>
                    </a:ext>
                  </a:extLst>
                </a:gridCol>
                <a:gridCol w="696685">
                  <a:extLst>
                    <a:ext uri="{9D8B030D-6E8A-4147-A177-3AD203B41FA5}">
                      <a16:colId xmlns="" xmlns:a16="http://schemas.microsoft.com/office/drawing/2014/main" val="20002"/>
                    </a:ext>
                  </a:extLst>
                </a:gridCol>
                <a:gridCol w="1699073">
                  <a:extLst>
                    <a:ext uri="{9D8B030D-6E8A-4147-A177-3AD203B41FA5}">
                      <a16:colId xmlns="" xmlns:a16="http://schemas.microsoft.com/office/drawing/2014/main" val="20003"/>
                    </a:ext>
                  </a:extLst>
                </a:gridCol>
                <a:gridCol w="785602">
                  <a:extLst>
                    <a:ext uri="{9D8B030D-6E8A-4147-A177-3AD203B41FA5}">
                      <a16:colId xmlns="" xmlns:a16="http://schemas.microsoft.com/office/drawing/2014/main" val="20004"/>
                    </a:ext>
                  </a:extLst>
                </a:gridCol>
                <a:gridCol w="2087324">
                  <a:extLst>
                    <a:ext uri="{9D8B030D-6E8A-4147-A177-3AD203B41FA5}">
                      <a16:colId xmlns="" xmlns:a16="http://schemas.microsoft.com/office/drawing/2014/main" val="20005"/>
                    </a:ext>
                  </a:extLst>
                </a:gridCol>
                <a:gridCol w="687978">
                  <a:extLst>
                    <a:ext uri="{9D8B030D-6E8A-4147-A177-3AD203B41FA5}">
                      <a16:colId xmlns="" xmlns:a16="http://schemas.microsoft.com/office/drawing/2014/main" val="20006"/>
                    </a:ext>
                  </a:extLst>
                </a:gridCol>
                <a:gridCol w="2699660">
                  <a:extLst>
                    <a:ext uri="{9D8B030D-6E8A-4147-A177-3AD203B41FA5}">
                      <a16:colId xmlns="" xmlns:a16="http://schemas.microsoft.com/office/drawing/2014/main"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 xmlns:a16="http://schemas.microsoft.com/office/drawing/2014/main"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b="1" dirty="0">
                          <a:latin typeface="微軟正黑體" panose="020B0604030504040204" pitchFamily="34" charset="-120"/>
                          <a:ea typeface="微軟正黑體" panose="020B0604030504040204" pitchFamily="34" charset="-120"/>
                        </a:rPr>
                        <a:t>104</a:t>
                      </a:r>
                      <a:endParaRPr lang="zh-TW" altLang="en-US" b="1" dirty="0">
                        <a:latin typeface="微軟正黑體" panose="020B0604030504040204" pitchFamily="34" charset="-120"/>
                        <a:ea typeface="微軟正黑體" panose="020B0604030504040204" pitchFamily="34" charset="-12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蘭陽技術學院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sz="1800" b="1" kern="1200" dirty="0">
                          <a:latin typeface="微軟正黑體" panose="020B0604030504040204" pitchFamily="34" charset="-120"/>
                          <a:ea typeface="微軟正黑體" panose="020B0604030504040204" pitchFamily="34" charset="-120"/>
                        </a:rPr>
                        <a:t>423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臺灣觀光學院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 xmlns:a16="http://schemas.microsoft.com/office/drawing/2014/main"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23120341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 xmlns:a16="http://schemas.microsoft.com/office/drawing/2014/main" id="{A4F4AB57-4404-4EB1-9D27-E479A8112FDF}"/>
              </a:ext>
            </a:extLst>
          </p:cNvPr>
          <p:cNvSpPr/>
          <p:nvPr/>
        </p:nvSpPr>
        <p:spPr>
          <a:xfrm>
            <a:off x="814387" y="2166489"/>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 xmlns:a16="http://schemas.microsoft.com/office/drawing/2014/main" id="{418E32F7-B0C6-4A71-9B4B-028538DD1564}"/>
              </a:ext>
            </a:extLst>
          </p:cNvPr>
          <p:cNvSpPr txBox="1">
            <a:spLocks/>
          </p:cNvSpPr>
          <p:nvPr/>
        </p:nvSpPr>
        <p:spPr>
          <a:xfrm>
            <a:off x="611146" y="2151265"/>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110</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109</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學年度之提撥比率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為原則，例如</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學年度提撥核定招生名額</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學年度可提撥</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100%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a:t>
            </a:r>
            <a:r>
              <a:rPr lang="en-US" altLang="zh-TW" dirty="0">
                <a:solidFill>
                  <a:srgbClr val="FF0000"/>
                </a:solidFill>
                <a:effectLst>
                  <a:glow rad="127000">
                    <a:schemeClr val="bg1">
                      <a:alpha val="91000"/>
                    </a:schemeClr>
                  </a:glow>
                </a:effectLst>
                <a:latin typeface="Book Antiqua" pitchFamily="18" charset="0"/>
                <a:ea typeface="標楷體" pitchFamily="65" charset="-120"/>
              </a:rPr>
              <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10862</TotalTime>
  <Words>12096</Words>
  <Application>Microsoft Office PowerPoint</Application>
  <PresentationFormat>自訂</PresentationFormat>
  <Paragraphs>2359</Paragraphs>
  <Slides>130</Slides>
  <Notes>45</Notes>
  <HiddenSlides>0</HiddenSlides>
  <MMClips>0</MMClips>
  <ScaleCrop>false</ScaleCrop>
  <HeadingPairs>
    <vt:vector size="6" baseType="variant">
      <vt:variant>
        <vt:lpstr>佈景主題</vt:lpstr>
      </vt:variant>
      <vt:variant>
        <vt:i4>7</vt:i4>
      </vt:variant>
      <vt:variant>
        <vt:lpstr>內嵌 OLE 伺服程式</vt:lpstr>
      </vt:variant>
      <vt:variant>
        <vt:i4>1</vt:i4>
      </vt:variant>
      <vt:variant>
        <vt:lpstr>投影片標題</vt:lpstr>
      </vt:variant>
      <vt:variant>
        <vt:i4>130</vt:i4>
      </vt:variant>
    </vt:vector>
  </HeadingPairs>
  <TitlesOfParts>
    <vt:vector size="138" baseType="lpstr">
      <vt:lpstr>絲縷</vt:lpstr>
      <vt:lpstr>2_絲縷</vt:lpstr>
      <vt:lpstr>3_絲縷</vt:lpstr>
      <vt:lpstr>5_絲縷</vt:lpstr>
      <vt:lpstr>自訂設計</vt:lpstr>
      <vt:lpstr>6_絲縷</vt:lpstr>
      <vt:lpstr>Office 主题</vt:lpstr>
      <vt:lpstr>Visio</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110學年度臺南區免試入學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(十一)就近入學(以東區、永康區為例)</vt:lpstr>
      <vt:lpstr>(十一)就近入學(以安平區為例)</vt:lpstr>
      <vt:lpstr>(十一)就近入學(以仁德區為例)</vt:lpstr>
      <vt:lpstr>(十二)國中教育會考</vt:lpstr>
      <vt:lpstr>PowerPoint 簡報</vt:lpstr>
      <vt:lpstr>PowerPoint 簡報</vt:lpstr>
      <vt:lpstr>考試科目、時間及題數</vt:lpstr>
      <vt:lpstr>PowerPoint 簡報</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二、國中畢業生適性入學宣導網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User</cp:lastModifiedBy>
  <cp:revision>1004</cp:revision>
  <dcterms:created xsi:type="dcterms:W3CDTF">2014-11-14T00:32:43Z</dcterms:created>
  <dcterms:modified xsi:type="dcterms:W3CDTF">2021-12-21T03:02:10Z</dcterms:modified>
</cp:coreProperties>
</file>