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61" r:id="rId4"/>
    <p:sldId id="256" r:id="rId5"/>
    <p:sldId id="262" r:id="rId6"/>
    <p:sldId id="263" r:id="rId7"/>
    <p:sldId id="269" r:id="rId8"/>
    <p:sldId id="266" r:id="rId9"/>
    <p:sldId id="271" r:id="rId10"/>
    <p:sldId id="272" r:id="rId11"/>
    <p:sldId id="267" r:id="rId12"/>
    <p:sldId id="268" r:id="rId13"/>
    <p:sldId id="270" r:id="rId14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BB3D3-0758-4AB0-9290-D392BF505B69}" type="datetimeFigureOut">
              <a:rPr lang="zh-TW" altLang="en-US" smtClean="0"/>
              <a:t>2021/9/8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2A087-DF15-4CE0-8DBA-45A44D30BF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25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429A3-9418-49DE-AB2B-EF8C0F155EA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418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429A3-9418-49DE-AB2B-EF8C0F155EA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418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429A3-9418-49DE-AB2B-EF8C0F155EA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41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429A3-9418-49DE-AB2B-EF8C0F155EA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41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429A3-9418-49DE-AB2B-EF8C0F155EA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418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429A3-9418-49DE-AB2B-EF8C0F155EA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418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429A3-9418-49DE-AB2B-EF8C0F155EA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41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E4A6-C797-46AE-9A5F-97568049C4DC}" type="datetimeFigureOut">
              <a:rPr lang="zh-TW" altLang="en-US" smtClean="0"/>
              <a:t>2021/9/8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3F-12F7-4901-80F8-8D29206B38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25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E4A6-C797-46AE-9A5F-97568049C4DC}" type="datetimeFigureOut">
              <a:rPr lang="zh-TW" altLang="en-US" smtClean="0"/>
              <a:t>2021/9/8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3F-12F7-4901-80F8-8D29206B38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84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E4A6-C797-46AE-9A5F-97568049C4DC}" type="datetimeFigureOut">
              <a:rPr lang="zh-TW" altLang="en-US" smtClean="0"/>
              <a:t>2021/9/8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3F-12F7-4901-80F8-8D29206B38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48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47398CD-3380-40D1-9ABD-D9ACD7D1152A}"/>
              </a:ext>
            </a:extLst>
          </p:cNvPr>
          <p:cNvSpPr/>
          <p:nvPr userDrawn="1"/>
        </p:nvSpPr>
        <p:spPr>
          <a:xfrm>
            <a:off x="1" y="1"/>
            <a:ext cx="9144000" cy="6858000"/>
          </a:xfrm>
          <a:prstGeom prst="rect">
            <a:avLst/>
          </a:prstGeom>
          <a:solidFill>
            <a:srgbClr val="FFF7E1">
              <a:alpha val="90000"/>
            </a:srgbClr>
          </a:solidFill>
          <a:ln>
            <a:solidFill>
              <a:srgbClr val="FFF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52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E4A6-C797-46AE-9A5F-97568049C4DC}" type="datetimeFigureOut">
              <a:rPr lang="zh-TW" altLang="en-US" smtClean="0"/>
              <a:t>2021/9/8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3F-12F7-4901-80F8-8D29206B38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31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E4A6-C797-46AE-9A5F-97568049C4DC}" type="datetimeFigureOut">
              <a:rPr lang="zh-TW" altLang="en-US" smtClean="0"/>
              <a:t>2021/9/8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3F-12F7-4901-80F8-8D29206B38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48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E4A6-C797-46AE-9A5F-97568049C4DC}" type="datetimeFigureOut">
              <a:rPr lang="zh-TW" altLang="en-US" smtClean="0"/>
              <a:t>2021/9/8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3F-12F7-4901-80F8-8D29206B38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39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E4A6-C797-46AE-9A5F-97568049C4DC}" type="datetimeFigureOut">
              <a:rPr lang="zh-TW" altLang="en-US" smtClean="0"/>
              <a:t>2021/9/8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3F-12F7-4901-80F8-8D29206B38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39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E4A6-C797-46AE-9A5F-97568049C4DC}" type="datetimeFigureOut">
              <a:rPr lang="zh-TW" altLang="en-US" smtClean="0"/>
              <a:t>2021/9/8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3F-12F7-4901-80F8-8D29206B38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E4A6-C797-46AE-9A5F-97568049C4DC}" type="datetimeFigureOut">
              <a:rPr lang="zh-TW" altLang="en-US" smtClean="0"/>
              <a:t>2021/9/8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3F-12F7-4901-80F8-8D29206B38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99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E4A6-C797-46AE-9A5F-97568049C4DC}" type="datetimeFigureOut">
              <a:rPr lang="zh-TW" altLang="en-US" smtClean="0"/>
              <a:t>2021/9/8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3F-12F7-4901-80F8-8D29206B38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70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E4A6-C797-46AE-9A5F-97568049C4DC}" type="datetimeFigureOut">
              <a:rPr lang="zh-TW" altLang="en-US" smtClean="0"/>
              <a:t>2021/9/8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E3F-12F7-4901-80F8-8D29206B38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35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6E4A6-C797-46AE-9A5F-97568049C4DC}" type="datetimeFigureOut">
              <a:rPr lang="zh-TW" altLang="en-US" smtClean="0"/>
              <a:t>2021/9/8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A4E3F-12F7-4901-80F8-8D29206B38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010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hyperlink" Target="https://www.cdc.gov.tw/Category/Page/3-aXlTBq4ggn5Hg2dveHB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585788"/>
            <a:ext cx="80295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132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="" xmlns:a16="http://schemas.microsoft.com/office/drawing/2014/main" id="{97AFFD63-F77F-4B42-A024-4458D860E0AE}"/>
              </a:ext>
            </a:extLst>
          </p:cNvPr>
          <p:cNvGrpSpPr/>
          <p:nvPr/>
        </p:nvGrpSpPr>
        <p:grpSpPr>
          <a:xfrm rot="10800000">
            <a:off x="-33643" y="-29874"/>
            <a:ext cx="350520" cy="6861814"/>
            <a:chOff x="-990600" y="2347656"/>
            <a:chExt cx="350520" cy="1432560"/>
          </a:xfrm>
        </p:grpSpPr>
        <p:cxnSp>
          <p:nvCxnSpPr>
            <p:cNvPr id="12" name="直線接點 11">
              <a:extLst>
                <a:ext uri="{FF2B5EF4-FFF2-40B4-BE49-F238E27FC236}">
                  <a16:creationId xmlns="" xmlns:a16="http://schemas.microsoft.com/office/drawing/2014/main" id="{F318B558-1048-4096-9881-FD2689358769}"/>
                </a:ext>
              </a:extLst>
            </p:cNvPr>
            <p:cNvCxnSpPr/>
            <p:nvPr userDrawn="1"/>
          </p:nvCxnSpPr>
          <p:spPr>
            <a:xfrm>
              <a:off x="-99060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="" xmlns:a16="http://schemas.microsoft.com/office/drawing/2014/main" id="{0155C845-B402-4567-A802-3B70AA9F7A79}"/>
                </a:ext>
              </a:extLst>
            </p:cNvPr>
            <p:cNvCxnSpPr/>
            <p:nvPr userDrawn="1"/>
          </p:nvCxnSpPr>
          <p:spPr>
            <a:xfrm>
              <a:off x="-87630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="" xmlns:a16="http://schemas.microsoft.com/office/drawing/2014/main" id="{B52952A4-D546-4635-989E-22CC50BB6FB3}"/>
                </a:ext>
              </a:extLst>
            </p:cNvPr>
            <p:cNvCxnSpPr/>
            <p:nvPr userDrawn="1"/>
          </p:nvCxnSpPr>
          <p:spPr>
            <a:xfrm>
              <a:off x="-75438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="" xmlns:a16="http://schemas.microsoft.com/office/drawing/2014/main" id="{615D86A4-E070-4A91-8FD6-0CC5BE793705}"/>
                </a:ext>
              </a:extLst>
            </p:cNvPr>
            <p:cNvCxnSpPr/>
            <p:nvPr userDrawn="1"/>
          </p:nvCxnSpPr>
          <p:spPr>
            <a:xfrm>
              <a:off x="-64008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97A4C232-B003-4638-8B1E-77C775632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2769" y="5772275"/>
            <a:ext cx="946575" cy="1221060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7442200" y="3701264"/>
            <a:ext cx="1411817" cy="3154831"/>
          </a:xfrm>
          <a:custGeom>
            <a:avLst/>
            <a:gdLst>
              <a:gd name="connsiteX0" fmla="*/ 3367134 w 6912464"/>
              <a:gd name="connsiteY0" fmla="*/ 0 h 6072033"/>
              <a:gd name="connsiteX1" fmla="*/ 6909205 w 6912464"/>
              <a:gd name="connsiteY1" fmla="*/ 10447 h 6072033"/>
              <a:gd name="connsiteX2" fmla="*/ 6912464 w 6912464"/>
              <a:gd name="connsiteY2" fmla="*/ 6072033 h 6072033"/>
              <a:gd name="connsiteX3" fmla="*/ 0 w 6912464"/>
              <a:gd name="connsiteY3" fmla="*/ 6072033 h 607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464" h="6072033">
                <a:moveTo>
                  <a:pt x="3367134" y="0"/>
                </a:moveTo>
                <a:lnTo>
                  <a:pt x="6909205" y="10447"/>
                </a:lnTo>
                <a:lnTo>
                  <a:pt x="6912464" y="6072033"/>
                </a:lnTo>
                <a:lnTo>
                  <a:pt x="0" y="6072033"/>
                </a:lnTo>
                <a:close/>
              </a:path>
            </a:pathLst>
          </a:custGeom>
          <a:solidFill>
            <a:srgbClr val="81D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226453"/>
              </a:solidFill>
            </a:endParaRPr>
          </a:p>
        </p:txBody>
      </p:sp>
      <p:sp>
        <p:nvSpPr>
          <p:cNvPr id="21" name="TextBox 26"/>
          <p:cNvSpPr txBox="1"/>
          <p:nvPr/>
        </p:nvSpPr>
        <p:spPr>
          <a:xfrm>
            <a:off x="53752" y="303604"/>
            <a:ext cx="3354865" cy="124648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ts val="3000"/>
              </a:lnSpc>
            </a:pP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endParaRPr lang="zh-CN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內容版面配置區 1"/>
          <p:cNvSpPr txBox="1">
            <a:spLocks/>
          </p:cNvSpPr>
          <p:nvPr/>
        </p:nvSpPr>
        <p:spPr bwMode="auto">
          <a:xfrm>
            <a:off x="-33642" y="1124744"/>
            <a:ext cx="9468544" cy="591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kumimoji="0" lang="en-US" altLang="zh-TW" sz="28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kumimoji="0" lang="en-US" altLang="zh-TW" sz="28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kumimoji="0" lang="en-US" altLang="zh-TW" sz="28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43523"/>
            <a:ext cx="1115616" cy="98122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089966" y="67271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國教署提醒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8" y="1220797"/>
            <a:ext cx="8027987" cy="481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3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="" xmlns:a16="http://schemas.microsoft.com/office/drawing/2014/main" id="{97AFFD63-F77F-4B42-A024-4458D860E0AE}"/>
              </a:ext>
            </a:extLst>
          </p:cNvPr>
          <p:cNvGrpSpPr/>
          <p:nvPr/>
        </p:nvGrpSpPr>
        <p:grpSpPr>
          <a:xfrm rot="10800000">
            <a:off x="-33643" y="-29874"/>
            <a:ext cx="350520" cy="6861814"/>
            <a:chOff x="-990600" y="2347656"/>
            <a:chExt cx="350520" cy="1432560"/>
          </a:xfrm>
        </p:grpSpPr>
        <p:cxnSp>
          <p:nvCxnSpPr>
            <p:cNvPr id="12" name="直線接點 11">
              <a:extLst>
                <a:ext uri="{FF2B5EF4-FFF2-40B4-BE49-F238E27FC236}">
                  <a16:creationId xmlns="" xmlns:a16="http://schemas.microsoft.com/office/drawing/2014/main" id="{F318B558-1048-4096-9881-FD2689358769}"/>
                </a:ext>
              </a:extLst>
            </p:cNvPr>
            <p:cNvCxnSpPr/>
            <p:nvPr userDrawn="1"/>
          </p:nvCxnSpPr>
          <p:spPr>
            <a:xfrm>
              <a:off x="-99060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="" xmlns:a16="http://schemas.microsoft.com/office/drawing/2014/main" id="{0155C845-B402-4567-A802-3B70AA9F7A79}"/>
                </a:ext>
              </a:extLst>
            </p:cNvPr>
            <p:cNvCxnSpPr/>
            <p:nvPr userDrawn="1"/>
          </p:nvCxnSpPr>
          <p:spPr>
            <a:xfrm>
              <a:off x="-87630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="" xmlns:a16="http://schemas.microsoft.com/office/drawing/2014/main" id="{B52952A4-D546-4635-989E-22CC50BB6FB3}"/>
                </a:ext>
              </a:extLst>
            </p:cNvPr>
            <p:cNvCxnSpPr/>
            <p:nvPr userDrawn="1"/>
          </p:nvCxnSpPr>
          <p:spPr>
            <a:xfrm>
              <a:off x="-75438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="" xmlns:a16="http://schemas.microsoft.com/office/drawing/2014/main" id="{615D86A4-E070-4A91-8FD6-0CC5BE793705}"/>
                </a:ext>
              </a:extLst>
            </p:cNvPr>
            <p:cNvCxnSpPr/>
            <p:nvPr userDrawn="1"/>
          </p:nvCxnSpPr>
          <p:spPr>
            <a:xfrm>
              <a:off x="-64008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97A4C232-B003-4638-8B1E-77C775632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2769" y="5772275"/>
            <a:ext cx="946575" cy="1221060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7442200" y="3701264"/>
            <a:ext cx="1411817" cy="3154831"/>
          </a:xfrm>
          <a:custGeom>
            <a:avLst/>
            <a:gdLst>
              <a:gd name="connsiteX0" fmla="*/ 3367134 w 6912464"/>
              <a:gd name="connsiteY0" fmla="*/ 0 h 6072033"/>
              <a:gd name="connsiteX1" fmla="*/ 6909205 w 6912464"/>
              <a:gd name="connsiteY1" fmla="*/ 10447 h 6072033"/>
              <a:gd name="connsiteX2" fmla="*/ 6912464 w 6912464"/>
              <a:gd name="connsiteY2" fmla="*/ 6072033 h 6072033"/>
              <a:gd name="connsiteX3" fmla="*/ 0 w 6912464"/>
              <a:gd name="connsiteY3" fmla="*/ 6072033 h 607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464" h="6072033">
                <a:moveTo>
                  <a:pt x="3367134" y="0"/>
                </a:moveTo>
                <a:lnTo>
                  <a:pt x="6909205" y="10447"/>
                </a:lnTo>
                <a:lnTo>
                  <a:pt x="6912464" y="6072033"/>
                </a:lnTo>
                <a:lnTo>
                  <a:pt x="0" y="6072033"/>
                </a:lnTo>
                <a:close/>
              </a:path>
            </a:pathLst>
          </a:custGeom>
          <a:solidFill>
            <a:srgbClr val="81D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226453"/>
              </a:solidFill>
            </a:endParaRPr>
          </a:p>
        </p:txBody>
      </p:sp>
      <p:sp>
        <p:nvSpPr>
          <p:cNvPr id="21" name="TextBox 26"/>
          <p:cNvSpPr txBox="1"/>
          <p:nvPr/>
        </p:nvSpPr>
        <p:spPr>
          <a:xfrm>
            <a:off x="0" y="421554"/>
            <a:ext cx="3354865" cy="124648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ts val="3000"/>
              </a:lnSpc>
            </a:pP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endParaRPr lang="zh-CN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內容版面配置區 1"/>
          <p:cNvSpPr txBox="1">
            <a:spLocks/>
          </p:cNvSpPr>
          <p:nvPr/>
        </p:nvSpPr>
        <p:spPr bwMode="auto">
          <a:xfrm>
            <a:off x="32530" y="1124744"/>
            <a:ext cx="9144000" cy="64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接種後</a:t>
            </a:r>
            <a:endParaRPr kumimoji="0" lang="en-US" altLang="zh-TW" b="1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kumimoji="0" lang="en-US" altLang="zh-TW" sz="28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天內</a:t>
            </a:r>
            <a:r>
              <a:rPr kumimoji="0"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若有不適，可請防疫假。</a:t>
            </a:r>
            <a:r>
              <a:rPr kumimoji="0"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包含接種當天</a:t>
            </a:r>
            <a:r>
              <a:rPr kumimoji="0"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kumimoji="0"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若遇到考試，學生事後補考，不扣分。</a:t>
            </a:r>
            <a:endParaRPr kumimoji="0" lang="en-US" altLang="zh-TW" sz="28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000" b="1" kern="100" dirty="0" smtClean="0">
              <a:latin typeface="Calibri"/>
              <a:ea typeface="標楷體"/>
              <a:cs typeface="Times New Roman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43523"/>
            <a:ext cx="1115616" cy="98122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627784" y="2953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國教署提醒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96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="" xmlns:a16="http://schemas.microsoft.com/office/drawing/2014/main" id="{97AFFD63-F77F-4B42-A024-4458D860E0AE}"/>
              </a:ext>
            </a:extLst>
          </p:cNvPr>
          <p:cNvGrpSpPr/>
          <p:nvPr/>
        </p:nvGrpSpPr>
        <p:grpSpPr>
          <a:xfrm rot="10800000">
            <a:off x="-33643" y="-29874"/>
            <a:ext cx="350520" cy="6861814"/>
            <a:chOff x="-990600" y="2347656"/>
            <a:chExt cx="350520" cy="1432560"/>
          </a:xfrm>
        </p:grpSpPr>
        <p:cxnSp>
          <p:nvCxnSpPr>
            <p:cNvPr id="12" name="直線接點 11">
              <a:extLst>
                <a:ext uri="{FF2B5EF4-FFF2-40B4-BE49-F238E27FC236}">
                  <a16:creationId xmlns="" xmlns:a16="http://schemas.microsoft.com/office/drawing/2014/main" id="{F318B558-1048-4096-9881-FD2689358769}"/>
                </a:ext>
              </a:extLst>
            </p:cNvPr>
            <p:cNvCxnSpPr/>
            <p:nvPr userDrawn="1"/>
          </p:nvCxnSpPr>
          <p:spPr>
            <a:xfrm>
              <a:off x="-99060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="" xmlns:a16="http://schemas.microsoft.com/office/drawing/2014/main" id="{0155C845-B402-4567-A802-3B70AA9F7A79}"/>
                </a:ext>
              </a:extLst>
            </p:cNvPr>
            <p:cNvCxnSpPr/>
            <p:nvPr userDrawn="1"/>
          </p:nvCxnSpPr>
          <p:spPr>
            <a:xfrm>
              <a:off x="-87630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="" xmlns:a16="http://schemas.microsoft.com/office/drawing/2014/main" id="{B52952A4-D546-4635-989E-22CC50BB6FB3}"/>
                </a:ext>
              </a:extLst>
            </p:cNvPr>
            <p:cNvCxnSpPr/>
            <p:nvPr userDrawn="1"/>
          </p:nvCxnSpPr>
          <p:spPr>
            <a:xfrm>
              <a:off x="-75438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="" xmlns:a16="http://schemas.microsoft.com/office/drawing/2014/main" id="{615D86A4-E070-4A91-8FD6-0CC5BE793705}"/>
                </a:ext>
              </a:extLst>
            </p:cNvPr>
            <p:cNvCxnSpPr/>
            <p:nvPr userDrawn="1"/>
          </p:nvCxnSpPr>
          <p:spPr>
            <a:xfrm>
              <a:off x="-64008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97A4C232-B003-4638-8B1E-77C775632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2769" y="5772275"/>
            <a:ext cx="946575" cy="1221060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7442200" y="3701264"/>
            <a:ext cx="1411817" cy="3154831"/>
          </a:xfrm>
          <a:custGeom>
            <a:avLst/>
            <a:gdLst>
              <a:gd name="connsiteX0" fmla="*/ 3367134 w 6912464"/>
              <a:gd name="connsiteY0" fmla="*/ 0 h 6072033"/>
              <a:gd name="connsiteX1" fmla="*/ 6909205 w 6912464"/>
              <a:gd name="connsiteY1" fmla="*/ 10447 h 6072033"/>
              <a:gd name="connsiteX2" fmla="*/ 6912464 w 6912464"/>
              <a:gd name="connsiteY2" fmla="*/ 6072033 h 6072033"/>
              <a:gd name="connsiteX3" fmla="*/ 0 w 6912464"/>
              <a:gd name="connsiteY3" fmla="*/ 6072033 h 607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464" h="6072033">
                <a:moveTo>
                  <a:pt x="3367134" y="0"/>
                </a:moveTo>
                <a:lnTo>
                  <a:pt x="6909205" y="10447"/>
                </a:lnTo>
                <a:lnTo>
                  <a:pt x="6912464" y="6072033"/>
                </a:lnTo>
                <a:lnTo>
                  <a:pt x="0" y="6072033"/>
                </a:lnTo>
                <a:close/>
              </a:path>
            </a:pathLst>
          </a:custGeom>
          <a:solidFill>
            <a:srgbClr val="81D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226453"/>
              </a:solidFill>
            </a:endParaRPr>
          </a:p>
        </p:txBody>
      </p:sp>
      <p:sp>
        <p:nvSpPr>
          <p:cNvPr id="21" name="TextBox 26"/>
          <p:cNvSpPr txBox="1"/>
          <p:nvPr/>
        </p:nvSpPr>
        <p:spPr>
          <a:xfrm>
            <a:off x="0" y="421554"/>
            <a:ext cx="3354865" cy="124648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ts val="3000"/>
              </a:lnSpc>
            </a:pP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endParaRPr lang="zh-CN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內容版面配置區 1"/>
          <p:cNvSpPr txBox="1">
            <a:spLocks/>
          </p:cNvSpPr>
          <p:nvPr/>
        </p:nvSpPr>
        <p:spPr bwMode="auto">
          <a:xfrm>
            <a:off x="80656" y="634133"/>
            <a:ext cx="9144000" cy="64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接種後</a:t>
            </a:r>
            <a:endParaRPr kumimoji="0" lang="en-US" altLang="zh-TW" b="1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天內</a:t>
            </a:r>
            <a:r>
              <a:rPr kumimoji="0"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kumimoji="0"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盡量不安排</a:t>
            </a: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劇烈教學活動。</a:t>
            </a:r>
            <a:endParaRPr kumimoji="0" lang="en-US" altLang="zh-TW" sz="28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endParaRPr kumimoji="0"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kumimoji="0"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學生與家長須</a:t>
            </a: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密切觀察有無產生不良反應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 </a:t>
            </a:r>
            <a:endParaRPr kumimoji="0"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若</a:t>
            </a: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有，須立即通報校方及衛生所</a:t>
            </a:r>
            <a:r>
              <a:rPr kumimoji="0" lang="en-US" altLang="zh-TW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局</a:t>
            </a:r>
            <a:r>
              <a:rPr kumimoji="0" lang="en-US" altLang="zh-TW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，並送醫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sz="2800" b="1" kern="1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kumimoji="0" lang="zh-TW" altLang="en-US" sz="28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  </a:t>
            </a:r>
            <a:r>
              <a:rPr kumimoji="0" lang="en-US" altLang="zh-TW" sz="20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(1)</a:t>
            </a:r>
            <a:r>
              <a:rPr kumimoji="0" lang="zh-TW" altLang="en-US" sz="20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發燒超過</a:t>
            </a:r>
            <a:r>
              <a:rPr kumimoji="0" lang="en-US" altLang="zh-TW" sz="20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2</a:t>
            </a:r>
            <a:r>
              <a:rPr kumimoji="0" lang="zh-TW" altLang="en-US" sz="20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天，嚴重過敏</a:t>
            </a:r>
            <a:r>
              <a:rPr kumimoji="0" lang="en-US" altLang="zh-TW" sz="20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:</a:t>
            </a:r>
            <a:r>
              <a:rPr kumimoji="0" lang="zh-TW" altLang="en-US" sz="20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眩暈，全身紅疹，呼吸困難，應盡速就醫。</a:t>
            </a:r>
            <a:endParaRPr kumimoji="0" lang="en-US" altLang="zh-TW" sz="2000" b="1" kern="100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sz="2000" b="1" kern="1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kumimoji="0" lang="zh-TW" altLang="en-US" sz="20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    </a:t>
            </a:r>
            <a:r>
              <a:rPr kumimoji="0" lang="en-US" altLang="zh-TW" sz="20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(2)</a:t>
            </a:r>
            <a:r>
              <a:rPr kumimoji="0" lang="zh-TW" altLang="en-US" sz="20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若</a:t>
            </a:r>
            <a:r>
              <a:rPr kumimoji="0" lang="zh-TW" altLang="en-US" sz="2000" b="1" kern="1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為疑似疫苗接種後嚴重不良事件，可經由醫療院</a:t>
            </a:r>
            <a:r>
              <a:rPr kumimoji="0" lang="zh-TW" altLang="en-US" sz="20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所或</a:t>
            </a:r>
            <a:r>
              <a:rPr kumimoji="0" lang="zh-TW" altLang="en-US" sz="2000" b="1" kern="1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衛生局所</a:t>
            </a:r>
            <a:r>
              <a:rPr kumimoji="0" lang="zh-TW" altLang="en-US" sz="20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協助</a:t>
            </a:r>
            <a:endParaRPr kumimoji="0" lang="en-US" altLang="zh-TW" sz="2000" b="1" kern="100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sz="2000" b="1" kern="1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kumimoji="0" lang="zh-TW" altLang="en-US" sz="20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       通報</a:t>
            </a:r>
            <a:r>
              <a:rPr kumimoji="0" lang="zh-TW" altLang="en-US" sz="2000" b="1" kern="1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至「疫苗不良事件通報系統</a:t>
            </a:r>
            <a:r>
              <a:rPr kumimoji="0" lang="zh-TW" altLang="en-US" sz="20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」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sz="20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         </a:t>
            </a:r>
            <a:r>
              <a:rPr kumimoji="0" lang="en-US" altLang="zh-TW" sz="18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</a:t>
            </a:r>
            <a:r>
              <a:rPr kumimoji="0" lang="en-US" altLang="zh-TW" sz="18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  <a:hlinkClick r:id="rId4"/>
              </a:rPr>
              <a:t>https://www.cdc.gov.tw/Category/Page/3-aXlTBq4ggn5Hg2dveHBg</a:t>
            </a:r>
            <a:r>
              <a:rPr kumimoji="0" lang="en-US" altLang="zh-TW" sz="18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)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sz="1800" b="1" kern="1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kumimoji="0" lang="zh-TW" altLang="en-US" sz="18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     </a:t>
            </a:r>
            <a:r>
              <a:rPr kumimoji="0" lang="en-US" altLang="zh-TW" sz="18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(3)</a:t>
            </a:r>
            <a:r>
              <a:rPr kumimoji="0" lang="zh-TW" altLang="en-US" sz="18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心肌炎與心包膜炎可能發生在</a:t>
            </a:r>
            <a:r>
              <a:rPr kumimoji="0" lang="en-US" altLang="zh-TW" sz="18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14</a:t>
            </a:r>
            <a:r>
              <a:rPr kumimoji="0" lang="zh-TW" altLang="en-US" sz="18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天內，出現症狀</a:t>
            </a:r>
            <a:r>
              <a:rPr kumimoji="0" lang="zh-TW" altLang="en-US" sz="1800" b="1" kern="1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；急性</a:t>
            </a:r>
            <a:r>
              <a:rPr kumimoji="0" lang="zh-TW" altLang="en-US" sz="18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持續性胸痛、呼吸急</a:t>
            </a:r>
            <a:endParaRPr kumimoji="0" lang="en-US" altLang="zh-TW" sz="1800" b="1" kern="100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sz="1800" b="1" kern="1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kumimoji="0" lang="zh-TW" altLang="en-US" sz="18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         促，務必立即就醫。</a:t>
            </a:r>
            <a:endParaRPr kumimoji="0" lang="en-US" altLang="zh-TW" sz="1800" b="1" kern="100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sz="1800" b="1" kern="1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kumimoji="0" lang="zh-TW" altLang="en-US" sz="18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      </a:t>
            </a:r>
            <a:r>
              <a:rPr kumimoji="0" lang="en-US" altLang="zh-TW" sz="18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(4)</a:t>
            </a:r>
            <a:r>
              <a:rPr kumimoji="0" lang="zh-TW" altLang="en-US" sz="18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詳細的</a:t>
            </a:r>
            <a:r>
              <a:rPr kumimoji="0" lang="en-US" altLang="zh-TW" sz="18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BNT</a:t>
            </a:r>
            <a:r>
              <a:rPr kumimoji="0" lang="zh-TW" altLang="en-US" sz="18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疫苗接種須知，請參閱</a:t>
            </a:r>
            <a:r>
              <a:rPr kumimoji="0" lang="en-US" altLang="zh-TW" sz="18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9/8</a:t>
            </a:r>
            <a:r>
              <a:rPr kumimoji="0" lang="zh-TW" altLang="en-US" sz="18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發下的 </a:t>
            </a:r>
            <a:r>
              <a:rPr kumimoji="0" lang="en-US" altLang="zh-TW" sz="18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COVID-19</a:t>
            </a:r>
            <a:r>
              <a:rPr kumimoji="0" lang="zh-TW" altLang="en-US" sz="1800" b="1" kern="1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疫苗學生接種須知。</a:t>
            </a:r>
            <a:endParaRPr lang="en-US" altLang="zh-TW" sz="2000" b="1" kern="100" dirty="0" smtClean="0">
              <a:solidFill>
                <a:schemeClr val="accent1">
                  <a:lumMod val="75000"/>
                </a:schemeClr>
              </a:solidFill>
              <a:latin typeface="Calibri"/>
              <a:ea typeface="標楷體"/>
              <a:cs typeface="Times New Roman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43523"/>
            <a:ext cx="1115616" cy="98122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627784" y="2953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國教署提醒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81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="" xmlns:a16="http://schemas.microsoft.com/office/drawing/2014/main" id="{97AFFD63-F77F-4B42-A024-4458D860E0AE}"/>
              </a:ext>
            </a:extLst>
          </p:cNvPr>
          <p:cNvGrpSpPr/>
          <p:nvPr/>
        </p:nvGrpSpPr>
        <p:grpSpPr>
          <a:xfrm rot="10800000">
            <a:off x="-33643" y="-29874"/>
            <a:ext cx="350520" cy="6861814"/>
            <a:chOff x="-990600" y="2347656"/>
            <a:chExt cx="350520" cy="1432560"/>
          </a:xfrm>
        </p:grpSpPr>
        <p:cxnSp>
          <p:nvCxnSpPr>
            <p:cNvPr id="12" name="直線接點 11">
              <a:extLst>
                <a:ext uri="{FF2B5EF4-FFF2-40B4-BE49-F238E27FC236}">
                  <a16:creationId xmlns="" xmlns:a16="http://schemas.microsoft.com/office/drawing/2014/main" id="{F318B558-1048-4096-9881-FD2689358769}"/>
                </a:ext>
              </a:extLst>
            </p:cNvPr>
            <p:cNvCxnSpPr/>
            <p:nvPr userDrawn="1"/>
          </p:nvCxnSpPr>
          <p:spPr>
            <a:xfrm>
              <a:off x="-99060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="" xmlns:a16="http://schemas.microsoft.com/office/drawing/2014/main" id="{0155C845-B402-4567-A802-3B70AA9F7A79}"/>
                </a:ext>
              </a:extLst>
            </p:cNvPr>
            <p:cNvCxnSpPr/>
            <p:nvPr userDrawn="1"/>
          </p:nvCxnSpPr>
          <p:spPr>
            <a:xfrm>
              <a:off x="-87630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="" xmlns:a16="http://schemas.microsoft.com/office/drawing/2014/main" id="{B52952A4-D546-4635-989E-22CC50BB6FB3}"/>
                </a:ext>
              </a:extLst>
            </p:cNvPr>
            <p:cNvCxnSpPr/>
            <p:nvPr userDrawn="1"/>
          </p:nvCxnSpPr>
          <p:spPr>
            <a:xfrm>
              <a:off x="-75438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="" xmlns:a16="http://schemas.microsoft.com/office/drawing/2014/main" id="{615D86A4-E070-4A91-8FD6-0CC5BE793705}"/>
                </a:ext>
              </a:extLst>
            </p:cNvPr>
            <p:cNvCxnSpPr/>
            <p:nvPr userDrawn="1"/>
          </p:nvCxnSpPr>
          <p:spPr>
            <a:xfrm>
              <a:off x="-64008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97A4C232-B003-4638-8B1E-77C775632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2769" y="5772275"/>
            <a:ext cx="946575" cy="1221060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7442200" y="3701264"/>
            <a:ext cx="1411817" cy="3154831"/>
          </a:xfrm>
          <a:custGeom>
            <a:avLst/>
            <a:gdLst>
              <a:gd name="connsiteX0" fmla="*/ 3367134 w 6912464"/>
              <a:gd name="connsiteY0" fmla="*/ 0 h 6072033"/>
              <a:gd name="connsiteX1" fmla="*/ 6909205 w 6912464"/>
              <a:gd name="connsiteY1" fmla="*/ 10447 h 6072033"/>
              <a:gd name="connsiteX2" fmla="*/ 6912464 w 6912464"/>
              <a:gd name="connsiteY2" fmla="*/ 6072033 h 6072033"/>
              <a:gd name="connsiteX3" fmla="*/ 0 w 6912464"/>
              <a:gd name="connsiteY3" fmla="*/ 6072033 h 607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464" h="6072033">
                <a:moveTo>
                  <a:pt x="3367134" y="0"/>
                </a:moveTo>
                <a:lnTo>
                  <a:pt x="6909205" y="10447"/>
                </a:lnTo>
                <a:lnTo>
                  <a:pt x="6912464" y="6072033"/>
                </a:lnTo>
                <a:lnTo>
                  <a:pt x="0" y="6072033"/>
                </a:lnTo>
                <a:close/>
              </a:path>
            </a:pathLst>
          </a:custGeom>
          <a:solidFill>
            <a:srgbClr val="81D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226453"/>
              </a:solidFill>
            </a:endParaRPr>
          </a:p>
        </p:txBody>
      </p:sp>
      <p:sp>
        <p:nvSpPr>
          <p:cNvPr id="21" name="TextBox 26"/>
          <p:cNvSpPr txBox="1"/>
          <p:nvPr/>
        </p:nvSpPr>
        <p:spPr>
          <a:xfrm>
            <a:off x="0" y="421554"/>
            <a:ext cx="3354865" cy="124648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ts val="3000"/>
              </a:lnSpc>
            </a:pP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endParaRPr lang="zh-CN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內容版面配置區 1"/>
          <p:cNvSpPr txBox="1">
            <a:spLocks/>
          </p:cNvSpPr>
          <p:nvPr/>
        </p:nvSpPr>
        <p:spPr bwMode="auto">
          <a:xfrm>
            <a:off x="197325" y="161637"/>
            <a:ext cx="9144000" cy="64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fontAlgn="auto" hangingPunct="1">
              <a:spcAft>
                <a:spcPts val="0"/>
              </a:spcAft>
              <a:buNone/>
            </a:pPr>
            <a:endParaRPr lang="en-US" altLang="zh-TW" sz="2000" b="1" kern="100" dirty="0">
              <a:solidFill>
                <a:schemeClr val="accent1">
                  <a:lumMod val="75000"/>
                </a:schemeClr>
              </a:solidFill>
              <a:latin typeface="Calibri"/>
              <a:ea typeface="標楷體"/>
              <a:cs typeface="Times New Roman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endParaRPr lang="en-US" altLang="zh-TW" sz="2000" b="1" kern="100" dirty="0" smtClean="0">
              <a:solidFill>
                <a:schemeClr val="accent1">
                  <a:lumMod val="75000"/>
                </a:schemeClr>
              </a:solidFill>
              <a:latin typeface="Calibri"/>
              <a:ea typeface="標楷體"/>
              <a:cs typeface="Times New Roman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zh-TW" altLang="en-US" sz="2000" b="1" kern="100" dirty="0">
                <a:solidFill>
                  <a:schemeClr val="accent1">
                    <a:lumMod val="75000"/>
                  </a:schemeClr>
                </a:solidFill>
                <a:latin typeface="Calibri"/>
                <a:ea typeface="標楷體"/>
                <a:cs typeface="Times New Roman"/>
              </a:rPr>
              <a:t> </a:t>
            </a:r>
            <a:r>
              <a:rPr lang="zh-TW" altLang="en-US" sz="2000" b="1" kern="1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標楷體"/>
                <a:cs typeface="Times New Roman"/>
              </a:rPr>
              <a:t>   </a:t>
            </a:r>
            <a:endParaRPr lang="en-US" altLang="zh-TW" sz="2000" b="1" kern="100" dirty="0" smtClean="0">
              <a:solidFill>
                <a:schemeClr val="accent1">
                  <a:lumMod val="75000"/>
                </a:schemeClr>
              </a:solidFill>
              <a:latin typeface="Calibri"/>
              <a:ea typeface="標楷體"/>
              <a:cs typeface="Times New Roman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zh-TW" altLang="en-US" sz="7200" b="1" kern="100" dirty="0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大家一起加油</a:t>
            </a:r>
            <a:r>
              <a:rPr lang="en-US" altLang="zh-TW" sz="7200" b="1" kern="100" dirty="0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!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zh-TW" altLang="en-US" sz="7200" b="1" kern="100" dirty="0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 共同防疫</a:t>
            </a:r>
            <a:r>
              <a:rPr lang="en-US" altLang="zh-TW" sz="7200" b="1" kern="100" dirty="0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!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16685"/>
            <a:ext cx="2868393" cy="336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50" y="6571"/>
            <a:ext cx="2098328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7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02957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62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32656"/>
            <a:ext cx="80295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3528" y="602849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星期三  發下意願書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139952" y="5984913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9/13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星期一 第一節下課前 繳至健康中心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722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77"/>
          <a:stretch/>
        </p:blipFill>
        <p:spPr bwMode="auto">
          <a:xfrm>
            <a:off x="611560" y="592782"/>
            <a:ext cx="8080325" cy="535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01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83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94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65986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67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="" xmlns:a16="http://schemas.microsoft.com/office/drawing/2014/main" id="{97AFFD63-F77F-4B42-A024-4458D860E0AE}"/>
              </a:ext>
            </a:extLst>
          </p:cNvPr>
          <p:cNvGrpSpPr/>
          <p:nvPr/>
        </p:nvGrpSpPr>
        <p:grpSpPr>
          <a:xfrm rot="10800000">
            <a:off x="-33643" y="-29874"/>
            <a:ext cx="350520" cy="6861814"/>
            <a:chOff x="-990600" y="2347656"/>
            <a:chExt cx="350520" cy="1432560"/>
          </a:xfrm>
        </p:grpSpPr>
        <p:cxnSp>
          <p:nvCxnSpPr>
            <p:cNvPr id="12" name="直線接點 11">
              <a:extLst>
                <a:ext uri="{FF2B5EF4-FFF2-40B4-BE49-F238E27FC236}">
                  <a16:creationId xmlns="" xmlns:a16="http://schemas.microsoft.com/office/drawing/2014/main" id="{F318B558-1048-4096-9881-FD2689358769}"/>
                </a:ext>
              </a:extLst>
            </p:cNvPr>
            <p:cNvCxnSpPr/>
            <p:nvPr userDrawn="1"/>
          </p:nvCxnSpPr>
          <p:spPr>
            <a:xfrm>
              <a:off x="-99060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="" xmlns:a16="http://schemas.microsoft.com/office/drawing/2014/main" id="{0155C845-B402-4567-A802-3B70AA9F7A79}"/>
                </a:ext>
              </a:extLst>
            </p:cNvPr>
            <p:cNvCxnSpPr/>
            <p:nvPr userDrawn="1"/>
          </p:nvCxnSpPr>
          <p:spPr>
            <a:xfrm>
              <a:off x="-87630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="" xmlns:a16="http://schemas.microsoft.com/office/drawing/2014/main" id="{B52952A4-D546-4635-989E-22CC50BB6FB3}"/>
                </a:ext>
              </a:extLst>
            </p:cNvPr>
            <p:cNvCxnSpPr/>
            <p:nvPr userDrawn="1"/>
          </p:nvCxnSpPr>
          <p:spPr>
            <a:xfrm>
              <a:off x="-75438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="" xmlns:a16="http://schemas.microsoft.com/office/drawing/2014/main" id="{615D86A4-E070-4A91-8FD6-0CC5BE793705}"/>
                </a:ext>
              </a:extLst>
            </p:cNvPr>
            <p:cNvCxnSpPr/>
            <p:nvPr userDrawn="1"/>
          </p:nvCxnSpPr>
          <p:spPr>
            <a:xfrm>
              <a:off x="-64008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97A4C232-B003-4638-8B1E-77C775632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2769" y="5772275"/>
            <a:ext cx="946575" cy="1221060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7442200" y="3701264"/>
            <a:ext cx="1411817" cy="3154831"/>
          </a:xfrm>
          <a:custGeom>
            <a:avLst/>
            <a:gdLst>
              <a:gd name="connsiteX0" fmla="*/ 3367134 w 6912464"/>
              <a:gd name="connsiteY0" fmla="*/ 0 h 6072033"/>
              <a:gd name="connsiteX1" fmla="*/ 6909205 w 6912464"/>
              <a:gd name="connsiteY1" fmla="*/ 10447 h 6072033"/>
              <a:gd name="connsiteX2" fmla="*/ 6912464 w 6912464"/>
              <a:gd name="connsiteY2" fmla="*/ 6072033 h 6072033"/>
              <a:gd name="connsiteX3" fmla="*/ 0 w 6912464"/>
              <a:gd name="connsiteY3" fmla="*/ 6072033 h 607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464" h="6072033">
                <a:moveTo>
                  <a:pt x="3367134" y="0"/>
                </a:moveTo>
                <a:lnTo>
                  <a:pt x="6909205" y="10447"/>
                </a:lnTo>
                <a:lnTo>
                  <a:pt x="6912464" y="6072033"/>
                </a:lnTo>
                <a:lnTo>
                  <a:pt x="0" y="6072033"/>
                </a:lnTo>
                <a:close/>
              </a:path>
            </a:pathLst>
          </a:custGeom>
          <a:solidFill>
            <a:srgbClr val="81D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226453"/>
              </a:solidFill>
            </a:endParaRPr>
          </a:p>
        </p:txBody>
      </p:sp>
      <p:sp>
        <p:nvSpPr>
          <p:cNvPr id="21" name="TextBox 26"/>
          <p:cNvSpPr txBox="1"/>
          <p:nvPr/>
        </p:nvSpPr>
        <p:spPr>
          <a:xfrm>
            <a:off x="53752" y="303604"/>
            <a:ext cx="3354865" cy="124648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ts val="3000"/>
              </a:lnSpc>
            </a:pP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endParaRPr lang="zh-CN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內容版面配置區 1"/>
          <p:cNvSpPr txBox="1">
            <a:spLocks/>
          </p:cNvSpPr>
          <p:nvPr/>
        </p:nvSpPr>
        <p:spPr bwMode="auto">
          <a:xfrm>
            <a:off x="-25551" y="1196752"/>
            <a:ext cx="9468544" cy="591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接種</a:t>
            </a:r>
            <a:r>
              <a:rPr kumimoji="0"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當天</a:t>
            </a:r>
            <a:r>
              <a:rPr kumimoji="0" lang="en-US" altLang="zh-TW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kumimoji="0" lang="en-US" altLang="zh-TW" sz="28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kumimoji="0" lang="en-US" altLang="zh-TW" sz="28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接種前</a:t>
            </a:r>
            <a:r>
              <a:rPr kumimoji="0"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kumimoji="0"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同學務必要進食及補充足夠水分</a:t>
            </a:r>
            <a:r>
              <a:rPr kumimoji="0"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以防脫水</a:t>
            </a:r>
            <a:r>
              <a:rPr kumimoji="0"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kumimoji="0" lang="en-US" altLang="zh-TW" sz="28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kumimoji="0"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任課老師帶隊前往接種處，並全程參與，</a:t>
            </a:r>
            <a:endParaRPr kumimoji="0"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且導師隨時回班上關心學生狀況。</a:t>
            </a:r>
            <a:endParaRPr kumimoji="0"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kumimoji="0"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endParaRPr kumimoji="0" lang="en-US" altLang="zh-TW" sz="28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endParaRPr kumimoji="0" lang="en-US" altLang="zh-TW" sz="28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zh-TW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kumimoji="0" lang="en-US" altLang="zh-TW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43523"/>
            <a:ext cx="1115616" cy="9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="" xmlns:a16="http://schemas.microsoft.com/office/drawing/2014/main" id="{97AFFD63-F77F-4B42-A024-4458D860E0AE}"/>
              </a:ext>
            </a:extLst>
          </p:cNvPr>
          <p:cNvGrpSpPr/>
          <p:nvPr/>
        </p:nvGrpSpPr>
        <p:grpSpPr>
          <a:xfrm rot="10800000">
            <a:off x="-33643" y="-29874"/>
            <a:ext cx="350520" cy="6861814"/>
            <a:chOff x="-990600" y="2347656"/>
            <a:chExt cx="350520" cy="1432560"/>
          </a:xfrm>
        </p:grpSpPr>
        <p:cxnSp>
          <p:nvCxnSpPr>
            <p:cNvPr id="12" name="直線接點 11">
              <a:extLst>
                <a:ext uri="{FF2B5EF4-FFF2-40B4-BE49-F238E27FC236}">
                  <a16:creationId xmlns="" xmlns:a16="http://schemas.microsoft.com/office/drawing/2014/main" id="{F318B558-1048-4096-9881-FD2689358769}"/>
                </a:ext>
              </a:extLst>
            </p:cNvPr>
            <p:cNvCxnSpPr/>
            <p:nvPr userDrawn="1"/>
          </p:nvCxnSpPr>
          <p:spPr>
            <a:xfrm>
              <a:off x="-99060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="" xmlns:a16="http://schemas.microsoft.com/office/drawing/2014/main" id="{0155C845-B402-4567-A802-3B70AA9F7A79}"/>
                </a:ext>
              </a:extLst>
            </p:cNvPr>
            <p:cNvCxnSpPr/>
            <p:nvPr userDrawn="1"/>
          </p:nvCxnSpPr>
          <p:spPr>
            <a:xfrm>
              <a:off x="-87630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="" xmlns:a16="http://schemas.microsoft.com/office/drawing/2014/main" id="{B52952A4-D546-4635-989E-22CC50BB6FB3}"/>
                </a:ext>
              </a:extLst>
            </p:cNvPr>
            <p:cNvCxnSpPr/>
            <p:nvPr userDrawn="1"/>
          </p:nvCxnSpPr>
          <p:spPr>
            <a:xfrm>
              <a:off x="-75438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="" xmlns:a16="http://schemas.microsoft.com/office/drawing/2014/main" id="{615D86A4-E070-4A91-8FD6-0CC5BE793705}"/>
                </a:ext>
              </a:extLst>
            </p:cNvPr>
            <p:cNvCxnSpPr/>
            <p:nvPr userDrawn="1"/>
          </p:nvCxnSpPr>
          <p:spPr>
            <a:xfrm>
              <a:off x="-64008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97A4C232-B003-4638-8B1E-77C775632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2769" y="5772275"/>
            <a:ext cx="946575" cy="1221060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7442200" y="3701264"/>
            <a:ext cx="1411817" cy="3154831"/>
          </a:xfrm>
          <a:custGeom>
            <a:avLst/>
            <a:gdLst>
              <a:gd name="connsiteX0" fmla="*/ 3367134 w 6912464"/>
              <a:gd name="connsiteY0" fmla="*/ 0 h 6072033"/>
              <a:gd name="connsiteX1" fmla="*/ 6909205 w 6912464"/>
              <a:gd name="connsiteY1" fmla="*/ 10447 h 6072033"/>
              <a:gd name="connsiteX2" fmla="*/ 6912464 w 6912464"/>
              <a:gd name="connsiteY2" fmla="*/ 6072033 h 6072033"/>
              <a:gd name="connsiteX3" fmla="*/ 0 w 6912464"/>
              <a:gd name="connsiteY3" fmla="*/ 6072033 h 607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464" h="6072033">
                <a:moveTo>
                  <a:pt x="3367134" y="0"/>
                </a:moveTo>
                <a:lnTo>
                  <a:pt x="6909205" y="10447"/>
                </a:lnTo>
                <a:lnTo>
                  <a:pt x="6912464" y="6072033"/>
                </a:lnTo>
                <a:lnTo>
                  <a:pt x="0" y="6072033"/>
                </a:lnTo>
                <a:close/>
              </a:path>
            </a:pathLst>
          </a:custGeom>
          <a:solidFill>
            <a:srgbClr val="81D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226453"/>
              </a:solidFill>
            </a:endParaRPr>
          </a:p>
        </p:txBody>
      </p:sp>
      <p:sp>
        <p:nvSpPr>
          <p:cNvPr id="21" name="TextBox 26"/>
          <p:cNvSpPr txBox="1"/>
          <p:nvPr/>
        </p:nvSpPr>
        <p:spPr>
          <a:xfrm>
            <a:off x="53752" y="303604"/>
            <a:ext cx="3354865" cy="124648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ts val="3000"/>
              </a:lnSpc>
            </a:pP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endParaRPr lang="zh-CN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內容版面配置區 1"/>
          <p:cNvSpPr txBox="1">
            <a:spLocks/>
          </p:cNvSpPr>
          <p:nvPr/>
        </p:nvSpPr>
        <p:spPr bwMode="auto">
          <a:xfrm>
            <a:off x="-53402" y="943403"/>
            <a:ext cx="9468544" cy="591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接種</a:t>
            </a:r>
            <a:r>
              <a:rPr kumimoji="0"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當天</a:t>
            </a:r>
            <a:r>
              <a:rPr kumimoji="0" lang="en-US" altLang="zh-TW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kumimoji="0" lang="en-US" altLang="zh-TW" sz="28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en-US" altLang="zh-TW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kumimoji="0" lang="en-US" altLang="zh-TW" sz="28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接種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kumimoji="0"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kumimoji="0"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休息</a:t>
            </a:r>
            <a:r>
              <a:rPr kumimoji="0" lang="en-US" altLang="zh-TW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分後，老師集體帶回教室再休息</a:t>
            </a:r>
            <a:r>
              <a:rPr kumimoji="0" lang="en-US" altLang="zh-TW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分，</a:t>
            </a:r>
            <a:endParaRPr kumimoji="0" lang="en-US" altLang="zh-TW" sz="28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若</a:t>
            </a: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過程有任何不適，立即通知醫護人員及家長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kumimoji="0"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送醫或帶回</a:t>
            </a: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家休息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kumimoji="0" lang="en-US" altLang="zh-TW" sz="23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3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德光中學校接種疫苗之緊急聯絡人單張</a:t>
            </a:r>
            <a:r>
              <a:rPr kumimoji="0" lang="en-US" altLang="zh-TW" sz="23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3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kumimoji="0" lang="zh-TW" altLang="en-US" sz="23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家長請務必填寫疫苗接種當天可聯絡到並到校接學生的家長</a:t>
            </a:r>
            <a:r>
              <a:rPr kumimoji="0" lang="en-US" altLang="zh-TW" sz="23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kumimoji="0" lang="en-US" altLang="zh-TW" sz="24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kumimoji="0"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接種疫苗完當天，盡量不安排體育</a:t>
            </a: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課或劇烈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學習活動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endParaRPr kumimoji="0"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kumimoji="0"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發下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接種後注意事項暨接種通知單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，帶回家長詳閱。</a:t>
            </a:r>
            <a:endParaRPr kumimoji="0"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kumimoji="0"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若醫生評估後，無法直接在校接種 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?(</a:t>
            </a:r>
            <a:r>
              <a:rPr kumimoji="0"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會給回條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43523"/>
            <a:ext cx="1115616" cy="98122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089966" y="67271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國教署提醒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65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="" xmlns:a16="http://schemas.microsoft.com/office/drawing/2014/main" id="{97AFFD63-F77F-4B42-A024-4458D860E0AE}"/>
              </a:ext>
            </a:extLst>
          </p:cNvPr>
          <p:cNvGrpSpPr/>
          <p:nvPr/>
        </p:nvGrpSpPr>
        <p:grpSpPr>
          <a:xfrm rot="10800000">
            <a:off x="-33643" y="-29874"/>
            <a:ext cx="350520" cy="6861814"/>
            <a:chOff x="-990600" y="2347656"/>
            <a:chExt cx="350520" cy="1432560"/>
          </a:xfrm>
        </p:grpSpPr>
        <p:cxnSp>
          <p:nvCxnSpPr>
            <p:cNvPr id="12" name="直線接點 11">
              <a:extLst>
                <a:ext uri="{FF2B5EF4-FFF2-40B4-BE49-F238E27FC236}">
                  <a16:creationId xmlns="" xmlns:a16="http://schemas.microsoft.com/office/drawing/2014/main" id="{F318B558-1048-4096-9881-FD2689358769}"/>
                </a:ext>
              </a:extLst>
            </p:cNvPr>
            <p:cNvCxnSpPr/>
            <p:nvPr userDrawn="1"/>
          </p:nvCxnSpPr>
          <p:spPr>
            <a:xfrm>
              <a:off x="-99060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="" xmlns:a16="http://schemas.microsoft.com/office/drawing/2014/main" id="{0155C845-B402-4567-A802-3B70AA9F7A79}"/>
                </a:ext>
              </a:extLst>
            </p:cNvPr>
            <p:cNvCxnSpPr/>
            <p:nvPr userDrawn="1"/>
          </p:nvCxnSpPr>
          <p:spPr>
            <a:xfrm>
              <a:off x="-87630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="" xmlns:a16="http://schemas.microsoft.com/office/drawing/2014/main" id="{B52952A4-D546-4635-989E-22CC50BB6FB3}"/>
                </a:ext>
              </a:extLst>
            </p:cNvPr>
            <p:cNvCxnSpPr/>
            <p:nvPr userDrawn="1"/>
          </p:nvCxnSpPr>
          <p:spPr>
            <a:xfrm>
              <a:off x="-75438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="" xmlns:a16="http://schemas.microsoft.com/office/drawing/2014/main" id="{615D86A4-E070-4A91-8FD6-0CC5BE793705}"/>
                </a:ext>
              </a:extLst>
            </p:cNvPr>
            <p:cNvCxnSpPr/>
            <p:nvPr userDrawn="1"/>
          </p:nvCxnSpPr>
          <p:spPr>
            <a:xfrm>
              <a:off x="-640080" y="2347656"/>
              <a:ext cx="0" cy="1432560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97A4C232-B003-4638-8B1E-77C775632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92769" y="5772275"/>
            <a:ext cx="946575" cy="1221060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7442200" y="3701264"/>
            <a:ext cx="1411817" cy="3154831"/>
          </a:xfrm>
          <a:custGeom>
            <a:avLst/>
            <a:gdLst>
              <a:gd name="connsiteX0" fmla="*/ 3367134 w 6912464"/>
              <a:gd name="connsiteY0" fmla="*/ 0 h 6072033"/>
              <a:gd name="connsiteX1" fmla="*/ 6909205 w 6912464"/>
              <a:gd name="connsiteY1" fmla="*/ 10447 h 6072033"/>
              <a:gd name="connsiteX2" fmla="*/ 6912464 w 6912464"/>
              <a:gd name="connsiteY2" fmla="*/ 6072033 h 6072033"/>
              <a:gd name="connsiteX3" fmla="*/ 0 w 6912464"/>
              <a:gd name="connsiteY3" fmla="*/ 6072033 h 607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464" h="6072033">
                <a:moveTo>
                  <a:pt x="3367134" y="0"/>
                </a:moveTo>
                <a:lnTo>
                  <a:pt x="6909205" y="10447"/>
                </a:lnTo>
                <a:lnTo>
                  <a:pt x="6912464" y="6072033"/>
                </a:lnTo>
                <a:lnTo>
                  <a:pt x="0" y="6072033"/>
                </a:lnTo>
                <a:close/>
              </a:path>
            </a:pathLst>
          </a:custGeom>
          <a:solidFill>
            <a:srgbClr val="81D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226453"/>
              </a:solidFill>
            </a:endParaRPr>
          </a:p>
        </p:txBody>
      </p:sp>
      <p:sp>
        <p:nvSpPr>
          <p:cNvPr id="21" name="TextBox 26"/>
          <p:cNvSpPr txBox="1"/>
          <p:nvPr/>
        </p:nvSpPr>
        <p:spPr>
          <a:xfrm>
            <a:off x="53752" y="303604"/>
            <a:ext cx="3354865" cy="124648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ts val="3000"/>
              </a:lnSpc>
            </a:pP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endParaRPr lang="zh-CN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內容版面配置區 1"/>
          <p:cNvSpPr txBox="1">
            <a:spLocks/>
          </p:cNvSpPr>
          <p:nvPr/>
        </p:nvSpPr>
        <p:spPr bwMode="auto">
          <a:xfrm>
            <a:off x="-33642" y="1124744"/>
            <a:ext cx="9468544" cy="591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kumimoji="0"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kumimoji="0" lang="en-US" altLang="zh-TW" sz="28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kumimoji="0" lang="en-US" altLang="zh-TW" sz="28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kumimoji="0" lang="en-US" altLang="zh-TW" sz="28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43523"/>
            <a:ext cx="1115616" cy="98122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089966" y="67271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國教署提醒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096000" cy="558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7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451</Words>
  <Application>Microsoft Office PowerPoint</Application>
  <PresentationFormat>如螢幕大小 (4:3)</PresentationFormat>
  <Paragraphs>77</Paragraphs>
  <Slides>13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PowerPoint 簡報</vt:lpstr>
      <vt:lpstr>PowerPoint 簡報</vt:lpstr>
      <vt:lpstr>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20</cp:revision>
  <cp:lastPrinted>2021-09-07T12:23:34Z</cp:lastPrinted>
  <dcterms:created xsi:type="dcterms:W3CDTF">2021-09-07T09:53:02Z</dcterms:created>
  <dcterms:modified xsi:type="dcterms:W3CDTF">2021-09-08T06:34:58Z</dcterms:modified>
</cp:coreProperties>
</file>