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handoutMasterIdLst>
    <p:handoutMasterId r:id="rId9"/>
  </p:handoutMasterIdLst>
  <p:sldIdLst>
    <p:sldId id="256" r:id="rId2"/>
    <p:sldId id="265" r:id="rId3"/>
    <p:sldId id="264" r:id="rId4"/>
    <p:sldId id="258" r:id="rId5"/>
    <p:sldId id="266" r:id="rId6"/>
    <p:sldId id="257" r:id="rId7"/>
    <p:sldId id="267" r:id="rId8"/>
  </p:sldIdLst>
  <p:sldSz cx="9144000" cy="6858000" type="screen4x3"/>
  <p:notesSz cx="6799263" cy="9929813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8FB837D-C827-4EFA-A057-4D05807E0F7C}" styleName="佈景主題樣式 1 - 輔色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BDBED569-4797-4DF1-A0F4-6AAB3CD982D8}" styleName="淺色樣式 3 - 輔色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F5AB1C69-6EDB-4FF4-983F-18BD219EF322}" styleName="中等深淺樣式 2 - 輔色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6" d="100"/>
          <a:sy n="66" d="100"/>
        </p:scale>
        <p:origin x="-1930" y="-451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347" cy="4964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quarter" idx="1"/>
          </p:nvPr>
        </p:nvSpPr>
        <p:spPr>
          <a:xfrm>
            <a:off x="3851342" y="0"/>
            <a:ext cx="2946347" cy="4964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A8F03F5-B2FD-44E9-AC83-C48F887401F9}" type="datetimeFigureOut">
              <a:rPr lang="zh-TW" altLang="en-US" smtClean="0"/>
              <a:t>2020/3/17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2"/>
          </p:nvPr>
        </p:nvSpPr>
        <p:spPr>
          <a:xfrm>
            <a:off x="0" y="9431599"/>
            <a:ext cx="2946347" cy="496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3"/>
          </p:nvPr>
        </p:nvSpPr>
        <p:spPr>
          <a:xfrm>
            <a:off x="3851342" y="9431599"/>
            <a:ext cx="2946347" cy="496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BAF45D0-3931-4E21-ABD1-8CFE227DFB5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8305648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t>2020/3/17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t>2020/3/17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t>2020/3/17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t>2020/3/17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t>2020/3/17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t>2020/3/17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t>2020/3/17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t>2020/3/17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t>2020/3/17</a:t>
            </a:fld>
            <a:endParaRPr lang="zh-TW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t>2020/3/17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t>2020/3/17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5BBEAD13-0566-4C6C-97E7-55F17F24B09F}" type="datetimeFigureOut">
              <a:rPr lang="zh-TW" altLang="en-US" smtClean="0"/>
              <a:t>2020/3/17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395536" y="1124744"/>
            <a:ext cx="8352928" cy="3888432"/>
          </a:xfrm>
        </p:spPr>
        <p:txBody>
          <a:bodyPr>
            <a:normAutofit fontScale="90000"/>
          </a:bodyPr>
          <a:lstStyle/>
          <a:p>
            <a:r>
              <a:rPr lang="zh-TW" altLang="en-US" sz="6600" b="1" dirty="0" smtClean="0">
                <a:solidFill>
                  <a:schemeClr val="tx1"/>
                </a:solidFill>
              </a:rPr>
              <a:t>德光</a:t>
            </a:r>
            <a:r>
              <a:rPr lang="zh-TW" altLang="en-US" sz="6600" b="1" dirty="0" smtClean="0">
                <a:solidFill>
                  <a:schemeClr val="tx1"/>
                </a:solidFill>
              </a:rPr>
              <a:t>中學</a:t>
            </a:r>
            <a:r>
              <a:rPr lang="en-US" altLang="zh-TW" sz="6600" b="1" dirty="0" smtClean="0">
                <a:solidFill>
                  <a:schemeClr val="tx1"/>
                </a:solidFill>
              </a:rPr>
              <a:t>109</a:t>
            </a:r>
            <a:r>
              <a:rPr lang="zh-TW" altLang="en-US" sz="6600" b="1" dirty="0">
                <a:solidFill>
                  <a:schemeClr val="tx1"/>
                </a:solidFill>
              </a:rPr>
              <a:t>學年度新生入學登記、抽籤</a:t>
            </a:r>
            <a:r>
              <a:rPr lang="zh-TW" altLang="en-US" sz="6600" b="1" dirty="0" smtClean="0">
                <a:solidFill>
                  <a:schemeClr val="tx1"/>
                </a:solidFill>
              </a:rPr>
              <a:t>作業</a:t>
            </a:r>
            <a:r>
              <a:rPr lang="en-US" altLang="zh-TW" sz="6600" b="1" dirty="0" smtClean="0">
                <a:solidFill>
                  <a:schemeClr val="tx1"/>
                </a:solidFill>
              </a:rPr>
              <a:t/>
            </a:r>
            <a:br>
              <a:rPr lang="en-US" altLang="zh-TW" sz="6600" b="1" dirty="0" smtClean="0">
                <a:solidFill>
                  <a:schemeClr val="tx1"/>
                </a:solidFill>
              </a:rPr>
            </a:br>
            <a:r>
              <a:rPr lang="zh-TW" altLang="en-US" sz="6600" b="1" dirty="0" smtClean="0">
                <a:solidFill>
                  <a:schemeClr val="tx1"/>
                </a:solidFill>
              </a:rPr>
              <a:t>防疫</a:t>
            </a:r>
            <a:r>
              <a:rPr lang="zh-TW" altLang="en-US" sz="6600" b="1" dirty="0" smtClean="0">
                <a:solidFill>
                  <a:schemeClr val="tx1"/>
                </a:solidFill>
              </a:rPr>
              <a:t>規劃</a:t>
            </a:r>
            <a:r>
              <a:rPr lang="zh-TW" altLang="en-US" sz="6600" b="1" dirty="0" smtClean="0">
                <a:solidFill>
                  <a:schemeClr val="tx1"/>
                </a:solidFill>
              </a:rPr>
              <a:t>及入</a:t>
            </a:r>
            <a:r>
              <a:rPr lang="zh-TW" altLang="en-US" sz="6600" b="1" dirty="0" smtClean="0">
                <a:solidFill>
                  <a:schemeClr val="tx1"/>
                </a:solidFill>
              </a:rPr>
              <a:t>校量測體溫路線說明</a:t>
            </a:r>
            <a:endParaRPr lang="zh-TW" altLang="en-US" sz="66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2402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表格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69624417"/>
              </p:ext>
            </p:extLst>
          </p:nvPr>
        </p:nvGraphicFramePr>
        <p:xfrm>
          <a:off x="359531" y="1988840"/>
          <a:ext cx="8496945" cy="4120127"/>
        </p:xfrm>
        <a:graphic>
          <a:graphicData uri="http://schemas.openxmlformats.org/drawingml/2006/table">
            <a:tbl>
              <a:tblPr firstRow="1" firstCol="1" bandRow="1">
                <a:tableStyleId>{F5AB1C69-6EDB-4FF4-983F-18BD219EF322}</a:tableStyleId>
              </a:tblPr>
              <a:tblGrid>
                <a:gridCol w="2152346"/>
                <a:gridCol w="1110889"/>
                <a:gridCol w="1110889"/>
                <a:gridCol w="4122821"/>
              </a:tblGrid>
              <a:tr h="340506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kern="100" dirty="0">
                          <a:solidFill>
                            <a:srgbClr val="FF0000"/>
                          </a:solidFill>
                          <a:effectLst/>
                        </a:rPr>
                        <a:t> </a:t>
                      </a:r>
                      <a:endParaRPr lang="zh-TW" sz="2000" kern="100" dirty="0">
                        <a:solidFill>
                          <a:srgbClr val="FF0000"/>
                        </a:solidFill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000" kern="100" dirty="0">
                          <a:solidFill>
                            <a:srgbClr val="FF0000"/>
                          </a:solidFill>
                          <a:effectLst/>
                        </a:rPr>
                        <a:t>項目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kern="100" dirty="0">
                          <a:solidFill>
                            <a:srgbClr val="FF0000"/>
                          </a:solidFill>
                          <a:effectLst/>
                        </a:rPr>
                        <a:t> </a:t>
                      </a:r>
                      <a:endParaRPr lang="zh-TW" sz="2000" kern="100" dirty="0">
                        <a:solidFill>
                          <a:srgbClr val="FF0000"/>
                        </a:solidFill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57861" marR="5786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000" kern="100">
                          <a:effectLst/>
                        </a:rPr>
                        <a:t>完成情形</a:t>
                      </a:r>
                      <a:endParaRPr lang="zh-TW" sz="120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57861" marR="5786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kern="100" dirty="0">
                          <a:effectLst/>
                        </a:rPr>
                        <a:t> </a:t>
                      </a:r>
                      <a:endParaRPr lang="zh-TW" sz="1200" kern="100" dirty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000" kern="100" dirty="0">
                          <a:effectLst/>
                        </a:rPr>
                        <a:t>備註</a:t>
                      </a:r>
                      <a:endParaRPr lang="zh-TW" sz="12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57861" marR="5786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81013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000" kern="100">
                          <a:effectLst/>
                        </a:rPr>
                        <a:t>是</a:t>
                      </a:r>
                      <a:endParaRPr lang="zh-TW" sz="120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57861" marR="5786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000" kern="100">
                          <a:effectLst/>
                        </a:rPr>
                        <a:t>否</a:t>
                      </a:r>
                      <a:endParaRPr lang="zh-TW" sz="120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57861" marR="5786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  <a:tr h="30645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000" kern="100" dirty="0">
                          <a:solidFill>
                            <a:srgbClr val="FF0000"/>
                          </a:solidFill>
                          <a:effectLst/>
                        </a:rPr>
                        <a:t>額溫槍</a:t>
                      </a:r>
                      <a:endParaRPr lang="zh-TW" sz="2000" kern="100" dirty="0">
                        <a:solidFill>
                          <a:srgbClr val="FF0000"/>
                        </a:solidFill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57861" marR="5786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kern="100">
                          <a:effectLst/>
                        </a:rPr>
                        <a:t>V</a:t>
                      </a:r>
                      <a:endParaRPr lang="zh-TW" sz="120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57861" marR="5786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kern="100">
                          <a:effectLst/>
                        </a:rPr>
                        <a:t> </a:t>
                      </a:r>
                      <a:endParaRPr lang="zh-TW" sz="120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57861" marR="5786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600" kern="100">
                          <a:effectLst/>
                        </a:rPr>
                        <a:t>統一由健康中心保管</a:t>
                      </a:r>
                      <a:endParaRPr lang="zh-TW" sz="120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57861" marR="5786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1721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000" kern="100" dirty="0">
                          <a:solidFill>
                            <a:srgbClr val="FF0000"/>
                          </a:solidFill>
                          <a:effectLst/>
                        </a:rPr>
                        <a:t>酒精</a:t>
                      </a:r>
                      <a:endParaRPr lang="zh-TW" sz="2000" kern="100" dirty="0">
                        <a:solidFill>
                          <a:srgbClr val="FF0000"/>
                        </a:solidFill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57861" marR="5786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kern="100">
                          <a:effectLst/>
                        </a:rPr>
                        <a:t>V</a:t>
                      </a:r>
                      <a:endParaRPr lang="zh-TW" sz="120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57861" marR="5786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100">
                          <a:effectLst/>
                        </a:rPr>
                        <a:t> </a:t>
                      </a:r>
                      <a:endParaRPr lang="zh-TW" sz="120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57861" marR="5786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600" kern="100">
                          <a:effectLst/>
                        </a:rPr>
                        <a:t>分裝酒精噴瓶，分放專科教室及各辦公室由專人保管，每日由負責老師進行</a:t>
                      </a:r>
                      <a:r>
                        <a:rPr lang="en-US" sz="1600" kern="100">
                          <a:effectLst/>
                        </a:rPr>
                        <a:t>(</a:t>
                      </a:r>
                      <a:r>
                        <a:rPr lang="zh-TW" sz="1600" kern="100">
                          <a:effectLst/>
                        </a:rPr>
                        <a:t>門把、講桌</a:t>
                      </a:r>
                      <a:r>
                        <a:rPr lang="en-US" sz="1600" kern="100">
                          <a:effectLst/>
                        </a:rPr>
                        <a:t>)</a:t>
                      </a:r>
                      <a:r>
                        <a:rPr lang="zh-TW" sz="1600" kern="100">
                          <a:effectLst/>
                        </a:rPr>
                        <a:t>消毒</a:t>
                      </a:r>
                      <a:endParaRPr lang="zh-TW" sz="120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57861" marR="5786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4481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000" kern="100" dirty="0">
                          <a:solidFill>
                            <a:srgbClr val="FF0000"/>
                          </a:solidFill>
                          <a:effectLst/>
                        </a:rPr>
                        <a:t>漂白水</a:t>
                      </a:r>
                      <a:endParaRPr lang="zh-TW" sz="2000" kern="100" dirty="0">
                        <a:solidFill>
                          <a:srgbClr val="FF0000"/>
                        </a:solidFill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57861" marR="5786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kern="100">
                          <a:effectLst/>
                        </a:rPr>
                        <a:t>V</a:t>
                      </a:r>
                      <a:endParaRPr lang="zh-TW" sz="120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57861" marR="5786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100">
                          <a:effectLst/>
                        </a:rPr>
                        <a:t> </a:t>
                      </a:r>
                      <a:endParaRPr lang="zh-TW" sz="120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57861" marR="5786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600" kern="100">
                          <a:effectLst/>
                        </a:rPr>
                        <a:t>每班分發一瓶，每日早上、下午責成班級幹部進行教室消毒</a:t>
                      </a:r>
                      <a:endParaRPr lang="zh-TW" sz="120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57861" marR="5786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1721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000" kern="100" dirty="0">
                          <a:solidFill>
                            <a:srgbClr val="FF0000"/>
                          </a:solidFill>
                          <a:effectLst/>
                        </a:rPr>
                        <a:t>口罩</a:t>
                      </a:r>
                      <a:endParaRPr lang="zh-TW" sz="2000" kern="100" dirty="0">
                        <a:solidFill>
                          <a:srgbClr val="FF0000"/>
                        </a:solidFill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57861" marR="5786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kern="100">
                          <a:effectLst/>
                        </a:rPr>
                        <a:t>V</a:t>
                      </a:r>
                      <a:endParaRPr lang="zh-TW" sz="120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57861" marR="5786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100">
                          <a:effectLst/>
                        </a:rPr>
                        <a:t> </a:t>
                      </a:r>
                      <a:endParaRPr lang="zh-TW" sz="120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57861" marR="5786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600" kern="100" dirty="0">
                          <a:effectLst/>
                        </a:rPr>
                        <a:t>健康中心保管，系提供臨時性發現學生於校園內出現發燒、咳嗽、喉嚨痛、呼吸急促等不適症狀或緊急狀況配戴</a:t>
                      </a:r>
                      <a:endParaRPr lang="zh-TW" sz="12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57861" marR="5786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645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000" kern="100" dirty="0">
                          <a:solidFill>
                            <a:srgbClr val="FF0000"/>
                          </a:solidFill>
                          <a:effectLst/>
                        </a:rPr>
                        <a:t>手套</a:t>
                      </a:r>
                      <a:endParaRPr lang="zh-TW" sz="2000" kern="100" dirty="0">
                        <a:solidFill>
                          <a:srgbClr val="FF0000"/>
                        </a:solidFill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57861" marR="5786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kern="100">
                          <a:effectLst/>
                        </a:rPr>
                        <a:t>V</a:t>
                      </a:r>
                      <a:endParaRPr lang="zh-TW" sz="120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57861" marR="5786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100">
                          <a:effectLst/>
                        </a:rPr>
                        <a:t> </a:t>
                      </a:r>
                      <a:endParaRPr lang="zh-TW" sz="120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57861" marR="5786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600" kern="100">
                          <a:effectLst/>
                        </a:rPr>
                        <a:t>每班分發兩套，提供消毒同學配戴</a:t>
                      </a:r>
                      <a:endParaRPr lang="zh-TW" sz="120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57861" marR="5786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645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000" kern="100" dirty="0">
                          <a:solidFill>
                            <a:srgbClr val="FF0000"/>
                          </a:solidFill>
                          <a:effectLst/>
                        </a:rPr>
                        <a:t>洗手乳</a:t>
                      </a:r>
                      <a:endParaRPr lang="zh-TW" sz="2000" kern="100" dirty="0">
                        <a:solidFill>
                          <a:srgbClr val="FF0000"/>
                        </a:solidFill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57861" marR="5786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kern="100">
                          <a:effectLst/>
                        </a:rPr>
                        <a:t>V</a:t>
                      </a:r>
                      <a:endParaRPr lang="zh-TW" sz="120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57861" marR="5786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100">
                          <a:effectLst/>
                        </a:rPr>
                        <a:t> </a:t>
                      </a:r>
                      <a:endParaRPr lang="zh-TW" sz="120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57861" marR="5786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600" kern="100" dirty="0">
                          <a:effectLst/>
                        </a:rPr>
                        <a:t>廁所外洗手台放置公用洗手乳</a:t>
                      </a:r>
                      <a:endParaRPr lang="zh-TW" sz="12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57861" marR="5786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1115616" y="836712"/>
            <a:ext cx="6984776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di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zh-TW" altLang="zh-TW" sz="3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+mn-ea"/>
                <a:cs typeface="Times New Roman" pitchFamily="18" charset="0"/>
              </a:rPr>
              <a:t>新型冠狀病毒防疫物資整備</a:t>
            </a:r>
            <a:endParaRPr kumimoji="1" lang="zh-TW" altLang="zh-TW" sz="32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+mn-ea"/>
              <a:cs typeface="新細明體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455680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表格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88545003"/>
              </p:ext>
            </p:extLst>
          </p:nvPr>
        </p:nvGraphicFramePr>
        <p:xfrm>
          <a:off x="251520" y="2060850"/>
          <a:ext cx="8712968" cy="2941526"/>
        </p:xfrm>
        <a:graphic>
          <a:graphicData uri="http://schemas.openxmlformats.org/drawingml/2006/table">
            <a:tbl>
              <a:tblPr firstRow="1" firstCol="1" bandRow="1">
                <a:tableStyleId>{F5AB1C69-6EDB-4FF4-983F-18BD219EF322}</a:tableStyleId>
              </a:tblPr>
              <a:tblGrid>
                <a:gridCol w="2177931"/>
                <a:gridCol w="2177932"/>
                <a:gridCol w="2674074"/>
                <a:gridCol w="1683031"/>
              </a:tblGrid>
              <a:tr h="57606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000" kern="100" dirty="0">
                          <a:solidFill>
                            <a:srgbClr val="FF0000"/>
                          </a:solidFill>
                          <a:effectLst/>
                        </a:rPr>
                        <a:t>體溫檢測站</a:t>
                      </a:r>
                      <a:endParaRPr lang="zh-TW" sz="1200" kern="100" dirty="0">
                        <a:solidFill>
                          <a:srgbClr val="FF0000"/>
                        </a:solidFill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57097" marR="5709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000" kern="100" dirty="0">
                          <a:solidFill>
                            <a:srgbClr val="FF0000"/>
                          </a:solidFill>
                          <a:effectLst/>
                        </a:rPr>
                        <a:t>人員配置數</a:t>
                      </a:r>
                      <a:endParaRPr lang="zh-TW" sz="1200" kern="100" dirty="0">
                        <a:solidFill>
                          <a:srgbClr val="FF0000"/>
                        </a:solidFill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57097" marR="5709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000" kern="100" dirty="0">
                          <a:solidFill>
                            <a:srgbClr val="FF0000"/>
                          </a:solidFill>
                          <a:effectLst/>
                        </a:rPr>
                        <a:t>各站配置物品</a:t>
                      </a:r>
                      <a:endParaRPr lang="zh-TW" sz="1200" kern="100" dirty="0">
                        <a:solidFill>
                          <a:srgbClr val="FF0000"/>
                        </a:solidFill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57097" marR="5709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000" kern="100" dirty="0">
                          <a:solidFill>
                            <a:srgbClr val="FF0000"/>
                          </a:solidFill>
                          <a:effectLst/>
                        </a:rPr>
                        <a:t>測量時間</a:t>
                      </a:r>
                      <a:endParaRPr lang="zh-TW" sz="1200" kern="100" dirty="0">
                        <a:solidFill>
                          <a:srgbClr val="FF0000"/>
                        </a:solidFill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57097" marR="5709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7624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600" kern="100" dirty="0">
                          <a:solidFill>
                            <a:srgbClr val="FFFF00"/>
                          </a:solidFill>
                          <a:effectLst/>
                        </a:rPr>
                        <a:t>前門</a:t>
                      </a:r>
                      <a:r>
                        <a:rPr lang="en-US" sz="1600" kern="100" dirty="0">
                          <a:solidFill>
                            <a:srgbClr val="FFFF00"/>
                          </a:solidFill>
                          <a:effectLst/>
                        </a:rPr>
                        <a:t>(</a:t>
                      </a:r>
                      <a:r>
                        <a:rPr lang="zh-TW" sz="1600" kern="100" dirty="0">
                          <a:solidFill>
                            <a:srgbClr val="FFFF00"/>
                          </a:solidFill>
                          <a:effectLst/>
                        </a:rPr>
                        <a:t>德光街</a:t>
                      </a:r>
                      <a:r>
                        <a:rPr lang="en-US" sz="1600" kern="100" dirty="0">
                          <a:solidFill>
                            <a:srgbClr val="FFFF00"/>
                          </a:solidFill>
                          <a:effectLst/>
                        </a:rPr>
                        <a:t>)</a:t>
                      </a:r>
                      <a:r>
                        <a:rPr lang="zh-TW" sz="1600" kern="100" dirty="0">
                          <a:solidFill>
                            <a:srgbClr val="FFFF00"/>
                          </a:solidFill>
                          <a:effectLst/>
                        </a:rPr>
                        <a:t>檢測站</a:t>
                      </a:r>
                      <a:endParaRPr lang="zh-TW" sz="1100" kern="100" dirty="0">
                        <a:solidFill>
                          <a:srgbClr val="FFFF00"/>
                        </a:solidFill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57097" marR="5709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altLang="en-US" sz="1600" kern="100" dirty="0" smtClean="0">
                          <a:effectLst/>
                          <a:latin typeface="+mn-ea"/>
                          <a:ea typeface="+mn-ea"/>
                        </a:rPr>
                        <a:t>學校同仁、愛心媽媽</a:t>
                      </a:r>
                      <a:endParaRPr lang="zh-TW" sz="1100" kern="100" dirty="0">
                        <a:effectLst/>
                        <a:latin typeface="+mn-ea"/>
                        <a:ea typeface="+mn-ea"/>
                        <a:cs typeface="Times New Roman"/>
                      </a:endParaRPr>
                    </a:p>
                  </a:txBody>
                  <a:tcPr marL="57097" marR="5709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1600" kern="100" dirty="0">
                          <a:effectLst/>
                        </a:rPr>
                        <a:t>額溫槍</a:t>
                      </a:r>
                      <a:r>
                        <a:rPr lang="en-US" sz="1600" kern="100" dirty="0">
                          <a:effectLst/>
                        </a:rPr>
                        <a:t>*1</a:t>
                      </a:r>
                      <a:r>
                        <a:rPr lang="zh-TW" sz="1600" kern="100" dirty="0">
                          <a:effectLst/>
                        </a:rPr>
                        <a:t>、酒精噴瓶</a:t>
                      </a:r>
                      <a:r>
                        <a:rPr lang="en-US" sz="1600" kern="100" dirty="0">
                          <a:effectLst/>
                        </a:rPr>
                        <a:t>*1</a:t>
                      </a:r>
                      <a:endParaRPr lang="zh-TW" sz="1600" kern="100" dirty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1600" kern="100" dirty="0">
                          <a:effectLst/>
                        </a:rPr>
                        <a:t>體溫測量登記表</a:t>
                      </a:r>
                      <a:r>
                        <a:rPr lang="en-US" sz="1600" kern="100" dirty="0">
                          <a:effectLst/>
                        </a:rPr>
                        <a:t>*1</a:t>
                      </a:r>
                      <a:endParaRPr lang="zh-TW" sz="1600" kern="100" dirty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1600" kern="100" dirty="0">
                          <a:effectLst/>
                        </a:rPr>
                        <a:t>桌</a:t>
                      </a:r>
                      <a:r>
                        <a:rPr lang="en-US" sz="1600" kern="100" dirty="0">
                          <a:effectLst/>
                        </a:rPr>
                        <a:t>*1</a:t>
                      </a:r>
                      <a:endParaRPr lang="zh-TW" sz="1600" kern="100" dirty="0">
                        <a:effectLst/>
                        <a:latin typeface="+mn-ea"/>
                        <a:ea typeface="+mn-ea"/>
                        <a:cs typeface="Times New Roman"/>
                      </a:endParaRPr>
                    </a:p>
                  </a:txBody>
                  <a:tcPr marL="57097" marR="5709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zh-TW" sz="1100" kern="100" dirty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600" kern="100" dirty="0" smtClean="0">
                          <a:effectLst/>
                        </a:rPr>
                        <a:t>上午</a:t>
                      </a:r>
                      <a:r>
                        <a:rPr lang="en-US" altLang="zh-TW" sz="1600" kern="100" dirty="0" smtClean="0">
                          <a:effectLst/>
                        </a:rPr>
                        <a:t>8</a:t>
                      </a:r>
                      <a:r>
                        <a:rPr lang="en-US" sz="1600" kern="100" dirty="0" smtClean="0">
                          <a:effectLst/>
                        </a:rPr>
                        <a:t>:50</a:t>
                      </a:r>
                      <a:r>
                        <a:rPr lang="zh-TW" sz="1600" kern="100" dirty="0">
                          <a:effectLst/>
                        </a:rPr>
                        <a:t>開始</a:t>
                      </a:r>
                      <a:endParaRPr lang="zh-TW" sz="1100" kern="100" dirty="0">
                        <a:effectLst/>
                        <a:latin typeface="+mn-ea"/>
                        <a:ea typeface="+mn-ea"/>
                        <a:cs typeface="Times New Roman"/>
                      </a:endParaRPr>
                    </a:p>
                  </a:txBody>
                  <a:tcPr marL="57097" marR="5709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5194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600" kern="100" dirty="0" smtClean="0">
                          <a:solidFill>
                            <a:srgbClr val="FFFF00"/>
                          </a:solidFill>
                          <a:effectLst/>
                        </a:rPr>
                        <a:t>發燒臨時</a:t>
                      </a:r>
                      <a:r>
                        <a:rPr lang="zh-TW" sz="1600" kern="100" dirty="0">
                          <a:solidFill>
                            <a:srgbClr val="FFFF00"/>
                          </a:solidFill>
                          <a:effectLst/>
                        </a:rPr>
                        <a:t>休息</a:t>
                      </a:r>
                      <a:r>
                        <a:rPr lang="zh-TW" sz="1600" kern="100" dirty="0" smtClean="0">
                          <a:solidFill>
                            <a:srgbClr val="FFFF00"/>
                          </a:solidFill>
                          <a:effectLst/>
                        </a:rPr>
                        <a:t>區</a:t>
                      </a:r>
                      <a:endParaRPr lang="en-US" altLang="zh-TW" sz="1600" kern="100" dirty="0" smtClean="0">
                        <a:solidFill>
                          <a:srgbClr val="FFFF00"/>
                        </a:solidFill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TW" sz="1400" b="1" kern="100" dirty="0" smtClean="0">
                          <a:solidFill>
                            <a:srgbClr val="FFFF00"/>
                          </a:solidFill>
                          <a:effectLst/>
                          <a:latin typeface="+mn-ea"/>
                          <a:ea typeface="+mn-ea"/>
                          <a:cs typeface="Times New Roman"/>
                        </a:rPr>
                        <a:t>(</a:t>
                      </a:r>
                      <a:r>
                        <a:rPr lang="zh-TW" altLang="en-US" sz="1400" b="1" kern="100" dirty="0" smtClean="0">
                          <a:solidFill>
                            <a:srgbClr val="FFFF00"/>
                          </a:solidFill>
                          <a:effectLst/>
                          <a:latin typeface="+mn-ea"/>
                          <a:ea typeface="+mn-ea"/>
                          <a:cs typeface="Times New Roman"/>
                        </a:rPr>
                        <a:t>學校一樓</a:t>
                      </a:r>
                      <a:r>
                        <a:rPr lang="en-US" altLang="zh-TW" sz="1400" b="1" kern="100" dirty="0" smtClean="0">
                          <a:solidFill>
                            <a:srgbClr val="FFFF00"/>
                          </a:solidFill>
                          <a:effectLst/>
                          <a:latin typeface="+mn-ea"/>
                          <a:ea typeface="+mn-ea"/>
                          <a:cs typeface="Times New Roman"/>
                        </a:rPr>
                        <a:t>C</a:t>
                      </a:r>
                      <a:r>
                        <a:rPr lang="zh-TW" altLang="en-US" sz="1400" b="1" kern="100" dirty="0" smtClean="0">
                          <a:solidFill>
                            <a:srgbClr val="FFFF00"/>
                          </a:solidFill>
                          <a:effectLst/>
                          <a:latin typeface="+mn-ea"/>
                          <a:ea typeface="+mn-ea"/>
                          <a:cs typeface="Times New Roman"/>
                        </a:rPr>
                        <a:t>教室</a:t>
                      </a:r>
                      <a:r>
                        <a:rPr lang="en-US" altLang="zh-TW" sz="1400" b="1" kern="100" dirty="0" smtClean="0">
                          <a:solidFill>
                            <a:srgbClr val="FFFF00"/>
                          </a:solidFill>
                          <a:effectLst/>
                          <a:latin typeface="+mn-ea"/>
                          <a:ea typeface="+mn-ea"/>
                          <a:cs typeface="Times New Roman"/>
                        </a:rPr>
                        <a:t>)</a:t>
                      </a:r>
                      <a:endParaRPr lang="zh-TW" sz="1400" b="1" kern="100" dirty="0">
                        <a:solidFill>
                          <a:srgbClr val="FFFF00"/>
                        </a:solidFill>
                        <a:effectLst/>
                        <a:latin typeface="+mn-ea"/>
                        <a:ea typeface="+mn-ea"/>
                        <a:cs typeface="Times New Roman"/>
                      </a:endParaRPr>
                    </a:p>
                  </a:txBody>
                  <a:tcPr marL="57097" marR="5709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1600" kern="100" dirty="0">
                          <a:effectLst/>
                        </a:rPr>
                        <a:t>護理師、衛生組長</a:t>
                      </a:r>
                      <a:endParaRPr lang="zh-TW" sz="1100" kern="100" dirty="0">
                        <a:effectLst/>
                        <a:latin typeface="+mn-ea"/>
                        <a:ea typeface="+mn-ea"/>
                        <a:cs typeface="Times New Roman"/>
                      </a:endParaRPr>
                    </a:p>
                  </a:txBody>
                  <a:tcPr marL="57097" marR="5709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1600" kern="100" dirty="0">
                          <a:effectLst/>
                        </a:rPr>
                        <a:t>額溫槍</a:t>
                      </a:r>
                      <a:r>
                        <a:rPr lang="en-US" sz="1600" kern="100" dirty="0">
                          <a:effectLst/>
                        </a:rPr>
                        <a:t>*1</a:t>
                      </a:r>
                      <a:r>
                        <a:rPr lang="zh-TW" sz="1600" kern="100" dirty="0">
                          <a:effectLst/>
                        </a:rPr>
                        <a:t>、椅子數張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effectLst/>
                        </a:rPr>
                        <a:t>(</a:t>
                      </a:r>
                      <a:r>
                        <a:rPr lang="zh-TW" sz="1600" kern="100" dirty="0">
                          <a:effectLst/>
                        </a:rPr>
                        <a:t>再測</a:t>
                      </a:r>
                      <a:r>
                        <a:rPr lang="zh-TW" sz="1600" kern="100" dirty="0" smtClean="0">
                          <a:effectLst/>
                        </a:rPr>
                        <a:t>確認</a:t>
                      </a:r>
                      <a:r>
                        <a:rPr lang="en-US" sz="1600" kern="100" dirty="0" smtClean="0">
                          <a:effectLst/>
                        </a:rPr>
                        <a:t>)</a:t>
                      </a:r>
                      <a:endParaRPr lang="zh-TW" sz="1600" kern="100" dirty="0">
                        <a:effectLst/>
                        <a:latin typeface="+mn-ea"/>
                        <a:ea typeface="+mn-ea"/>
                        <a:cs typeface="Times New Roman"/>
                      </a:endParaRPr>
                    </a:p>
                  </a:txBody>
                  <a:tcPr marL="57097" marR="5709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altLang="zh-TW" sz="1600" kern="100" dirty="0" smtClean="0">
                          <a:effectLst/>
                        </a:rPr>
                        <a:t>   </a:t>
                      </a:r>
                      <a:r>
                        <a:rPr lang="zh-TW" sz="1600" kern="100" dirty="0" smtClean="0">
                          <a:effectLst/>
                        </a:rPr>
                        <a:t>上午</a:t>
                      </a:r>
                      <a:r>
                        <a:rPr lang="en-US" altLang="zh-TW" sz="1600" kern="100" dirty="0" smtClean="0">
                          <a:effectLst/>
                        </a:rPr>
                        <a:t>8</a:t>
                      </a:r>
                      <a:r>
                        <a:rPr lang="en-US" sz="1600" kern="100" dirty="0" smtClean="0">
                          <a:effectLst/>
                        </a:rPr>
                        <a:t>:50</a:t>
                      </a:r>
                      <a:r>
                        <a:rPr lang="zh-TW" sz="1600" kern="100" dirty="0" smtClean="0">
                          <a:effectLst/>
                        </a:rPr>
                        <a:t>開始</a:t>
                      </a:r>
                      <a:endParaRPr lang="zh-TW" sz="1100" kern="100" dirty="0">
                        <a:effectLst/>
                        <a:latin typeface="+mn-ea"/>
                        <a:ea typeface="+mn-ea"/>
                        <a:cs typeface="Times New Roman"/>
                      </a:endParaRPr>
                    </a:p>
                  </a:txBody>
                  <a:tcPr marL="57097" marR="5709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37272">
                <a:tc gridSpan="4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1600" kern="100" dirty="0">
                          <a:solidFill>
                            <a:schemeClr val="tx1"/>
                          </a:solidFill>
                          <a:effectLst/>
                        </a:rPr>
                        <a:t>＊所有體溫測量人員，每日提供口罩及手套</a:t>
                      </a:r>
                      <a:endParaRPr lang="zh-TW" sz="1100" kern="1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1600" kern="100" dirty="0" smtClean="0">
                          <a:solidFill>
                            <a:schemeClr val="tx1"/>
                          </a:solidFill>
                          <a:effectLst/>
                        </a:rPr>
                        <a:t>＊</a:t>
                      </a:r>
                      <a:r>
                        <a:rPr lang="zh-TW" altLang="en-US" sz="1600" kern="100" dirty="0" smtClean="0">
                          <a:solidFill>
                            <a:schemeClr val="tx1"/>
                          </a:solidFill>
                          <a:effectLst/>
                        </a:rPr>
                        <a:t>上午</a:t>
                      </a:r>
                      <a:r>
                        <a:rPr lang="en-US" altLang="zh-TW" sz="1600" kern="100" dirty="0" smtClean="0">
                          <a:solidFill>
                            <a:schemeClr val="tx1"/>
                          </a:solidFill>
                          <a:effectLst/>
                        </a:rPr>
                        <a:t>8</a:t>
                      </a:r>
                      <a:r>
                        <a:rPr lang="zh-TW" sz="1600" kern="100" dirty="0" smtClean="0">
                          <a:solidFill>
                            <a:schemeClr val="tx1"/>
                          </a:solidFill>
                          <a:effectLst/>
                        </a:rPr>
                        <a:t>點</a:t>
                      </a:r>
                      <a:r>
                        <a:rPr lang="en-US" altLang="zh-TW" sz="1600" kern="100" dirty="0" smtClean="0">
                          <a:solidFill>
                            <a:schemeClr val="tx1"/>
                          </a:solidFill>
                          <a:effectLst/>
                        </a:rPr>
                        <a:t>50</a:t>
                      </a:r>
                      <a:r>
                        <a:rPr lang="zh-TW" altLang="en-US" sz="1600" kern="100" dirty="0" smtClean="0">
                          <a:solidFill>
                            <a:schemeClr val="tx1"/>
                          </a:solidFill>
                          <a:effectLst/>
                        </a:rPr>
                        <a:t>至下午</a:t>
                      </a:r>
                      <a:r>
                        <a:rPr lang="en-US" altLang="zh-TW" sz="1600" kern="100" dirty="0" smtClean="0">
                          <a:solidFill>
                            <a:schemeClr val="tx1"/>
                          </a:solidFill>
                          <a:effectLst/>
                        </a:rPr>
                        <a:t>3</a:t>
                      </a:r>
                      <a:r>
                        <a:rPr lang="zh-TW" altLang="en-US" sz="1600" kern="100" dirty="0" smtClean="0">
                          <a:solidFill>
                            <a:schemeClr val="tx1"/>
                          </a:solidFill>
                          <a:effectLst/>
                        </a:rPr>
                        <a:t>點</a:t>
                      </a:r>
                      <a:r>
                        <a:rPr lang="en-US" altLang="zh-TW" sz="1600" kern="100" dirty="0" smtClean="0">
                          <a:solidFill>
                            <a:schemeClr val="tx1"/>
                          </a:solidFill>
                          <a:effectLst/>
                        </a:rPr>
                        <a:t>30</a:t>
                      </a:r>
                      <a:r>
                        <a:rPr lang="zh-TW" sz="1600" kern="100" dirty="0" smtClean="0">
                          <a:solidFill>
                            <a:schemeClr val="tx1"/>
                          </a:solidFill>
                          <a:effectLst/>
                        </a:rPr>
                        <a:t>，統一</a:t>
                      </a:r>
                      <a:r>
                        <a:rPr lang="zh-TW" sz="1600" kern="100" dirty="0">
                          <a:solidFill>
                            <a:schemeClr val="tx1"/>
                          </a:solidFill>
                          <a:effectLst/>
                        </a:rPr>
                        <a:t>由正門進入，</a:t>
                      </a:r>
                      <a:r>
                        <a:rPr lang="zh-TW" sz="1600" kern="100" dirty="0" smtClean="0">
                          <a:solidFill>
                            <a:schemeClr val="tx1"/>
                          </a:solidFill>
                          <a:effectLst/>
                        </a:rPr>
                        <a:t>由</a:t>
                      </a:r>
                      <a:r>
                        <a:rPr lang="zh-TW" altLang="en-US" sz="1600" kern="100" dirty="0" smtClean="0">
                          <a:solidFill>
                            <a:schemeClr val="tx1"/>
                          </a:solidFill>
                          <a:effectLst/>
                        </a:rPr>
                        <a:t>學校同仁</a:t>
                      </a:r>
                      <a:r>
                        <a:rPr lang="zh-TW" altLang="en-US" sz="1600" kern="100" dirty="0" smtClean="0">
                          <a:solidFill>
                            <a:schemeClr val="tx1"/>
                          </a:solidFill>
                          <a:effectLst/>
                          <a:latin typeface="新細明體"/>
                          <a:ea typeface="新細明體"/>
                        </a:rPr>
                        <a:t>、</a:t>
                      </a:r>
                      <a:r>
                        <a:rPr lang="zh-TW" altLang="en-US" sz="1600" kern="100" dirty="0" smtClean="0">
                          <a:solidFill>
                            <a:schemeClr val="tx1"/>
                          </a:solidFill>
                          <a:effectLst/>
                        </a:rPr>
                        <a:t>愛心媽媽門口測量額溫及手部消毒</a:t>
                      </a:r>
                      <a:r>
                        <a:rPr lang="zh-TW" altLang="en-US" sz="1600" kern="100" dirty="0" smtClean="0">
                          <a:solidFill>
                            <a:schemeClr val="tx1"/>
                          </a:solidFill>
                          <a:effectLst/>
                          <a:latin typeface="新細明體"/>
                          <a:ea typeface="新細明體"/>
                        </a:rPr>
                        <a:t>。</a:t>
                      </a:r>
                      <a:endParaRPr lang="zh-TW" sz="1100" kern="100" dirty="0">
                        <a:solidFill>
                          <a:schemeClr val="tx1"/>
                        </a:solidFill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57097" marR="5709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875525" y="620688"/>
            <a:ext cx="7512899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di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zh-TW" altLang="zh-TW" sz="3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+mn-ea"/>
                <a:cs typeface="Times New Roman" pitchFamily="18" charset="0"/>
              </a:rPr>
              <a:t>體溫檢測站人力物資規劃</a:t>
            </a:r>
            <a:endParaRPr kumimoji="1" lang="zh-TW" altLang="zh-TW" sz="32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+mn-ea"/>
              <a:cs typeface="新細明體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035467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23527" y="4869160"/>
            <a:ext cx="8387277" cy="1584176"/>
          </a:xfrm>
        </p:spPr>
        <p:txBody>
          <a:bodyPr>
            <a:noAutofit/>
          </a:bodyPr>
          <a:lstStyle/>
          <a:p>
            <a:r>
              <a:rPr lang="zh-TW" altLang="en-US" b="1" dirty="0" smtClean="0">
                <a:solidFill>
                  <a:schemeClr val="tx1"/>
                </a:solidFill>
              </a:rPr>
              <a:t>每個體溫量測站桌子配置：</a:t>
            </a:r>
            <a:r>
              <a:rPr lang="zh-TW" altLang="en-US" b="1" dirty="0" smtClean="0">
                <a:solidFill>
                  <a:srgbClr val="FF0000"/>
                </a:solidFill>
              </a:rPr>
              <a:t>酒精</a:t>
            </a:r>
            <a:r>
              <a:rPr lang="zh-TW" altLang="en-US" b="1" dirty="0" smtClean="0">
                <a:solidFill>
                  <a:schemeClr val="tx1"/>
                </a:solidFill>
              </a:rPr>
              <a:t>、</a:t>
            </a:r>
            <a:r>
              <a:rPr lang="zh-TW" altLang="en-US" b="1" dirty="0" smtClean="0">
                <a:solidFill>
                  <a:srgbClr val="7030A0"/>
                </a:solidFill>
              </a:rPr>
              <a:t>額溫</a:t>
            </a:r>
            <a:r>
              <a:rPr lang="zh-TW" altLang="en-US" b="1" dirty="0" smtClean="0">
                <a:solidFill>
                  <a:srgbClr val="7030A0"/>
                </a:solidFill>
              </a:rPr>
              <a:t>槍</a:t>
            </a:r>
            <a:r>
              <a:rPr lang="zh-TW" altLang="en-US" b="1" dirty="0" smtClean="0">
                <a:solidFill>
                  <a:schemeClr val="tx1"/>
                </a:solidFill>
              </a:rPr>
              <a:t>。</a:t>
            </a:r>
            <a:endParaRPr lang="en-US" altLang="zh-TW" b="1" dirty="0" smtClean="0">
              <a:solidFill>
                <a:schemeClr val="tx1"/>
              </a:solidFill>
            </a:endParaRPr>
          </a:p>
          <a:p>
            <a:r>
              <a:rPr lang="zh-TW" altLang="en-US" b="1" dirty="0" smtClean="0">
                <a:solidFill>
                  <a:schemeClr val="tx1"/>
                </a:solidFill>
              </a:rPr>
              <a:t>值勤同仁至教務處</a:t>
            </a:r>
            <a:r>
              <a:rPr lang="zh-TW" altLang="en-US" b="1" dirty="0" smtClean="0">
                <a:solidFill>
                  <a:schemeClr val="tx1"/>
                </a:solidFill>
              </a:rPr>
              <a:t>領取：</a:t>
            </a:r>
            <a:r>
              <a:rPr lang="zh-TW" altLang="en-US" b="1" dirty="0" smtClean="0">
                <a:solidFill>
                  <a:srgbClr val="FF0000"/>
                </a:solidFill>
              </a:rPr>
              <a:t>口罩</a:t>
            </a:r>
            <a:r>
              <a:rPr lang="zh-TW" altLang="en-US" b="1" dirty="0" smtClean="0">
                <a:solidFill>
                  <a:schemeClr val="tx1"/>
                </a:solidFill>
              </a:rPr>
              <a:t>、</a:t>
            </a:r>
            <a:r>
              <a:rPr lang="zh-TW" altLang="en-US" b="1" dirty="0" smtClean="0">
                <a:solidFill>
                  <a:srgbClr val="7030A0"/>
                </a:solidFill>
              </a:rPr>
              <a:t>手套</a:t>
            </a:r>
            <a:r>
              <a:rPr lang="zh-TW" altLang="en-US" b="1" dirty="0" smtClean="0">
                <a:solidFill>
                  <a:schemeClr val="tx1"/>
                </a:solidFill>
              </a:rPr>
              <a:t>及</a:t>
            </a:r>
            <a:r>
              <a:rPr lang="zh-TW" altLang="en-US" b="1" dirty="0" smtClean="0">
                <a:solidFill>
                  <a:schemeClr val="accent3">
                    <a:lumMod val="50000"/>
                  </a:schemeClr>
                </a:solidFill>
              </a:rPr>
              <a:t>額溫槍</a:t>
            </a:r>
            <a:r>
              <a:rPr lang="zh-TW" altLang="en-US" b="1" dirty="0" smtClean="0">
                <a:solidFill>
                  <a:schemeClr val="tx1"/>
                </a:solidFill>
              </a:rPr>
              <a:t>。</a:t>
            </a:r>
            <a:endParaRPr lang="en-US" altLang="zh-TW" b="1" dirty="0" smtClean="0">
              <a:solidFill>
                <a:schemeClr val="tx1"/>
              </a:solidFill>
            </a:endParaRPr>
          </a:p>
          <a:p>
            <a:r>
              <a:rPr lang="zh-TW" altLang="en-US" b="1" dirty="0" smtClean="0">
                <a:solidFill>
                  <a:schemeClr val="tx1"/>
                </a:solidFill>
              </a:rPr>
              <a:t>額溫槍需</a:t>
            </a:r>
            <a:r>
              <a:rPr lang="zh-TW" altLang="en-US" b="1" dirty="0" smtClean="0">
                <a:solidFill>
                  <a:schemeClr val="tx1"/>
                </a:solidFill>
              </a:rPr>
              <a:t>麻煩值勤同仁</a:t>
            </a:r>
            <a:r>
              <a:rPr lang="zh-TW" altLang="en-US" b="1" u="sng" dirty="0" smtClean="0">
                <a:solidFill>
                  <a:srgbClr val="FF0000"/>
                </a:solidFill>
              </a:rPr>
              <a:t>輪值使用</a:t>
            </a:r>
            <a:r>
              <a:rPr lang="zh-TW" altLang="en-US" b="1" u="sng" dirty="0">
                <a:solidFill>
                  <a:srgbClr val="FF0000"/>
                </a:solidFill>
              </a:rPr>
              <a:t>完後</a:t>
            </a:r>
            <a:r>
              <a:rPr lang="zh-TW" altLang="en-US" b="1" dirty="0" smtClean="0">
                <a:solidFill>
                  <a:schemeClr val="tx1"/>
                </a:solidFill>
              </a:rPr>
              <a:t>，歸還</a:t>
            </a:r>
            <a:r>
              <a:rPr lang="zh-TW" altLang="en-US" b="1" dirty="0" smtClean="0">
                <a:solidFill>
                  <a:schemeClr val="tx1"/>
                </a:solidFill>
              </a:rPr>
              <a:t>至教務處</a:t>
            </a:r>
            <a:r>
              <a:rPr lang="zh-TW" altLang="en-US" b="1" dirty="0">
                <a:solidFill>
                  <a:schemeClr val="tx1"/>
                </a:solidFill>
              </a:rPr>
              <a:t>。</a:t>
            </a:r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786416"/>
          </a:xfrm>
        </p:spPr>
        <p:txBody>
          <a:bodyPr/>
          <a:lstStyle/>
          <a:p>
            <a:r>
              <a:rPr lang="zh-TW" altLang="en-US" b="1" dirty="0" smtClean="0">
                <a:solidFill>
                  <a:srgbClr val="FF0000"/>
                </a:solidFill>
              </a:rPr>
              <a:t>防 疫 </a:t>
            </a:r>
            <a:r>
              <a:rPr lang="zh-TW" altLang="en-US" b="1" dirty="0" smtClean="0">
                <a:solidFill>
                  <a:srgbClr val="FF0000"/>
                </a:solidFill>
              </a:rPr>
              <a:t>裝 </a:t>
            </a:r>
            <a:r>
              <a:rPr lang="zh-TW" altLang="en-US" b="1" dirty="0" smtClean="0">
                <a:solidFill>
                  <a:srgbClr val="FF0000"/>
                </a:solidFill>
              </a:rPr>
              <a:t>備</a:t>
            </a:r>
            <a:endParaRPr lang="zh-TW" altLang="en-US" b="1" dirty="0">
              <a:solidFill>
                <a:srgbClr val="FF0000"/>
              </a:solidFill>
            </a:endParaRPr>
          </a:p>
        </p:txBody>
      </p:sp>
      <p:pic>
        <p:nvPicPr>
          <p:cNvPr id="2050" name="Picture 2" descr="D:\Users\User\Desktop\防疫專區\48408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7" y="1124744"/>
            <a:ext cx="6144679" cy="3456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D:\Users\User\Desktop\防疫專區\484093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581" t="20558" r="44838" b="6824"/>
          <a:stretch/>
        </p:blipFill>
        <p:spPr bwMode="auto">
          <a:xfrm>
            <a:off x="6588224" y="1097381"/>
            <a:ext cx="2352265" cy="34837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48592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 smtClean="0">
                <a:solidFill>
                  <a:srgbClr val="FF0000"/>
                </a:solidFill>
              </a:rPr>
              <a:t>額溫槍使用方式</a:t>
            </a:r>
            <a:endParaRPr lang="zh-TW" altLang="en-US" b="1" dirty="0">
              <a:solidFill>
                <a:srgbClr val="FF0000"/>
              </a:solidFill>
            </a:endParaRPr>
          </a:p>
        </p:txBody>
      </p:sp>
      <p:pic>
        <p:nvPicPr>
          <p:cNvPr id="11266" name="Picture 2" descr="\\192.168.7.77\file_share\SCAN\DOC022120-02212020155233\Page000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2320012" y="-655714"/>
            <a:ext cx="4575989" cy="87129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文字方塊 3"/>
          <p:cNvSpPr txBox="1"/>
          <p:nvPr/>
        </p:nvSpPr>
        <p:spPr>
          <a:xfrm>
            <a:off x="323528" y="6093296"/>
            <a:ext cx="86409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400" b="1" dirty="0" smtClean="0">
                <a:solidFill>
                  <a:srgbClr val="00B050"/>
                </a:solidFill>
              </a:rPr>
              <a:t>顯示</a:t>
            </a:r>
            <a:r>
              <a:rPr lang="en-US" altLang="zh-TW" sz="2400" b="1" dirty="0" smtClean="0">
                <a:solidFill>
                  <a:srgbClr val="00B050"/>
                </a:solidFill>
              </a:rPr>
              <a:t>:Lo</a:t>
            </a:r>
            <a:r>
              <a:rPr lang="zh-TW" altLang="en-US" sz="2400" b="1" dirty="0" smtClean="0">
                <a:solidFill>
                  <a:srgbClr val="00B050"/>
                </a:solidFill>
              </a:rPr>
              <a:t>表示有東西覆蓋無法量測到。</a:t>
            </a:r>
            <a:endParaRPr lang="zh-TW" altLang="en-US" sz="2400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9486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827584" y="5734604"/>
            <a:ext cx="8229600" cy="1008112"/>
          </a:xfrm>
        </p:spPr>
        <p:txBody>
          <a:bodyPr>
            <a:noAutofit/>
          </a:bodyPr>
          <a:lstStyle/>
          <a:p>
            <a:r>
              <a:rPr lang="zh-TW" altLang="en-US" sz="2800" b="1" dirty="0" smtClean="0">
                <a:solidFill>
                  <a:schemeClr val="tx1"/>
                </a:solidFill>
              </a:rPr>
              <a:t>進校請依行進路線立即至量測體溫站，實施量體溫及酒精洗手消毒</a:t>
            </a:r>
            <a:r>
              <a:rPr lang="en-US" altLang="zh-TW" sz="2800" b="1" dirty="0" smtClean="0">
                <a:solidFill>
                  <a:schemeClr val="tx1"/>
                </a:solidFill>
              </a:rPr>
              <a:t>!</a:t>
            </a:r>
            <a:endParaRPr lang="zh-TW" altLang="en-US" sz="2800" b="1" dirty="0">
              <a:solidFill>
                <a:schemeClr val="tx1"/>
              </a:solidFill>
            </a:endParaRPr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13206" y="188640"/>
            <a:ext cx="8229600" cy="778098"/>
          </a:xfrm>
        </p:spPr>
        <p:txBody>
          <a:bodyPr>
            <a:normAutofit/>
          </a:bodyPr>
          <a:lstStyle/>
          <a:p>
            <a:r>
              <a:rPr lang="zh-TW" altLang="en-US" b="1" dirty="0">
                <a:solidFill>
                  <a:srgbClr val="7030A0"/>
                </a:solidFill>
              </a:rPr>
              <a:t>入校量測體溫</a:t>
            </a:r>
            <a:r>
              <a:rPr lang="zh-TW" altLang="en-US" b="1" dirty="0" smtClean="0">
                <a:solidFill>
                  <a:srgbClr val="7030A0"/>
                </a:solidFill>
              </a:rPr>
              <a:t>路線</a:t>
            </a:r>
            <a:r>
              <a:rPr lang="en-US" altLang="zh-TW" b="1" dirty="0" smtClean="0">
                <a:solidFill>
                  <a:srgbClr val="7030A0"/>
                </a:solidFill>
              </a:rPr>
              <a:t>-</a:t>
            </a:r>
            <a:r>
              <a:rPr lang="zh-TW" altLang="en-US" b="1" dirty="0" smtClean="0">
                <a:solidFill>
                  <a:srgbClr val="FF0000"/>
                </a:solidFill>
              </a:rPr>
              <a:t>前門</a:t>
            </a:r>
            <a:endParaRPr lang="zh-TW" altLang="en-US" b="1" dirty="0">
              <a:solidFill>
                <a:srgbClr val="FF0000"/>
              </a:solidFill>
            </a:endParaRPr>
          </a:p>
        </p:txBody>
      </p:sp>
      <p:pic>
        <p:nvPicPr>
          <p:cNvPr id="2057" name="圖片 1" descr="DSC0462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105"/>
          <a:stretch>
            <a:fillRect/>
          </a:stretch>
        </p:blipFill>
        <p:spPr bwMode="auto">
          <a:xfrm>
            <a:off x="891053" y="1072664"/>
            <a:ext cx="7592354" cy="46619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右彎箭號 16"/>
          <p:cNvSpPr/>
          <p:nvPr/>
        </p:nvSpPr>
        <p:spPr>
          <a:xfrm flipH="1">
            <a:off x="1743075" y="4788096"/>
            <a:ext cx="1333500" cy="885825"/>
          </a:xfrm>
          <a:prstGeom prst="ben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zh-TW" altLang="en-US"/>
          </a:p>
        </p:txBody>
      </p:sp>
      <p:sp>
        <p:nvSpPr>
          <p:cNvPr id="18" name="向上箭號 17"/>
          <p:cNvSpPr/>
          <p:nvPr/>
        </p:nvSpPr>
        <p:spPr>
          <a:xfrm>
            <a:off x="5201580" y="4165067"/>
            <a:ext cx="476250" cy="1400175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zh-TW" altLang="en-US"/>
          </a:p>
        </p:txBody>
      </p:sp>
      <p:sp>
        <p:nvSpPr>
          <p:cNvPr id="13" name="文字方塊 6"/>
          <p:cNvSpPr txBox="1">
            <a:spLocks noChangeArrowheads="1"/>
          </p:cNvSpPr>
          <p:nvPr/>
        </p:nvSpPr>
        <p:spPr bwMode="auto">
          <a:xfrm>
            <a:off x="4687230" y="3546250"/>
            <a:ext cx="1504950" cy="368945"/>
          </a:xfrm>
          <a:prstGeom prst="rect">
            <a:avLst/>
          </a:prstGeom>
          <a:solidFill>
            <a:srgbClr val="FFFF00"/>
          </a:solidFill>
          <a:ln w="28575">
            <a:solidFill>
              <a:srgbClr val="0000FF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zh-TW" altLang="zh-TW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汽車測量站</a:t>
            </a:r>
            <a:endParaRPr kumimoji="1" lang="zh-TW" altLang="zh-TW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新細明體" pitchFamily="18" charset="-120"/>
              <a:cs typeface="新細明體" pitchFamily="18" charset="-120"/>
            </a:endParaRPr>
          </a:p>
        </p:txBody>
      </p:sp>
      <p:sp>
        <p:nvSpPr>
          <p:cNvPr id="14" name="文字方塊 7"/>
          <p:cNvSpPr txBox="1">
            <a:spLocks noChangeArrowheads="1"/>
          </p:cNvSpPr>
          <p:nvPr/>
        </p:nvSpPr>
        <p:spPr bwMode="auto">
          <a:xfrm>
            <a:off x="1657350" y="4273746"/>
            <a:ext cx="1504950" cy="360040"/>
          </a:xfrm>
          <a:prstGeom prst="rect">
            <a:avLst/>
          </a:prstGeom>
          <a:solidFill>
            <a:srgbClr val="FFFF00"/>
          </a:solidFill>
          <a:ln w="28575">
            <a:solidFill>
              <a:srgbClr val="0000FF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zh-TW" altLang="zh-TW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機車測量站</a:t>
            </a:r>
            <a:endParaRPr kumimoji="1" lang="zh-TW" altLang="zh-TW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新細明體" pitchFamily="18" charset="-120"/>
              <a:cs typeface="新細明體" pitchFamily="18" charset="-120"/>
            </a:endParaRPr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TW" altLang="en-US"/>
          </a:p>
        </p:txBody>
      </p:sp>
      <p:sp>
        <p:nvSpPr>
          <p:cNvPr id="19" name="Rectangle 16"/>
          <p:cNvSpPr>
            <a:spLocks noChangeArrowheads="1"/>
          </p:cNvSpPr>
          <p:nvPr/>
        </p:nvSpPr>
        <p:spPr bwMode="auto">
          <a:xfrm>
            <a:off x="0" y="455612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TW" altLang="zh-TW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新細明體" pitchFamily="18" charset="-120"/>
              <a:cs typeface="新細明體" pitchFamily="18" charset="-120"/>
            </a:endParaRPr>
          </a:p>
        </p:txBody>
      </p:sp>
      <p:pic>
        <p:nvPicPr>
          <p:cNvPr id="1027" name="Picture 3" descr="D:\Users\User\Desktop\76f661d960ddae317d64f4ad725c9caf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27948" r="6899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3399" r="25400"/>
          <a:stretch/>
        </p:blipFill>
        <p:spPr bwMode="auto">
          <a:xfrm>
            <a:off x="107503" y="4528101"/>
            <a:ext cx="1080121" cy="21127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14771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12290" name="Picture 2" descr="D:\Users\User\Desktop\防疫專區\20200220_防疫海報_工作區域 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94017"/>
            <a:ext cx="4464496" cy="6518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1" name="Picture 3" descr="D:\Users\User\Desktop\防疫專區\開學家長安心圖卡_長版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194017"/>
            <a:ext cx="4176464" cy="6518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54481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波形">
  <a:themeElements>
    <a:clrScheme name="波形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波形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波形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421</TotalTime>
  <Words>367</Words>
  <Application>Microsoft Office PowerPoint</Application>
  <PresentationFormat>如螢幕大小 (4:3)</PresentationFormat>
  <Paragraphs>64</Paragraphs>
  <Slides>7</Slides>
  <Notes>0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7</vt:i4>
      </vt:variant>
    </vt:vector>
  </HeadingPairs>
  <TitlesOfParts>
    <vt:vector size="8" baseType="lpstr">
      <vt:lpstr>波形</vt:lpstr>
      <vt:lpstr>德光中學109學年度新生入學登記、抽籤作業 防疫規劃及入校量測體溫路線說明</vt:lpstr>
      <vt:lpstr>PowerPoint 簡報</vt:lpstr>
      <vt:lpstr>PowerPoint 簡報</vt:lpstr>
      <vt:lpstr>防 疫 裝 備</vt:lpstr>
      <vt:lpstr>額溫槍使用方式</vt:lpstr>
      <vt:lpstr>入校量測體溫路線-前門</vt:lpstr>
      <vt:lpstr>PowerPoint 簡報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入校量測體溫路線</dc:title>
  <dc:creator>User</dc:creator>
  <cp:lastModifiedBy>user</cp:lastModifiedBy>
  <cp:revision>52</cp:revision>
  <cp:lastPrinted>2020-03-17T07:53:45Z</cp:lastPrinted>
  <dcterms:created xsi:type="dcterms:W3CDTF">2020-02-21T07:04:13Z</dcterms:created>
  <dcterms:modified xsi:type="dcterms:W3CDTF">2020-03-17T08:22:17Z</dcterms:modified>
</cp:coreProperties>
</file>