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1" r:id="rId8"/>
  </p:sldIdLst>
  <p:sldSz cx="9906000" cy="6858000" type="A4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58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278F-A187-4433-859A-C05E55317B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960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9525" y="-7938"/>
            <a:ext cx="9936163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174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343" y="4175239"/>
              <a:ext cx="4022250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560" y="-529"/>
              <a:ext cx="1219130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634" y="-529"/>
              <a:ext cx="2269750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208" y="-8468"/>
              <a:ext cx="1947384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137" y="3919613"/>
              <a:ext cx="2512991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323" y="-8468"/>
              <a:ext cx="214226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392" y="-8468"/>
              <a:ext cx="857200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645" y="-8468"/>
              <a:ext cx="1066739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270" y="4894488"/>
              <a:ext cx="1094580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60400" y="609600"/>
            <a:ext cx="68770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0400" y="2160588"/>
            <a:ext cx="687705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6288" y="6042025"/>
            <a:ext cx="73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400" y="6042025"/>
            <a:ext cx="5008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825" y="6042025"/>
            <a:ext cx="555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CF26A3B-ABC6-4B64-92EF-2D55DB182B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28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微軟正黑體" panose="020B0604030504040204" pitchFamily="34" charset="-12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微軟正黑體" panose="020B0604030504040204" pitchFamily="34" charset="-12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微軟正黑體" panose="020B0604030504040204" pitchFamily="34" charset="-12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微軟正黑體" panose="020B0604030504040204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706438" y="3208338"/>
            <a:ext cx="6192837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服裝類別：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夏季制服：短袖上衣、短褲（國中部男生）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短袖上衣、長褲（高中部男生）</a:t>
            </a:r>
            <a:endParaRPr lang="en-US" altLang="zh-TW" sz="20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短袖上衣、裙子（女生）。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冬季制服：長袖上衣、長褲、長袖外套、運動外套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制服、體育服上衣及外套均需於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規定位置綉上學號</a:t>
            </a:r>
            <a:endParaRPr lang="zh-TW" altLang="en-US" sz="20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7347" name="群組 10"/>
          <p:cNvGrpSpPr>
            <a:grpSpLocks/>
          </p:cNvGrpSpPr>
          <p:nvPr/>
        </p:nvGrpSpPr>
        <p:grpSpPr bwMode="auto">
          <a:xfrm>
            <a:off x="920750" y="339725"/>
            <a:ext cx="2809875" cy="2728913"/>
            <a:chOff x="920552" y="340276"/>
            <a:chExt cx="2810818" cy="2728684"/>
          </a:xfrm>
        </p:grpSpPr>
        <p:pic>
          <p:nvPicPr>
            <p:cNvPr id="57358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52" y="340276"/>
              <a:ext cx="2810818" cy="2728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015" y="393778"/>
              <a:ext cx="57555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48" name="群組 14"/>
          <p:cNvGrpSpPr>
            <a:grpSpLocks/>
          </p:cNvGrpSpPr>
          <p:nvPr/>
        </p:nvGrpSpPr>
        <p:grpSpPr bwMode="auto">
          <a:xfrm>
            <a:off x="3802063" y="331788"/>
            <a:ext cx="2911475" cy="2736850"/>
            <a:chOff x="3802595" y="331150"/>
            <a:chExt cx="2911205" cy="2737810"/>
          </a:xfrm>
        </p:grpSpPr>
        <p:pic>
          <p:nvPicPr>
            <p:cNvPr id="57356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595" y="331150"/>
              <a:ext cx="2911205" cy="2737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7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833" y="422445"/>
              <a:ext cx="57555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49" name="群組 15"/>
          <p:cNvGrpSpPr>
            <a:grpSpLocks/>
          </p:cNvGrpSpPr>
          <p:nvPr/>
        </p:nvGrpSpPr>
        <p:grpSpPr bwMode="auto">
          <a:xfrm>
            <a:off x="6784975" y="339725"/>
            <a:ext cx="2847975" cy="2728913"/>
            <a:chOff x="6785027" y="340276"/>
            <a:chExt cx="2848494" cy="2728684"/>
          </a:xfrm>
        </p:grpSpPr>
        <p:pic>
          <p:nvPicPr>
            <p:cNvPr id="57354" name="圖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027" y="340276"/>
              <a:ext cx="2848494" cy="2728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5" name="圖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644" y="434119"/>
              <a:ext cx="57555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0" name="群組 16"/>
          <p:cNvGrpSpPr>
            <a:grpSpLocks/>
          </p:cNvGrpSpPr>
          <p:nvPr/>
        </p:nvGrpSpPr>
        <p:grpSpPr bwMode="auto">
          <a:xfrm>
            <a:off x="6797675" y="3286125"/>
            <a:ext cx="2851150" cy="2706688"/>
            <a:chOff x="6798145" y="3286794"/>
            <a:chExt cx="2850548" cy="2706216"/>
          </a:xfrm>
        </p:grpSpPr>
        <p:pic>
          <p:nvPicPr>
            <p:cNvPr id="57352" name="圖片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145" y="3286794"/>
              <a:ext cx="2850548" cy="270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3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6041" y="3429000"/>
              <a:ext cx="57555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51" name="矩形 9"/>
          <p:cNvSpPr>
            <a:spLocks noChangeArrowheads="1"/>
          </p:cNvSpPr>
          <p:nvPr/>
        </p:nvSpPr>
        <p:spPr bwMode="auto">
          <a:xfrm>
            <a:off x="706438" y="6113463"/>
            <a:ext cx="88407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●內襯衣服需為白色並紮進褲腰內不得露出，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女生胸衣則以素色為主。</a:t>
            </a:r>
          </a:p>
        </p:txBody>
      </p:sp>
    </p:spTree>
    <p:extLst>
      <p:ext uri="{BB962C8B-B14F-4D97-AF65-F5344CB8AC3E}">
        <p14:creationId xmlns:p14="http://schemas.microsoft.com/office/powerpoint/2010/main" val="19463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群組 10"/>
          <p:cNvGrpSpPr>
            <a:grpSpLocks/>
          </p:cNvGrpSpPr>
          <p:nvPr/>
        </p:nvGrpSpPr>
        <p:grpSpPr bwMode="auto">
          <a:xfrm>
            <a:off x="1108075" y="468313"/>
            <a:ext cx="2520950" cy="2749550"/>
            <a:chOff x="1471109" y="148715"/>
            <a:chExt cx="3216590" cy="3081975"/>
          </a:xfrm>
        </p:grpSpPr>
        <p:pic>
          <p:nvPicPr>
            <p:cNvPr id="58381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109" y="148715"/>
              <a:ext cx="3216590" cy="308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2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615" y="306692"/>
              <a:ext cx="57555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1" name="群組 13"/>
          <p:cNvGrpSpPr>
            <a:grpSpLocks/>
          </p:cNvGrpSpPr>
          <p:nvPr/>
        </p:nvGrpSpPr>
        <p:grpSpPr bwMode="auto">
          <a:xfrm>
            <a:off x="6743700" y="468313"/>
            <a:ext cx="2736850" cy="2749550"/>
            <a:chOff x="1471109" y="3501008"/>
            <a:chExt cx="3302550" cy="3130617"/>
          </a:xfrm>
        </p:grpSpPr>
        <p:pic>
          <p:nvPicPr>
            <p:cNvPr id="58379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109" y="3501008"/>
              <a:ext cx="3302550" cy="3130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0" name="圖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80" y="3590595"/>
              <a:ext cx="57555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2" name="群組 12"/>
          <p:cNvGrpSpPr>
            <a:grpSpLocks/>
          </p:cNvGrpSpPr>
          <p:nvPr/>
        </p:nvGrpSpPr>
        <p:grpSpPr bwMode="auto">
          <a:xfrm>
            <a:off x="6673850" y="3613150"/>
            <a:ext cx="2844800" cy="2881313"/>
            <a:chOff x="5169024" y="3501007"/>
            <a:chExt cx="3310953" cy="3130617"/>
          </a:xfrm>
        </p:grpSpPr>
        <p:pic>
          <p:nvPicPr>
            <p:cNvPr id="58377" name="圖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024" y="3501007"/>
              <a:ext cx="3310953" cy="3130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圖片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772" y="3899519"/>
              <a:ext cx="57555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3" name="群組 11"/>
          <p:cNvGrpSpPr>
            <a:grpSpLocks/>
          </p:cNvGrpSpPr>
          <p:nvPr/>
        </p:nvGrpSpPr>
        <p:grpSpPr bwMode="auto">
          <a:xfrm>
            <a:off x="3908425" y="493713"/>
            <a:ext cx="2592388" cy="2714625"/>
            <a:chOff x="5169024" y="175625"/>
            <a:chExt cx="3240360" cy="3063870"/>
          </a:xfrm>
        </p:grpSpPr>
        <p:pic>
          <p:nvPicPr>
            <p:cNvPr id="58375" name="圖片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024" y="175625"/>
              <a:ext cx="3240360" cy="306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6" name="圖片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388" y="664231"/>
              <a:ext cx="57555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4" name="矩形 9"/>
          <p:cNvSpPr>
            <a:spLocks noChangeArrowheads="1"/>
          </p:cNvSpPr>
          <p:nvPr/>
        </p:nvSpPr>
        <p:spPr bwMode="auto">
          <a:xfrm>
            <a:off x="339725" y="3745230"/>
            <a:ext cx="6403975" cy="227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1.</a:t>
            </a:r>
            <a:r>
              <a:rPr lang="zh-TW" altLang="en-US" sz="2800" b="1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體育課！</a:t>
            </a:r>
            <a:r>
              <a:rPr lang="zh-TW" altLang="en-US" sz="2800" b="1" u="sng" dirty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嚴禁穿著非體育服上課</a:t>
            </a:r>
            <a:endParaRPr lang="zh-TW" altLang="en-US" sz="2800" b="1" dirty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2.</a:t>
            </a:r>
            <a:r>
              <a:rPr lang="zh-TW" altLang="en-US" sz="2800" b="1" dirty="0">
                <a:solidFill>
                  <a:srgbClr val="0099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非體育課時段</a:t>
            </a:r>
            <a:r>
              <a:rPr lang="zh-TW" altLang="en-US" sz="2800" b="1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打球或運動時，仍以穿著學校規定之運動服為主</a:t>
            </a:r>
            <a:r>
              <a:rPr lang="zh-TW" altLang="en-US" sz="2800" b="1" u="sng" dirty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不得穿著黑色或其它雜色運動服</a:t>
            </a:r>
            <a:r>
              <a:rPr lang="zh-TW" altLang="en-US" sz="2800" b="1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，更不可著</a:t>
            </a:r>
            <a:r>
              <a:rPr lang="zh-TW" altLang="en-US" sz="2800" b="1" u="sng" dirty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無袖上衣</a:t>
            </a:r>
            <a:r>
              <a:rPr lang="zh-TW" altLang="en-US" sz="2800" b="1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80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t="54198" r="4115" b="5054"/>
          <a:stretch>
            <a:fillRect/>
          </a:stretch>
        </p:blipFill>
        <p:spPr bwMode="auto">
          <a:xfrm>
            <a:off x="7229475" y="5011738"/>
            <a:ext cx="23749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9394" y="2732088"/>
            <a:ext cx="691594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0"/>
              </a:spcAft>
              <a:defRPr/>
            </a:pPr>
            <a:r>
              <a:rPr lang="zh-TW" altLang="zh-TW" sz="2400" b="1" kern="100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學號綉制規定及顏色如下：</a:t>
            </a:r>
            <a:endParaRPr lang="zh-TW" altLang="zh-TW" sz="2400" kern="100" dirty="0"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pPr>
              <a:lnSpc>
                <a:spcPts val="3000"/>
              </a:lnSpc>
              <a:spcAft>
                <a:spcPts val="0"/>
              </a:spcAft>
              <a:defRPr/>
            </a:pPr>
            <a:r>
              <a:rPr lang="zh-TW" altLang="zh-TW" sz="2400" b="1" kern="100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高中部</a:t>
            </a:r>
            <a:r>
              <a:rPr lang="en-US" altLang="zh-TW" sz="2400" b="1" kern="100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- 711001(6</a:t>
            </a:r>
            <a:r>
              <a:rPr lang="zh-TW" altLang="zh-TW" sz="2400" b="1" kern="100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碼</a:t>
            </a:r>
            <a:r>
              <a:rPr lang="en-US" altLang="zh-TW" sz="2400" b="1" kern="100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)</a:t>
            </a:r>
            <a:endParaRPr lang="zh-TW" altLang="zh-TW" sz="2400" kern="100" dirty="0"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pPr>
              <a:lnSpc>
                <a:spcPts val="3000"/>
              </a:lnSpc>
              <a:spcAft>
                <a:spcPts val="0"/>
              </a:spcAft>
              <a:defRPr/>
            </a:pPr>
            <a:r>
              <a:rPr lang="zh-TW" altLang="zh-TW" sz="2400" b="1" kern="100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國中部</a:t>
            </a:r>
            <a:r>
              <a:rPr lang="en-US" altLang="zh-TW" sz="2400" b="1" kern="100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- 1070001(7</a:t>
            </a:r>
            <a:r>
              <a:rPr lang="zh-TW" altLang="zh-TW" sz="2400" b="1" kern="100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碼</a:t>
            </a:r>
            <a:r>
              <a:rPr lang="en-US" altLang="zh-TW" sz="2400" b="1" kern="100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)</a:t>
            </a:r>
            <a:endParaRPr lang="zh-TW" altLang="zh-TW" sz="2400" kern="100" dirty="0"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pPr>
              <a:lnSpc>
                <a:spcPts val="3000"/>
              </a:lnSpc>
              <a:spcAft>
                <a:spcPts val="0"/>
              </a:spcAft>
              <a:defRPr/>
            </a:pPr>
            <a:endParaRPr lang="en-US" altLang="zh-TW" sz="2400" b="1" kern="100" dirty="0"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pPr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zh-TW" sz="2400" b="1" kern="100" dirty="0" smtClean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1</a:t>
            </a:r>
            <a:r>
              <a:rPr lang="zh-TW" altLang="en-US" sz="2400" b="1" kern="100" dirty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、</a:t>
            </a:r>
            <a:r>
              <a:rPr lang="zh-TW" altLang="zh-TW" sz="2400" b="1" kern="100" dirty="0" smtClean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制服</a:t>
            </a:r>
            <a:r>
              <a:rPr lang="en-US" altLang="zh-TW" sz="2400" b="1" kern="100" dirty="0" smtClean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(</a:t>
            </a:r>
            <a:r>
              <a:rPr lang="zh-TW" altLang="en-US" sz="2400" b="1" kern="100" dirty="0" smtClean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夏季季</a:t>
            </a:r>
            <a:r>
              <a:rPr lang="en-US" altLang="zh-TW" sz="2400" b="1" kern="100" dirty="0" smtClean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)</a:t>
            </a:r>
            <a:r>
              <a:rPr lang="zh-TW" altLang="zh-TW" sz="2400" b="1" kern="100" dirty="0" smtClean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、</a:t>
            </a:r>
            <a:r>
              <a:rPr lang="zh-TW" altLang="zh-TW" sz="2400" b="1" kern="100" dirty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運動服及白色秋季外套</a:t>
            </a:r>
            <a:r>
              <a:rPr lang="en-US" altLang="zh-TW" sz="2400" b="1" kern="100" dirty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- </a:t>
            </a:r>
            <a:r>
              <a:rPr lang="zh-TW" altLang="zh-TW" sz="2400" b="1" u="sng" kern="100" dirty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深</a:t>
            </a:r>
            <a:r>
              <a:rPr lang="zh-TW" altLang="en-US" sz="2400" b="1" u="sng" kern="100" dirty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藍</a:t>
            </a:r>
            <a:r>
              <a:rPr lang="zh-TW" altLang="zh-TW" sz="2400" b="1" u="sng" kern="100" dirty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色</a:t>
            </a:r>
            <a:endParaRPr lang="zh-TW" altLang="zh-TW" sz="2400" kern="100" dirty="0">
              <a:solidFill>
                <a:srgbClr val="0000FF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zh-TW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2</a:t>
            </a:r>
            <a:r>
              <a:rPr lang="zh-TW" altLang="en-US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、</a:t>
            </a:r>
            <a:r>
              <a:rPr lang="zh-TW" altLang="zh-TW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運動服</a:t>
            </a:r>
            <a:r>
              <a:rPr lang="zh-TW" altLang="en-US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厚</a:t>
            </a:r>
            <a:r>
              <a:rPr lang="zh-TW" altLang="zh-TW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外套</a:t>
            </a:r>
            <a:r>
              <a:rPr lang="en-US" altLang="zh-TW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- </a:t>
            </a:r>
            <a:r>
              <a:rPr lang="zh-TW" altLang="zh-TW" sz="2400" b="1" u="sng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白色</a:t>
            </a:r>
            <a:endParaRPr lang="en-US" altLang="zh-TW" sz="24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zh-TW" sz="2400" b="1" kern="1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3</a:t>
            </a:r>
            <a:r>
              <a:rPr lang="zh-TW" altLang="en-US" sz="2400" b="1" kern="1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、背心要繡上學校徵</a:t>
            </a:r>
            <a:r>
              <a:rPr lang="zh-TW" altLang="en-US" sz="2400" b="1" kern="1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章</a:t>
            </a:r>
            <a:endParaRPr lang="en-US" altLang="zh-TW" sz="2400" b="1" kern="100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pPr lvl="0" algn="just">
              <a:lnSpc>
                <a:spcPts val="3000"/>
              </a:lnSpc>
              <a:defRPr/>
            </a:pPr>
            <a:r>
              <a:rPr lang="zh-HK" altLang="zh-TW" dirty="0" smtClean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制服</a:t>
            </a:r>
            <a:r>
              <a:rPr lang="en-US" altLang="zh-HK" dirty="0" smtClean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夏冬季相同</a:t>
            </a:r>
            <a:r>
              <a:rPr lang="en-US" altLang="zh-HK" dirty="0" smtClean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)</a:t>
            </a:r>
            <a:r>
              <a:rPr lang="zh-HK" altLang="zh-TW" dirty="0" smtClean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需</a:t>
            </a:r>
            <a:r>
              <a:rPr lang="zh-HK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於左胸前以</a:t>
            </a:r>
            <a:r>
              <a:rPr lang="zh-HK" altLang="zh-TW" dirty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藍色字體</a:t>
            </a:r>
            <a:r>
              <a:rPr lang="zh-TW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繡</a:t>
            </a:r>
            <a:r>
              <a:rPr lang="zh-HK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上</a:t>
            </a:r>
            <a:r>
              <a:rPr lang="zh-HK" altLang="zh-TW" dirty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校名</a:t>
            </a:r>
            <a:r>
              <a:rPr lang="zh-HK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及</a:t>
            </a:r>
            <a:r>
              <a:rPr lang="zh-HK" altLang="zh-TW" dirty="0">
                <a:solidFill>
                  <a:srgbClr val="0000FF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學號</a:t>
            </a:r>
            <a:r>
              <a:rPr lang="zh-TW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，</a:t>
            </a:r>
            <a:r>
              <a:rPr lang="zh-HK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體育服及運動外套需於右胸前以藍色字體</a:t>
            </a:r>
            <a:r>
              <a:rPr lang="zh-TW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繡</a:t>
            </a:r>
            <a:r>
              <a:rPr lang="zh-HK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上學號</a:t>
            </a:r>
            <a:r>
              <a:rPr lang="zh-TW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，</a:t>
            </a:r>
            <a:r>
              <a:rPr lang="zh-HK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冬季外套需於左手臂口</a:t>
            </a:r>
            <a:r>
              <a:rPr lang="zh-TW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袋</a:t>
            </a:r>
            <a:r>
              <a:rPr lang="zh-HK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上緣以白色字體</a:t>
            </a:r>
            <a:r>
              <a:rPr lang="zh-TW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繡</a:t>
            </a:r>
            <a:r>
              <a:rPr lang="zh-HK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上學號</a:t>
            </a:r>
            <a:r>
              <a:rPr lang="zh-TW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，</a:t>
            </a:r>
            <a:r>
              <a:rPr lang="zh-HK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冬季背心需於左胸前</a:t>
            </a:r>
            <a:r>
              <a:rPr lang="zh-TW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繡</a:t>
            </a:r>
            <a:r>
              <a:rPr lang="zh-HK" altLang="zh-TW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上學校徽章</a:t>
            </a:r>
            <a:r>
              <a:rPr lang="zh-TW" altLang="zh-TW" dirty="0" smtClean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。</a:t>
            </a:r>
            <a:endParaRPr lang="zh-TW" altLang="zh-TW" sz="2400" kern="100" dirty="0"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  <p:pic>
        <p:nvPicPr>
          <p:cNvPr id="59396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/>
          <a:stretch>
            <a:fillRect/>
          </a:stretch>
        </p:blipFill>
        <p:spPr bwMode="auto">
          <a:xfrm>
            <a:off x="1065213" y="476250"/>
            <a:ext cx="2541587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10846"/>
          <a:stretch>
            <a:fillRect/>
          </a:stretch>
        </p:blipFill>
        <p:spPr bwMode="auto">
          <a:xfrm>
            <a:off x="3729038" y="476250"/>
            <a:ext cx="53276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11192" b="46208"/>
          <a:stretch>
            <a:fillRect/>
          </a:stretch>
        </p:blipFill>
        <p:spPr bwMode="auto">
          <a:xfrm>
            <a:off x="7145338" y="3219450"/>
            <a:ext cx="2543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圖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3"/>
          <a:stretch/>
        </p:blipFill>
        <p:spPr bwMode="auto">
          <a:xfrm>
            <a:off x="3987800" y="2732088"/>
            <a:ext cx="2844800" cy="155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354263" y="987425"/>
            <a:ext cx="636587" cy="31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291013" y="989013"/>
            <a:ext cx="638175" cy="31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062788" y="989013"/>
            <a:ext cx="638175" cy="31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739188" y="3732213"/>
            <a:ext cx="636587" cy="315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778750" y="5403850"/>
            <a:ext cx="638175" cy="31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602288" y="3191958"/>
            <a:ext cx="638175" cy="31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2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7483005" y="1610590"/>
            <a:ext cx="2097414" cy="4854725"/>
            <a:chOff x="6958486" y="207968"/>
            <a:chExt cx="2387601" cy="502856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5" t="24031" r="22548" b="10115"/>
            <a:stretch/>
          </p:blipFill>
          <p:spPr>
            <a:xfrm>
              <a:off x="6958486" y="207968"/>
              <a:ext cx="2387601" cy="50285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7514111" y="1397635"/>
              <a:ext cx="638175" cy="3175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056940" y="1610591"/>
            <a:ext cx="2121117" cy="4854725"/>
            <a:chOff x="3763076" y="216525"/>
            <a:chExt cx="2241483" cy="504003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8" t="4177" r="13600"/>
            <a:stretch/>
          </p:blipFill>
          <p:spPr>
            <a:xfrm>
              <a:off x="3763076" y="216525"/>
              <a:ext cx="2241483" cy="50400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4721383" y="1913573"/>
              <a:ext cx="638175" cy="3175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11357" r="20535" b="6083"/>
          <a:stretch/>
        </p:blipFill>
        <p:spPr>
          <a:xfrm>
            <a:off x="289973" y="1312108"/>
            <a:ext cx="2197755" cy="5125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群組 13"/>
          <p:cNvGrpSpPr/>
          <p:nvPr/>
        </p:nvGrpSpPr>
        <p:grpSpPr>
          <a:xfrm>
            <a:off x="2718038" y="1610590"/>
            <a:ext cx="2108591" cy="4826648"/>
            <a:chOff x="881773" y="216525"/>
            <a:chExt cx="2247713" cy="502000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3" t="18369" r="24388" b="8594"/>
            <a:stretch/>
          </p:blipFill>
          <p:spPr>
            <a:xfrm>
              <a:off x="881773" y="216525"/>
              <a:ext cx="2247713" cy="5020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2029143" y="1475105"/>
              <a:ext cx="636587" cy="3175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1897063" y="264160"/>
            <a:ext cx="6136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400" dirty="0" smtClean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冬季制服示範</a:t>
            </a:r>
            <a:endParaRPr lang="zh-TW" altLang="en-US" sz="4400" dirty="0"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30036" y="2437301"/>
            <a:ext cx="567027" cy="321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0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76288" y="639763"/>
            <a:ext cx="4103687" cy="3862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419" name="矩形 2"/>
          <p:cNvSpPr>
            <a:spLocks noChangeArrowheads="1"/>
          </p:cNvSpPr>
          <p:nvPr/>
        </p:nvSpPr>
        <p:spPr bwMode="auto">
          <a:xfrm>
            <a:off x="776288" y="4508500"/>
            <a:ext cx="72009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3275" indent="-8032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0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鞋子：白色運動鞋，並加白色鞋帶</a:t>
            </a:r>
            <a:r>
              <a:rPr lang="en-US" altLang="zh-TW" sz="20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如附圖</a:t>
            </a:r>
            <a:r>
              <a:rPr lang="en-US" altLang="zh-TW" sz="20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0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0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不得穿</a:t>
            </a:r>
            <a:r>
              <a:rPr lang="zh-TW" altLang="zh-TW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帆布鞋</a:t>
            </a:r>
            <a:r>
              <a:rPr lang="zh-TW" altLang="zh-TW" sz="20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拖鞋</a:t>
            </a:r>
            <a:r>
              <a:rPr lang="zh-TW" altLang="zh-TW" sz="2000" b="1" u="sng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、涼鞋。</a:t>
            </a:r>
            <a:endParaRPr lang="zh-TW" altLang="zh-TW" sz="2000" dirty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0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襪子：</a:t>
            </a:r>
            <a:r>
              <a:rPr lang="zh-TW" altLang="zh-TW" sz="2000" b="1" u="sng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純白色</a:t>
            </a:r>
            <a:r>
              <a:rPr lang="zh-TW" altLang="zh-TW" sz="20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或純白色但有小商標，</a:t>
            </a:r>
            <a:r>
              <a:rPr lang="zh-TW" altLang="zh-TW" sz="2000" b="1" u="sng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長度需露出鞋子鞋緣</a:t>
            </a:r>
            <a:r>
              <a:rPr lang="zh-TW" altLang="zh-TW" sz="20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，目視可見，</a:t>
            </a:r>
            <a:r>
              <a:rPr lang="zh-TW" altLang="zh-TW" sz="2000" b="1" u="sng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勿著踝襪</a:t>
            </a:r>
            <a:r>
              <a:rPr lang="zh-TW" altLang="zh-TW" sz="20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皮鞋：黑色、圓頭、黑色鞋帶學生款</a:t>
            </a:r>
            <a:r>
              <a:rPr lang="zh-TW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示 </a:t>
            </a:r>
            <a:r>
              <a:rPr lang="en-US" altLang="zh-TW" sz="20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綁鞋帶</a:t>
            </a:r>
            <a:r>
              <a:rPr lang="en-US" altLang="zh-TW" sz="20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，鞋跟厚度不得超過三公分</a:t>
            </a:r>
            <a:endParaRPr lang="zh-TW" altLang="zh-TW" sz="2000" dirty="0">
              <a:solidFill>
                <a:schemeClr val="tx1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168900" y="1627188"/>
            <a:ext cx="4392613" cy="286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341784"/>
            <a:ext cx="21993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047115" y="372267"/>
            <a:ext cx="3277870" cy="1405890"/>
            <a:chOff x="600075" y="3553775"/>
            <a:chExt cx="3277870" cy="1405890"/>
          </a:xfrm>
        </p:grpSpPr>
        <p:sp>
          <p:nvSpPr>
            <p:cNvPr id="6" name="圓柱 5"/>
            <p:cNvSpPr/>
            <p:nvPr/>
          </p:nvSpPr>
          <p:spPr>
            <a:xfrm>
              <a:off x="2590800" y="3667759"/>
              <a:ext cx="1046480" cy="409575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94"/>
            <a:stretch/>
          </p:blipFill>
          <p:spPr>
            <a:xfrm flipH="1">
              <a:off x="600075" y="3553775"/>
              <a:ext cx="3277870" cy="1405890"/>
            </a:xfrm>
            <a:prstGeom prst="rect">
              <a:avLst/>
            </a:prstGeom>
          </p:spPr>
        </p:pic>
      </p:grpSp>
      <p:grpSp>
        <p:nvGrpSpPr>
          <p:cNvPr id="11" name="群組 10"/>
          <p:cNvGrpSpPr/>
          <p:nvPr/>
        </p:nvGrpSpPr>
        <p:grpSpPr>
          <a:xfrm>
            <a:off x="5130800" y="486251"/>
            <a:ext cx="2997200" cy="1134427"/>
            <a:chOff x="4378960" y="4500879"/>
            <a:chExt cx="2997200" cy="1134427"/>
          </a:xfrm>
        </p:grpSpPr>
        <p:sp>
          <p:nvSpPr>
            <p:cNvPr id="8" name="圓柱 7"/>
            <p:cNvSpPr/>
            <p:nvPr/>
          </p:nvSpPr>
          <p:spPr>
            <a:xfrm>
              <a:off x="6410960" y="4500879"/>
              <a:ext cx="741680" cy="399415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94" b="17543"/>
            <a:stretch/>
          </p:blipFill>
          <p:spPr>
            <a:xfrm>
              <a:off x="4378960" y="4517706"/>
              <a:ext cx="2997200" cy="1117600"/>
            </a:xfrm>
            <a:prstGeom prst="rect">
              <a:avLst/>
            </a:prstGeom>
          </p:spPr>
        </p:pic>
      </p:grpSp>
      <p:grpSp>
        <p:nvGrpSpPr>
          <p:cNvPr id="19" name="群組 18"/>
          <p:cNvGrpSpPr/>
          <p:nvPr/>
        </p:nvGrpSpPr>
        <p:grpSpPr>
          <a:xfrm>
            <a:off x="1047115" y="2555236"/>
            <a:ext cx="3277870" cy="1405890"/>
            <a:chOff x="945515" y="3926519"/>
            <a:chExt cx="3277870" cy="1405890"/>
          </a:xfrm>
        </p:grpSpPr>
        <p:sp>
          <p:nvSpPr>
            <p:cNvPr id="13" name="圓柱 12"/>
            <p:cNvSpPr/>
            <p:nvPr/>
          </p:nvSpPr>
          <p:spPr>
            <a:xfrm>
              <a:off x="2936240" y="4219889"/>
              <a:ext cx="1046480" cy="409575"/>
            </a:xfrm>
            <a:prstGeom prst="can">
              <a:avLst>
                <a:gd name="adj" fmla="val 12597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94"/>
            <a:stretch/>
          </p:blipFill>
          <p:spPr>
            <a:xfrm flipH="1">
              <a:off x="945515" y="3926519"/>
              <a:ext cx="3277870" cy="1405890"/>
            </a:xfrm>
            <a:prstGeom prst="rect">
              <a:avLst/>
            </a:prstGeom>
          </p:spPr>
        </p:pic>
      </p:grpSp>
      <p:grpSp>
        <p:nvGrpSpPr>
          <p:cNvPr id="18" name="群組 17"/>
          <p:cNvGrpSpPr/>
          <p:nvPr/>
        </p:nvGrpSpPr>
        <p:grpSpPr>
          <a:xfrm>
            <a:off x="5130800" y="2555236"/>
            <a:ext cx="2997200" cy="1117600"/>
            <a:chOff x="5455920" y="3594892"/>
            <a:chExt cx="2997200" cy="1117600"/>
          </a:xfrm>
        </p:grpSpPr>
        <p:sp>
          <p:nvSpPr>
            <p:cNvPr id="16" name="圓柱 15"/>
            <p:cNvSpPr/>
            <p:nvPr/>
          </p:nvSpPr>
          <p:spPr>
            <a:xfrm>
              <a:off x="7350760" y="3784757"/>
              <a:ext cx="741680" cy="399415"/>
            </a:xfrm>
            <a:prstGeom prst="can">
              <a:avLst>
                <a:gd name="adj" fmla="val 9738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94" b="17543"/>
            <a:stretch/>
          </p:blipFill>
          <p:spPr>
            <a:xfrm>
              <a:off x="5455920" y="3594892"/>
              <a:ext cx="2997200" cy="1117600"/>
            </a:xfrm>
            <a:prstGeom prst="rect">
              <a:avLst/>
            </a:prstGeom>
          </p:spPr>
        </p:pic>
      </p:grpSp>
      <p:grpSp>
        <p:nvGrpSpPr>
          <p:cNvPr id="26" name="群組 25"/>
          <p:cNvGrpSpPr/>
          <p:nvPr/>
        </p:nvGrpSpPr>
        <p:grpSpPr>
          <a:xfrm>
            <a:off x="1047115" y="4587236"/>
            <a:ext cx="3277870" cy="1405890"/>
            <a:chOff x="971550" y="5320661"/>
            <a:chExt cx="3277870" cy="1405890"/>
          </a:xfrm>
        </p:grpSpPr>
        <p:sp>
          <p:nvSpPr>
            <p:cNvPr id="21" name="圓柱 20"/>
            <p:cNvSpPr/>
            <p:nvPr/>
          </p:nvSpPr>
          <p:spPr>
            <a:xfrm rot="925663">
              <a:off x="2974210" y="5644193"/>
              <a:ext cx="1046480" cy="409575"/>
            </a:xfrm>
            <a:prstGeom prst="can">
              <a:avLst>
                <a:gd name="adj" fmla="val 12597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94"/>
            <a:stretch/>
          </p:blipFill>
          <p:spPr>
            <a:xfrm flipH="1">
              <a:off x="971550" y="5320661"/>
              <a:ext cx="3277870" cy="1405890"/>
            </a:xfrm>
            <a:prstGeom prst="rect">
              <a:avLst/>
            </a:prstGeom>
          </p:spPr>
        </p:pic>
      </p:grpSp>
      <p:grpSp>
        <p:nvGrpSpPr>
          <p:cNvPr id="27" name="群組 26"/>
          <p:cNvGrpSpPr/>
          <p:nvPr/>
        </p:nvGrpSpPr>
        <p:grpSpPr>
          <a:xfrm>
            <a:off x="5201920" y="4626440"/>
            <a:ext cx="2997200" cy="1117600"/>
            <a:chOff x="5130800" y="5296579"/>
            <a:chExt cx="2997200" cy="1117600"/>
          </a:xfrm>
        </p:grpSpPr>
        <p:sp>
          <p:nvSpPr>
            <p:cNvPr id="24" name="圓柱 23"/>
            <p:cNvSpPr/>
            <p:nvPr/>
          </p:nvSpPr>
          <p:spPr>
            <a:xfrm rot="1415308">
              <a:off x="7214475" y="5488868"/>
              <a:ext cx="641683" cy="392257"/>
            </a:xfrm>
            <a:prstGeom prst="can">
              <a:avLst>
                <a:gd name="adj" fmla="val 9738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94" b="17543"/>
            <a:stretch/>
          </p:blipFill>
          <p:spPr>
            <a:xfrm>
              <a:off x="5130800" y="5296579"/>
              <a:ext cx="2997200" cy="1117600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731520" y="1671722"/>
            <a:ext cx="859536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襪子：</a:t>
            </a:r>
            <a:r>
              <a:rPr lang="zh-TW" altLang="zh-TW" b="1" u="sng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純白色</a:t>
            </a:r>
            <a:r>
              <a:rPr lang="zh-TW" altLang="zh-TW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或純白色但有小商標，</a:t>
            </a:r>
            <a:r>
              <a:rPr lang="zh-TW" altLang="zh-TW" b="1" u="sng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長度需露出鞋子鞋緣</a:t>
            </a:r>
            <a:r>
              <a:rPr lang="zh-TW" altLang="zh-TW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，目視可見，</a:t>
            </a:r>
            <a:r>
              <a:rPr lang="zh-TW" altLang="zh-TW" b="1" u="sng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勿著踝襪</a:t>
            </a:r>
            <a:r>
              <a:rPr lang="zh-TW" altLang="zh-TW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9600" y="3998906"/>
            <a:ext cx="8595360" cy="40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不合格：</a:t>
            </a:r>
            <a:r>
              <a:rPr lang="zh-TW" altLang="zh-TW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襪子</a:t>
            </a:r>
            <a:r>
              <a:rPr lang="zh-TW" altLang="zh-TW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長度</a:t>
            </a:r>
            <a:r>
              <a:rPr lang="zh-TW" alt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鞋子</a:t>
            </a:r>
            <a:r>
              <a:rPr lang="zh-TW" altLang="zh-TW" b="1" u="sng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鞋</a:t>
            </a:r>
            <a:r>
              <a:rPr lang="zh-TW" altLang="zh-TW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緣</a:t>
            </a:r>
            <a:r>
              <a:rPr lang="zh-TW" alt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切齊</a:t>
            </a:r>
            <a:r>
              <a:rPr lang="zh-TW" altLang="zh-TW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31520" y="6179358"/>
            <a:ext cx="8595360" cy="40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不合格：只露出</a:t>
            </a:r>
            <a:r>
              <a:rPr lang="zh-TW" altLang="zh-TW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襪子</a:t>
            </a:r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前方，一半在腳跟處</a:t>
            </a:r>
            <a:r>
              <a:rPr lang="zh-TW" altLang="zh-TW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600" y="4509473"/>
            <a:ext cx="7863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zh-TW" sz="2800" kern="100" dirty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  <a:cs typeface="Times New Roman" panose="02020603050405020304" pitchFamily="18" charset="0"/>
              </a:rPr>
              <a:t>雨天</a:t>
            </a:r>
            <a:r>
              <a:rPr lang="zh-TW" altLang="zh-TW" sz="2800" kern="100" dirty="0">
                <a:latin typeface="華康正顏楷體W9(P)" panose="03000900000000000000" pitchFamily="66" charset="-120"/>
                <a:ea typeface="華康正顏楷體W9(P)" panose="03000900000000000000" pitchFamily="66" charset="-120"/>
                <a:cs typeface="Times New Roman" panose="02020603050405020304" pitchFamily="18" charset="0"/>
              </a:rPr>
              <a:t>（下大雨時）進出校門，同學可將當天應穿著的鞋子（皮鞋或運動鞋），以塑膠包著放置於手提袋內</a:t>
            </a:r>
            <a:r>
              <a:rPr lang="zh-TW" altLang="zh-TW" sz="2800" kern="100" dirty="0" smtClean="0">
                <a:latin typeface="華康正顏楷體W9(P)" panose="03000900000000000000" pitchFamily="66" charset="-120"/>
                <a:ea typeface="華康正顏楷體W9(P)" panose="030009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2800" kern="100" dirty="0" smtClean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  <a:cs typeface="Times New Roman" panose="02020603050405020304" pitchFamily="18" charset="0"/>
              </a:rPr>
              <a:t>可</a:t>
            </a:r>
            <a:r>
              <a:rPr lang="zh-TW" altLang="zh-TW" sz="2800" kern="100" dirty="0" smtClean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  <a:cs typeface="Times New Roman" panose="02020603050405020304" pitchFamily="18" charset="0"/>
              </a:rPr>
              <a:t>穿著</a:t>
            </a:r>
            <a:r>
              <a:rPr lang="zh-TW" altLang="zh-TW" sz="2800" kern="100" dirty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  <a:cs typeface="Times New Roman" panose="02020603050405020304" pitchFamily="18" charset="0"/>
              </a:rPr>
              <a:t>拖鞋上、放學，到校後再換穿合乎規定的鞋子，校內嚴禁穿著拖鞋到處走動。</a:t>
            </a:r>
            <a:endParaRPr lang="zh-TW" altLang="zh-TW" sz="2800" kern="100" dirty="0">
              <a:solidFill>
                <a:srgbClr val="FF0000"/>
              </a:solidFill>
              <a:effectLst/>
              <a:latin typeface="華康正顏楷體W9(P)" panose="03000900000000000000" pitchFamily="66" charset="-120"/>
              <a:ea typeface="華康正顏楷體W9(P)" panose="03000900000000000000" pitchFamily="66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7" y="754578"/>
            <a:ext cx="3174603" cy="317460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3" y="702221"/>
            <a:ext cx="2464118" cy="32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7424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448</Words>
  <Application>Microsoft Office PowerPoint</Application>
  <PresentationFormat>A4 紙張 (210x297 公釐)</PresentationFormat>
  <Paragraphs>26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7" baseType="lpstr">
      <vt:lpstr>華康正顏楷體W9(P)</vt:lpstr>
      <vt:lpstr>微軟正黑體</vt:lpstr>
      <vt:lpstr>新細明體</vt:lpstr>
      <vt:lpstr>標楷體</vt:lpstr>
      <vt:lpstr>Arial</vt:lpstr>
      <vt:lpstr>Calibri</vt:lpstr>
      <vt:lpstr>Times New Roman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107-1開學典禮宣導-生輔組1070908</dc:title>
  <dc:creator>cc</dc:creator>
  <dc:description/>
  <cp:lastModifiedBy>user</cp:lastModifiedBy>
  <cp:revision>390</cp:revision>
  <cp:lastPrinted>2019-05-04T06:01:02Z</cp:lastPrinted>
  <dcterms:created xsi:type="dcterms:W3CDTF">2011-06-22T06:43:17Z</dcterms:created>
  <dcterms:modified xsi:type="dcterms:W3CDTF">2019-05-04T06:01:05Z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107-1開學典禮宣導-生輔組1070908</vt:lpwstr>
  </property>
  <property fmtid="{D5CDD505-2E9C-101B-9397-08002B2CF9AE}" pid="3" name="SlideDescription">
    <vt:lpwstr/>
  </property>
</Properties>
</file>