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90" r:id="rId2"/>
    <p:sldMasterId id="2147483807" r:id="rId3"/>
  </p:sldMasterIdLst>
  <p:notesMasterIdLst>
    <p:notesMasterId r:id="rId134"/>
  </p:notesMasterIdLst>
  <p:handoutMasterIdLst>
    <p:handoutMasterId r:id="rId135"/>
  </p:handoutMasterIdLst>
  <p:sldIdLst>
    <p:sldId id="342" r:id="rId4"/>
    <p:sldId id="886" r:id="rId5"/>
    <p:sldId id="443" r:id="rId6"/>
    <p:sldId id="442" r:id="rId7"/>
    <p:sldId id="785" r:id="rId8"/>
    <p:sldId id="786" r:id="rId9"/>
    <p:sldId id="787" r:id="rId10"/>
    <p:sldId id="788" r:id="rId11"/>
    <p:sldId id="344" r:id="rId12"/>
    <p:sldId id="790" r:id="rId13"/>
    <p:sldId id="422" r:id="rId14"/>
    <p:sldId id="399" r:id="rId15"/>
    <p:sldId id="791" r:id="rId16"/>
    <p:sldId id="398" r:id="rId17"/>
    <p:sldId id="793" r:id="rId18"/>
    <p:sldId id="883" r:id="rId19"/>
    <p:sldId id="926" r:id="rId20"/>
    <p:sldId id="887" r:id="rId21"/>
    <p:sldId id="888" r:id="rId22"/>
    <p:sldId id="889" r:id="rId23"/>
    <p:sldId id="890" r:id="rId24"/>
    <p:sldId id="794" r:id="rId25"/>
    <p:sldId id="411" r:id="rId26"/>
    <p:sldId id="574" r:id="rId27"/>
    <p:sldId id="795" r:id="rId28"/>
    <p:sldId id="796" r:id="rId29"/>
    <p:sldId id="797" r:id="rId30"/>
    <p:sldId id="798" r:id="rId31"/>
    <p:sldId id="929" r:id="rId32"/>
    <p:sldId id="937" r:id="rId33"/>
    <p:sldId id="938" r:id="rId34"/>
    <p:sldId id="939" r:id="rId35"/>
    <p:sldId id="940" r:id="rId36"/>
    <p:sldId id="712" r:id="rId37"/>
    <p:sldId id="805" r:id="rId38"/>
    <p:sldId id="806" r:id="rId39"/>
    <p:sldId id="807" r:id="rId40"/>
    <p:sldId id="809" r:id="rId41"/>
    <p:sldId id="928" r:id="rId42"/>
    <p:sldId id="811" r:id="rId43"/>
    <p:sldId id="812" r:id="rId44"/>
    <p:sldId id="813" r:id="rId45"/>
    <p:sldId id="814" r:id="rId46"/>
    <p:sldId id="815" r:id="rId47"/>
    <p:sldId id="816" r:id="rId48"/>
    <p:sldId id="817" r:id="rId49"/>
    <p:sldId id="818" r:id="rId50"/>
    <p:sldId id="819" r:id="rId51"/>
    <p:sldId id="820" r:id="rId52"/>
    <p:sldId id="821" r:id="rId53"/>
    <p:sldId id="823" r:id="rId54"/>
    <p:sldId id="824" r:id="rId55"/>
    <p:sldId id="904" r:id="rId56"/>
    <p:sldId id="825" r:id="rId57"/>
    <p:sldId id="826" r:id="rId58"/>
    <p:sldId id="827" r:id="rId59"/>
    <p:sldId id="828" r:id="rId60"/>
    <p:sldId id="829" r:id="rId61"/>
    <p:sldId id="830" r:id="rId62"/>
    <p:sldId id="892" r:id="rId63"/>
    <p:sldId id="831" r:id="rId64"/>
    <p:sldId id="867" r:id="rId65"/>
    <p:sldId id="868" r:id="rId66"/>
    <p:sldId id="869" r:id="rId67"/>
    <p:sldId id="870" r:id="rId68"/>
    <p:sldId id="832" r:id="rId69"/>
    <p:sldId id="833" r:id="rId70"/>
    <p:sldId id="873" r:id="rId71"/>
    <p:sldId id="893" r:id="rId72"/>
    <p:sldId id="895" r:id="rId73"/>
    <p:sldId id="894" r:id="rId74"/>
    <p:sldId id="925" r:id="rId75"/>
    <p:sldId id="834" r:id="rId76"/>
    <p:sldId id="835" r:id="rId77"/>
    <p:sldId id="896" r:id="rId78"/>
    <p:sldId id="837" r:id="rId79"/>
    <p:sldId id="838" r:id="rId80"/>
    <p:sldId id="897" r:id="rId81"/>
    <p:sldId id="840" r:id="rId82"/>
    <p:sldId id="898" r:id="rId83"/>
    <p:sldId id="842" r:id="rId84"/>
    <p:sldId id="899" r:id="rId85"/>
    <p:sldId id="900" r:id="rId86"/>
    <p:sldId id="844" r:id="rId87"/>
    <p:sldId id="845" r:id="rId88"/>
    <p:sldId id="901" r:id="rId89"/>
    <p:sldId id="902" r:id="rId90"/>
    <p:sldId id="903" r:id="rId91"/>
    <p:sldId id="847" r:id="rId92"/>
    <p:sldId id="848" r:id="rId93"/>
    <p:sldId id="849" r:id="rId94"/>
    <p:sldId id="882" r:id="rId95"/>
    <p:sldId id="850" r:id="rId96"/>
    <p:sldId id="851" r:id="rId97"/>
    <p:sldId id="852" r:id="rId98"/>
    <p:sldId id="853" r:id="rId99"/>
    <p:sldId id="854" r:id="rId100"/>
    <p:sldId id="907" r:id="rId101"/>
    <p:sldId id="891" r:id="rId102"/>
    <p:sldId id="855" r:id="rId103"/>
    <p:sldId id="908" r:id="rId104"/>
    <p:sldId id="909" r:id="rId105"/>
    <p:sldId id="910" r:id="rId106"/>
    <p:sldId id="911" r:id="rId107"/>
    <p:sldId id="912" r:id="rId108"/>
    <p:sldId id="913" r:id="rId109"/>
    <p:sldId id="931" r:id="rId110"/>
    <p:sldId id="914" r:id="rId111"/>
    <p:sldId id="915" r:id="rId112"/>
    <p:sldId id="916" r:id="rId113"/>
    <p:sldId id="917" r:id="rId114"/>
    <p:sldId id="919" r:id="rId115"/>
    <p:sldId id="920" r:id="rId116"/>
    <p:sldId id="921" r:id="rId117"/>
    <p:sldId id="922" r:id="rId118"/>
    <p:sldId id="923" r:id="rId119"/>
    <p:sldId id="924" r:id="rId120"/>
    <p:sldId id="856" r:id="rId121"/>
    <p:sldId id="880" r:id="rId122"/>
    <p:sldId id="881" r:id="rId123"/>
    <p:sldId id="857" r:id="rId124"/>
    <p:sldId id="858" r:id="rId125"/>
    <p:sldId id="859" r:id="rId126"/>
    <p:sldId id="884" r:id="rId127"/>
    <p:sldId id="861" r:id="rId128"/>
    <p:sldId id="862" r:id="rId129"/>
    <p:sldId id="932" r:id="rId130"/>
    <p:sldId id="864" r:id="rId131"/>
    <p:sldId id="865" r:id="rId132"/>
    <p:sldId id="866" r:id="rId13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E78712"/>
    <a:srgbClr val="FAEDE7"/>
    <a:srgbClr val="F6D9CC"/>
    <a:srgbClr val="3D79C2"/>
    <a:srgbClr val="366CAC"/>
    <a:srgbClr val="4181CD"/>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4797" autoAdjust="0"/>
  </p:normalViewPr>
  <p:slideViewPr>
    <p:cSldViewPr snapToGrid="0">
      <p:cViewPr varScale="1">
        <p:scale>
          <a:sx n="97" d="100"/>
          <a:sy n="97" d="100"/>
        </p:scale>
        <p:origin x="-1002"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244711981154642E-2"/>
          <c:y val="0.10780305196045013"/>
          <c:w val="0.88998574075573522"/>
          <c:h val="0.77391094142125694"/>
        </c:manualLayout>
      </c:layout>
      <c:barChart>
        <c:barDir val="col"/>
        <c:grouping val="clustered"/>
        <c:varyColors val="0"/>
        <c:ser>
          <c:idx val="1"/>
          <c:order val="1"/>
          <c:tx>
            <c:strRef>
              <c:f>'[y7s700000 (1).xls]資料'!$C$1</c:f>
              <c:strCache>
                <c:ptCount val="1"/>
                <c:pt idx="0">
                  <c:v>嬰兒出生數(萬人)</c:v>
                </c:pt>
              </c:strCache>
            </c:strRef>
          </c:tx>
          <c:spPr>
            <a:gradFill rotWithShape="0">
              <a:gsLst>
                <a:gs pos="0">
                  <a:srgbClr xmlns:mc="http://schemas.openxmlformats.org/markup-compatibility/2006" xmlns:a14="http://schemas.microsoft.com/office/drawing/2010/main" val="CCFFFF" mc:Ignorable="a14" a14:legacySpreadsheetColorIndex="41"/>
                </a:gs>
                <a:gs pos="100000">
                  <a:srgbClr xmlns:mc="http://schemas.openxmlformats.org/markup-compatibility/2006" xmlns:a14="http://schemas.microsoft.com/office/drawing/2010/main" val="000000" mc:Ignorable="a14" a14:legacySpreadsheetColorIndex="41">
                    <a:gamma/>
                    <a:shade val="46275"/>
                    <a:invGamma/>
                  </a:srgbClr>
                </a:gs>
              </a:gsLst>
              <a:lin ang="5400000" scaled="1"/>
            </a:gradFill>
            <a:ln w="12700">
              <a:solidFill>
                <a:srgbClr val="00FFFF"/>
              </a:solidFill>
              <a:prstDash val="solid"/>
            </a:ln>
          </c:spPr>
          <c:invertIfNegative val="0"/>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(1).xls]資料'!$C$2:$C$67</c:f>
              <c:numCache>
                <c:formatCode>0.0</c:formatCode>
                <c:ptCount val="66"/>
                <c:pt idx="0">
                  <c:v>38.5</c:v>
                </c:pt>
                <c:pt idx="1">
                  <c:v>37.299999999999997</c:v>
                </c:pt>
                <c:pt idx="2">
                  <c:v>37.5</c:v>
                </c:pt>
                <c:pt idx="3">
                  <c:v>38.4</c:v>
                </c:pt>
                <c:pt idx="4">
                  <c:v>40.4</c:v>
                </c:pt>
                <c:pt idx="5">
                  <c:v>41.4</c:v>
                </c:pt>
                <c:pt idx="6">
                  <c:v>39.5</c:v>
                </c:pt>
                <c:pt idx="7">
                  <c:v>41.4</c:v>
                </c:pt>
                <c:pt idx="8">
                  <c:v>42.4</c:v>
                </c:pt>
                <c:pt idx="9">
                  <c:v>42.2</c:v>
                </c:pt>
                <c:pt idx="10">
                  <c:v>42.3</c:v>
                </c:pt>
                <c:pt idx="11">
                  <c:v>42.6</c:v>
                </c:pt>
                <c:pt idx="12">
                  <c:v>42.7</c:v>
                </c:pt>
                <c:pt idx="13">
                  <c:v>42</c:v>
                </c:pt>
                <c:pt idx="14">
                  <c:v>41</c:v>
                </c:pt>
                <c:pt idx="15">
                  <c:v>41.8</c:v>
                </c:pt>
                <c:pt idx="16">
                  <c:v>37.700000000000003</c:v>
                </c:pt>
                <c:pt idx="17">
                  <c:v>39.700000000000003</c:v>
                </c:pt>
                <c:pt idx="18">
                  <c:v>39.299999999999997</c:v>
                </c:pt>
                <c:pt idx="19">
                  <c:v>39.6</c:v>
                </c:pt>
                <c:pt idx="20">
                  <c:v>38.299999999999997</c:v>
                </c:pt>
                <c:pt idx="21">
                  <c:v>36.799999999999997</c:v>
                </c:pt>
                <c:pt idx="22">
                  <c:v>36.9</c:v>
                </c:pt>
                <c:pt idx="23">
                  <c:v>37</c:v>
                </c:pt>
                <c:pt idx="24">
                  <c:v>36.9</c:v>
                </c:pt>
                <c:pt idx="25">
                  <c:v>42.5</c:v>
                </c:pt>
                <c:pt idx="26">
                  <c:v>39.700000000000003</c:v>
                </c:pt>
                <c:pt idx="27">
                  <c:v>41.1</c:v>
                </c:pt>
                <c:pt idx="28">
                  <c:v>42.4</c:v>
                </c:pt>
                <c:pt idx="29">
                  <c:v>41.4</c:v>
                </c:pt>
                <c:pt idx="30">
                  <c:v>41.4</c:v>
                </c:pt>
                <c:pt idx="31">
                  <c:v>40.5</c:v>
                </c:pt>
                <c:pt idx="32">
                  <c:v>38.299999999999997</c:v>
                </c:pt>
                <c:pt idx="33">
                  <c:v>37.1</c:v>
                </c:pt>
                <c:pt idx="34">
                  <c:v>34.6</c:v>
                </c:pt>
                <c:pt idx="35">
                  <c:v>30.9</c:v>
                </c:pt>
                <c:pt idx="36">
                  <c:v>31.4</c:v>
                </c:pt>
                <c:pt idx="37">
                  <c:v>34.200000000000003</c:v>
                </c:pt>
                <c:pt idx="38">
                  <c:v>31.5</c:v>
                </c:pt>
                <c:pt idx="39">
                  <c:v>33.6</c:v>
                </c:pt>
                <c:pt idx="40">
                  <c:v>32.200000000000003</c:v>
                </c:pt>
                <c:pt idx="41">
                  <c:v>32.200000000000003</c:v>
                </c:pt>
                <c:pt idx="42">
                  <c:v>32.6</c:v>
                </c:pt>
                <c:pt idx="43">
                  <c:v>32.299999999999997</c:v>
                </c:pt>
                <c:pt idx="44">
                  <c:v>33</c:v>
                </c:pt>
                <c:pt idx="45">
                  <c:v>32.6</c:v>
                </c:pt>
                <c:pt idx="46">
                  <c:v>32.6</c:v>
                </c:pt>
                <c:pt idx="47">
                  <c:v>27.1</c:v>
                </c:pt>
                <c:pt idx="48">
                  <c:v>28.4</c:v>
                </c:pt>
                <c:pt idx="49">
                  <c:v>30.5</c:v>
                </c:pt>
                <c:pt idx="50">
                  <c:v>26</c:v>
                </c:pt>
                <c:pt idx="51">
                  <c:v>24.8</c:v>
                </c:pt>
                <c:pt idx="52">
                  <c:v>22.7</c:v>
                </c:pt>
                <c:pt idx="53">
                  <c:v>21.6</c:v>
                </c:pt>
                <c:pt idx="54">
                  <c:v>20.6</c:v>
                </c:pt>
                <c:pt idx="55">
                  <c:v>20.399999999999999</c:v>
                </c:pt>
                <c:pt idx="56">
                  <c:v>20.399999999999999</c:v>
                </c:pt>
                <c:pt idx="57">
                  <c:v>19.899999999999999</c:v>
                </c:pt>
                <c:pt idx="58">
                  <c:v>19.100000000000001</c:v>
                </c:pt>
                <c:pt idx="59">
                  <c:v>16.7</c:v>
                </c:pt>
                <c:pt idx="60">
                  <c:v>19.7</c:v>
                </c:pt>
                <c:pt idx="61">
                  <c:v>22.9</c:v>
                </c:pt>
                <c:pt idx="62">
                  <c:v>19.899999999999999</c:v>
                </c:pt>
                <c:pt idx="63">
                  <c:v>20.100000000000001</c:v>
                </c:pt>
                <c:pt idx="64">
                  <c:v>21.4</c:v>
                </c:pt>
                <c:pt idx="65">
                  <c:v>20.8</c:v>
                </c:pt>
              </c:numCache>
            </c:numRef>
          </c:val>
          <c:extLst xmlns:c16r2="http://schemas.microsoft.com/office/drawing/2015/06/chart">
            <c:ext xmlns:c16="http://schemas.microsoft.com/office/drawing/2014/chart" uri="{C3380CC4-5D6E-409C-BE32-E72D297353CC}">
              <c16:uniqueId val="{00000000-62FC-4321-9749-469DC173AF7B}"/>
            </c:ext>
          </c:extLst>
        </c:ser>
        <c:dLbls>
          <c:showLegendKey val="0"/>
          <c:showVal val="0"/>
          <c:showCatName val="0"/>
          <c:showSerName val="0"/>
          <c:showPercent val="0"/>
          <c:showBubbleSize val="0"/>
        </c:dLbls>
        <c:gapWidth val="80"/>
        <c:axId val="79808384"/>
        <c:axId val="79809920"/>
      </c:barChart>
      <c:lineChart>
        <c:grouping val="standard"/>
        <c:varyColors val="0"/>
        <c:ser>
          <c:idx val="0"/>
          <c:order val="0"/>
          <c:tx>
            <c:strRef>
              <c:f>'[y7s700000 (1).xls]資料'!$B$1</c:f>
              <c:strCache>
                <c:ptCount val="1"/>
                <c:pt idx="0">
                  <c:v>總生育率(人)</c:v>
                </c:pt>
              </c:strCache>
            </c:strRef>
          </c:tx>
          <c:spPr>
            <a:ln w="25400">
              <a:solidFill>
                <a:srgbClr val="FF0000"/>
              </a:solidFill>
              <a:prstDash val="solid"/>
            </a:ln>
          </c:spPr>
          <c:marker>
            <c:symbol val="diamond"/>
            <c:size val="7"/>
            <c:spPr>
              <a:solidFill>
                <a:srgbClr val="FF0000"/>
              </a:solidFill>
              <a:ln>
                <a:solidFill>
                  <a:srgbClr val="FF0000"/>
                </a:solidFill>
                <a:prstDash val="solid"/>
              </a:ln>
            </c:spPr>
          </c:marker>
          <c:dLbls>
            <c:dLbl>
              <c:idx val="0"/>
              <c:layout>
                <c:manualLayout>
                  <c:x val="-1.1843832020997383E-2"/>
                  <c:y val="-3.6676638562242403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a:solidFill>
                          <a:srgbClr val="000000"/>
                        </a:solidFill>
                        <a:latin typeface="新細明體"/>
                        <a:ea typeface="新細明體"/>
                      </a:rPr>
                      <a:t>7.04</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2FC-4321-9749-469DC173AF7B}"/>
                </c:ext>
              </c:extLst>
            </c:dLbl>
            <c:dLbl>
              <c:idx val="25"/>
              <c:layout>
                <c:manualLayout>
                  <c:x val="-5.4402145303029226E-2"/>
                  <c:y val="-4.724540483374861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dirty="0">
                        <a:solidFill>
                          <a:srgbClr val="000000"/>
                        </a:solidFill>
                        <a:latin typeface="新細明體"/>
                        <a:ea typeface="新細明體"/>
                      </a:rPr>
                      <a:t>65</a:t>
                    </a:r>
                    <a:r>
                      <a:rPr lang="zh-TW" altLang="en-US" sz="1200" b="0" i="0" u="none" strike="noStrike" baseline="0" dirty="0">
                        <a:solidFill>
                          <a:srgbClr val="000000"/>
                        </a:solidFill>
                        <a:latin typeface="新細明體"/>
                        <a:ea typeface="新細明體"/>
                      </a:rPr>
                      <a:t>龍年</a:t>
                    </a:r>
                    <a:r>
                      <a:rPr lang="en-US" altLang="zh-TW" sz="1200" b="0" i="0" u="none" strike="noStrike" baseline="0" dirty="0">
                        <a:solidFill>
                          <a:srgbClr val="000000"/>
                        </a:solidFill>
                        <a:latin typeface="新細明體"/>
                        <a:ea typeface="新細明體"/>
                      </a:rPr>
                      <a:t>3.09</a:t>
                    </a:r>
                    <a:r>
                      <a:rPr lang="zh-TW" altLang="en-US" sz="1200" b="0" i="0" u="none" strike="noStrike" baseline="0" dirty="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62FC-4321-9749-469DC173AF7B}"/>
                </c:ext>
              </c:extLst>
            </c:dLbl>
            <c:dLbl>
              <c:idx val="59"/>
              <c:layout>
                <c:manualLayout>
                  <c:x val="-2.5734572913485132E-2"/>
                  <c:y val="2.317519867492545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a:solidFill>
                          <a:srgbClr val="000000"/>
                        </a:solidFill>
                        <a:latin typeface="新細明體"/>
                        <a:ea typeface="新細明體"/>
                      </a:rPr>
                      <a:t>0.895</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2FC-4321-9749-469DC173AF7B}"/>
                </c:ext>
              </c:extLst>
            </c:dLbl>
            <c:dLbl>
              <c:idx val="65"/>
              <c:layout/>
              <c:spPr>
                <a:noFill/>
                <a:ln w="25400">
                  <a:noFill/>
                </a:ln>
              </c:spPr>
              <c:txPr>
                <a:bodyPr wrap="square" lIns="38100" tIns="19050" rIns="38100" bIns="19050" anchor="ctr">
                  <a:spAutoFit/>
                </a:bodyPr>
                <a:lstStyle/>
                <a:p>
                  <a:pPr>
                    <a:defRPr/>
                  </a:pPr>
                  <a:endParaRPr lang="zh-TW"/>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62FC-4321-9749-469DC173AF7B}"/>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(1).xls]資料'!$B$2:$B$67</c:f>
              <c:numCache>
                <c:formatCode>0.00</c:formatCode>
                <c:ptCount val="66"/>
                <c:pt idx="0">
                  <c:v>7.04</c:v>
                </c:pt>
                <c:pt idx="1">
                  <c:v>6.6150000000000002</c:v>
                </c:pt>
                <c:pt idx="2">
                  <c:v>6.47</c:v>
                </c:pt>
                <c:pt idx="3">
                  <c:v>6.4249999999999998</c:v>
                </c:pt>
                <c:pt idx="4">
                  <c:v>6.53</c:v>
                </c:pt>
                <c:pt idx="5">
                  <c:v>6.5049999999999999</c:v>
                </c:pt>
                <c:pt idx="6">
                  <c:v>6</c:v>
                </c:pt>
                <c:pt idx="7">
                  <c:v>6.0549999999999997</c:v>
                </c:pt>
                <c:pt idx="8">
                  <c:v>5.99</c:v>
                </c:pt>
                <c:pt idx="9">
                  <c:v>5.75</c:v>
                </c:pt>
                <c:pt idx="10">
                  <c:v>5.585</c:v>
                </c:pt>
                <c:pt idx="11">
                  <c:v>5.4649999999999999</c:v>
                </c:pt>
                <c:pt idx="12">
                  <c:v>5.35</c:v>
                </c:pt>
                <c:pt idx="13">
                  <c:v>5.0999999999999996</c:v>
                </c:pt>
                <c:pt idx="14">
                  <c:v>4.8250000000000002</c:v>
                </c:pt>
                <c:pt idx="15">
                  <c:v>4.8150000000000004</c:v>
                </c:pt>
                <c:pt idx="16">
                  <c:v>4.22</c:v>
                </c:pt>
                <c:pt idx="17">
                  <c:v>4.3250000000000002</c:v>
                </c:pt>
                <c:pt idx="18">
                  <c:v>4.12</c:v>
                </c:pt>
                <c:pt idx="19">
                  <c:v>4</c:v>
                </c:pt>
                <c:pt idx="20">
                  <c:v>3.7050000000000001</c:v>
                </c:pt>
                <c:pt idx="21">
                  <c:v>3.3650000000000002</c:v>
                </c:pt>
                <c:pt idx="22">
                  <c:v>3.21</c:v>
                </c:pt>
                <c:pt idx="23">
                  <c:v>2.94</c:v>
                </c:pt>
                <c:pt idx="24">
                  <c:v>2.7650000000000001</c:v>
                </c:pt>
                <c:pt idx="25">
                  <c:v>3.085</c:v>
                </c:pt>
                <c:pt idx="26">
                  <c:v>2.7</c:v>
                </c:pt>
                <c:pt idx="27">
                  <c:v>2.7149999999999999</c:v>
                </c:pt>
                <c:pt idx="28">
                  <c:v>2.67</c:v>
                </c:pt>
                <c:pt idx="29">
                  <c:v>2.5150000000000001</c:v>
                </c:pt>
                <c:pt idx="30">
                  <c:v>2.4550000000000001</c:v>
                </c:pt>
                <c:pt idx="31">
                  <c:v>2.3199999999999998</c:v>
                </c:pt>
                <c:pt idx="32">
                  <c:v>2.17</c:v>
                </c:pt>
                <c:pt idx="33">
                  <c:v>2.0550000000000002</c:v>
                </c:pt>
                <c:pt idx="34">
                  <c:v>1.88</c:v>
                </c:pt>
                <c:pt idx="35">
                  <c:v>1.68</c:v>
                </c:pt>
                <c:pt idx="36">
                  <c:v>1.7</c:v>
                </c:pt>
                <c:pt idx="37">
                  <c:v>1.855</c:v>
                </c:pt>
                <c:pt idx="38">
                  <c:v>1.68</c:v>
                </c:pt>
                <c:pt idx="39">
                  <c:v>1.81</c:v>
                </c:pt>
                <c:pt idx="40">
                  <c:v>1.72</c:v>
                </c:pt>
                <c:pt idx="41">
                  <c:v>1.73</c:v>
                </c:pt>
                <c:pt idx="42">
                  <c:v>1.76</c:v>
                </c:pt>
                <c:pt idx="43">
                  <c:v>1.7549999999999999</c:v>
                </c:pt>
                <c:pt idx="44">
                  <c:v>1.7749999999999999</c:v>
                </c:pt>
                <c:pt idx="45">
                  <c:v>1.76</c:v>
                </c:pt>
                <c:pt idx="46">
                  <c:v>1.77</c:v>
                </c:pt>
                <c:pt idx="47">
                  <c:v>1.4650000000000001</c:v>
                </c:pt>
                <c:pt idx="48">
                  <c:v>1.5549999999999999</c:v>
                </c:pt>
                <c:pt idx="49">
                  <c:v>1.68</c:v>
                </c:pt>
                <c:pt idx="50">
                  <c:v>1.4</c:v>
                </c:pt>
                <c:pt idx="51">
                  <c:v>1.34</c:v>
                </c:pt>
                <c:pt idx="52">
                  <c:v>1.2350000000000001</c:v>
                </c:pt>
                <c:pt idx="53">
                  <c:v>1.18</c:v>
                </c:pt>
                <c:pt idx="54">
                  <c:v>1.115</c:v>
                </c:pt>
                <c:pt idx="55">
                  <c:v>1.115</c:v>
                </c:pt>
                <c:pt idx="56">
                  <c:v>1.1000000000000001</c:v>
                </c:pt>
                <c:pt idx="57">
                  <c:v>1.05</c:v>
                </c:pt>
                <c:pt idx="58">
                  <c:v>1.03</c:v>
                </c:pt>
                <c:pt idx="59">
                  <c:v>0.89500000000000002</c:v>
                </c:pt>
                <c:pt idx="60">
                  <c:v>1.0649999999999999</c:v>
                </c:pt>
                <c:pt idx="61">
                  <c:v>1.27</c:v>
                </c:pt>
                <c:pt idx="62">
                  <c:v>1.0649999999999999</c:v>
                </c:pt>
                <c:pt idx="63">
                  <c:v>1.165</c:v>
                </c:pt>
                <c:pt idx="64">
                  <c:v>1.175</c:v>
                </c:pt>
                <c:pt idx="65">
                  <c:v>1.17</c:v>
                </c:pt>
              </c:numCache>
            </c:numRef>
          </c:val>
          <c:smooth val="0"/>
          <c:extLst xmlns:c16r2="http://schemas.microsoft.com/office/drawing/2015/06/chart">
            <c:ext xmlns:c16="http://schemas.microsoft.com/office/drawing/2014/chart" uri="{C3380CC4-5D6E-409C-BE32-E72D297353CC}">
              <c16:uniqueId val="{00000005-62FC-4321-9749-469DC173AF7B}"/>
            </c:ext>
          </c:extLst>
        </c:ser>
        <c:dLbls>
          <c:showLegendKey val="0"/>
          <c:showVal val="0"/>
          <c:showCatName val="0"/>
          <c:showSerName val="0"/>
          <c:showPercent val="0"/>
          <c:showBubbleSize val="0"/>
        </c:dLbls>
        <c:marker val="1"/>
        <c:smooth val="0"/>
        <c:axId val="34061696"/>
        <c:axId val="79806848"/>
      </c:lineChart>
      <c:catAx>
        <c:axId val="340616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79806848"/>
        <c:crosses val="autoZero"/>
        <c:auto val="1"/>
        <c:lblAlgn val="ctr"/>
        <c:lblOffset val="200"/>
        <c:tickLblSkip val="5"/>
        <c:tickMarkSkip val="5"/>
        <c:noMultiLvlLbl val="0"/>
      </c:catAx>
      <c:valAx>
        <c:axId val="79806848"/>
        <c:scaling>
          <c:orientation val="minMax"/>
        </c:scaling>
        <c:delete val="0"/>
        <c:axPos val="l"/>
        <c:majorGridlines>
          <c:spPr>
            <a:ln w="3175">
              <a:solidFill>
                <a:srgbClr val="FFFFCC"/>
              </a:solidFill>
              <a:prstDash val="solid"/>
            </a:ln>
          </c:spPr>
        </c:majorGridlines>
        <c:numFmt formatCode="0" sourceLinked="0"/>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34061696"/>
        <c:crosses val="autoZero"/>
        <c:crossBetween val="between"/>
      </c:valAx>
      <c:catAx>
        <c:axId val="79808384"/>
        <c:scaling>
          <c:orientation val="minMax"/>
        </c:scaling>
        <c:delete val="1"/>
        <c:axPos val="b"/>
        <c:numFmt formatCode="General" sourceLinked="1"/>
        <c:majorTickMark val="out"/>
        <c:minorTickMark val="none"/>
        <c:tickLblPos val="nextTo"/>
        <c:crossAx val="79809920"/>
        <c:crosses val="autoZero"/>
        <c:auto val="1"/>
        <c:lblAlgn val="ctr"/>
        <c:lblOffset val="100"/>
        <c:noMultiLvlLbl val="0"/>
      </c:catAx>
      <c:valAx>
        <c:axId val="79809920"/>
        <c:scaling>
          <c:orientation val="minMax"/>
          <c:max val="50"/>
        </c:scaling>
        <c:delete val="0"/>
        <c:axPos val="r"/>
        <c:numFmt formatCode="0" sourceLinked="0"/>
        <c:majorTickMark val="in"/>
        <c:minorTickMark val="none"/>
        <c:tickLblPos val="nextTo"/>
        <c:spPr>
          <a:ln w="3175">
            <a:solidFill>
              <a:srgbClr val="000000"/>
            </a:solidFill>
            <a:prstDash val="solid"/>
          </a:ln>
        </c:spPr>
        <c:txPr>
          <a:bodyPr rot="0" vert="horz"/>
          <a:lstStyle/>
          <a:p>
            <a:pPr>
              <a:defRPr sz="1600" b="1" i="0" u="none" strike="noStrike" baseline="0">
                <a:solidFill>
                  <a:srgbClr val="FF0000"/>
                </a:solidFill>
                <a:latin typeface="新細明體"/>
                <a:ea typeface="新細明體"/>
                <a:cs typeface="新細明體"/>
              </a:defRPr>
            </a:pPr>
            <a:endParaRPr lang="zh-TW"/>
          </a:p>
        </c:txPr>
        <c:crossAx val="79808384"/>
        <c:crosses val="max"/>
        <c:crossBetween val="between"/>
        <c:majorUnit val="10"/>
      </c:valAx>
      <c:spPr>
        <a:noFill/>
        <a:ln w="25400">
          <a:noFill/>
        </a:ln>
      </c:spPr>
    </c:plotArea>
    <c:plotVisOnly val="1"/>
    <c:dispBlanksAs val="gap"/>
    <c:showDLblsOverMax val="0"/>
  </c:chart>
  <c:spPr>
    <a:solidFill>
      <a:schemeClr val="accent1">
        <a:lumMod val="40000"/>
        <a:lumOff val="60000"/>
      </a:schemeClr>
    </a:solidFill>
    <a:ln w="6350">
      <a:noFill/>
    </a:ln>
  </c:spPr>
  <c:txPr>
    <a:bodyPr/>
    <a:lstStyle/>
    <a:p>
      <a:pPr>
        <a:defRPr sz="1200" b="0" i="0" u="none" strike="noStrike" baseline="0">
          <a:solidFill>
            <a:srgbClr val="000000"/>
          </a:solidFill>
          <a:latin typeface="新細明體"/>
          <a:ea typeface="新細明體"/>
          <a:cs typeface="新細明體"/>
        </a:defRPr>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t>
        <a:bodyPr/>
        <a:lstStyle/>
        <a:p>
          <a:endParaRPr lang="zh-TW" altLang="en-US"/>
        </a:p>
      </dgm:t>
    </dgm:pt>
    <dgm:pt modelId="{8DDDF8C3-FF55-49EC-9A54-69EC0345E304}" type="pres">
      <dgm:prSet presAssocID="{EE1BDC71-60E5-48A4-A1CC-4E2418740628}" presName="cycle" presStyleCnt="0"/>
      <dgm:spPr/>
      <dgm:t>
        <a:bodyPr/>
        <a:lstStyle/>
        <a:p>
          <a:endParaRPr lang="zh-TW" altLang="en-US"/>
        </a:p>
      </dgm:t>
    </dgm:pt>
    <dgm:pt modelId="{5088F539-9BCB-41C9-8D95-FC4ACC8AAD5A}" type="pres">
      <dgm:prSet presAssocID="{EE1BDC71-60E5-48A4-A1CC-4E2418740628}" presName="srcNode" presStyleLbl="node1" presStyleIdx="0" presStyleCnt="3"/>
      <dgm:spPr/>
      <dgm:t>
        <a:bodyPr/>
        <a:lstStyle/>
        <a:p>
          <a:endParaRPr lang="zh-TW" altLang="en-US"/>
        </a:p>
      </dgm:t>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t>
        <a:bodyPr/>
        <a:lstStyle/>
        <a:p>
          <a:endParaRPr lang="zh-TW" altLang="en-US"/>
        </a:p>
      </dgm:t>
    </dgm:pt>
    <dgm:pt modelId="{4B075462-A86B-46F9-AC5F-79BC226604E1}" type="pres">
      <dgm:prSet presAssocID="{EE1BDC71-60E5-48A4-A1CC-4E2418740628}" presName="dstNode" presStyleLbl="node1" presStyleIdx="0" presStyleCnt="3"/>
      <dgm:spPr/>
      <dgm:t>
        <a:bodyPr/>
        <a:lstStyle/>
        <a:p>
          <a:endParaRPr lang="zh-TW" altLang="en-US"/>
        </a:p>
      </dgm:t>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t>
        <a:bodyPr/>
        <a:lstStyle/>
        <a:p>
          <a:endParaRPr lang="zh-TW" altLang="en-US"/>
        </a:p>
      </dgm:t>
    </dgm:pt>
    <dgm:pt modelId="{94279C75-ECBD-40D0-B252-087B1D7B6233}" type="pres">
      <dgm:prSet presAssocID="{BA22A4BE-5BF5-4AA5-B5AD-5CF8054C1455}" presName="accentRepeatNode" presStyleLbl="solidFgAcc1" presStyleIdx="0" presStyleCnt="3"/>
      <dgm:spPr/>
      <dgm:t>
        <a:bodyPr/>
        <a:lstStyle/>
        <a:p>
          <a:endParaRPr lang="zh-TW" altLang="en-US"/>
        </a:p>
      </dgm:t>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t>
        <a:bodyPr/>
        <a:lstStyle/>
        <a:p>
          <a:endParaRPr lang="zh-TW" altLang="en-US"/>
        </a:p>
      </dgm:t>
    </dgm:pt>
    <dgm:pt modelId="{716090D8-BD51-4F17-A810-0CA68465B20E}" type="pres">
      <dgm:prSet presAssocID="{C0AFE37B-CF43-48C0-B41B-47883C8FCF7D}" presName="accentRepeatNode" presStyleLbl="solidFgAcc1" presStyleIdx="1" presStyleCnt="3"/>
      <dgm:spPr/>
      <dgm:t>
        <a:bodyPr/>
        <a:lstStyle/>
        <a:p>
          <a:endParaRPr lang="zh-TW" altLang="en-US"/>
        </a:p>
      </dgm:t>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t>
        <a:bodyPr/>
        <a:lstStyle/>
        <a:p>
          <a:endParaRPr lang="zh-TW" altLang="en-US"/>
        </a:p>
      </dgm:t>
    </dgm:pt>
    <dgm:pt modelId="{1C94BE33-5102-4F19-83A6-220C88F6990A}" type="pres">
      <dgm:prSet presAssocID="{5E271979-4BE1-4528-ABD2-57655C5F9CEE}" presName="accentRepeatNode" presStyleLbl="solidFgAcc1" presStyleIdx="2" presStyleCnt="3"/>
      <dgm:spPr/>
      <dgm:t>
        <a:bodyPr/>
        <a:lstStyle/>
        <a:p>
          <a:endParaRPr lang="zh-TW" altLang="en-US"/>
        </a:p>
      </dgm:t>
    </dgm:pt>
  </dgm:ptLst>
  <dgm:cxnLst>
    <dgm:cxn modelId="{A72978A5-9B9D-431B-88BA-D376D20B32B5}" type="presOf" srcId="{5E271979-4BE1-4528-ABD2-57655C5F9CEE}" destId="{22AC118A-9919-42A8-B22B-E99D9F6A9608}" srcOrd="0" destOrd="0" presId="urn:microsoft.com/office/officeart/2008/layout/VerticalCurvedList"/>
    <dgm:cxn modelId="{4FCA43B4-CA19-4D7D-B26D-3269689B7501}" type="presOf" srcId="{9667B0A1-0CE2-465F-9AE6-A496C61FF8B7}" destId="{D16736D0-84DD-42F5-86A8-2900BEA2BC13}" srcOrd="0" destOrd="0" presId="urn:microsoft.com/office/officeart/2008/layout/VerticalCurvedList"/>
    <dgm:cxn modelId="{13124230-6E6F-44C5-91E0-3C6A57CE03FD}" srcId="{EE1BDC71-60E5-48A4-A1CC-4E2418740628}" destId="{BA22A4BE-5BF5-4AA5-B5AD-5CF8054C1455}" srcOrd="0" destOrd="0" parTransId="{D4AC3AA3-8D5C-4925-9B68-E51138B11F3A}" sibTransId="{9667B0A1-0CE2-465F-9AE6-A496C61FF8B7}"/>
    <dgm:cxn modelId="{C29AB369-5DB6-498C-9D52-1AED3CE50681}" type="presOf" srcId="{EE1BDC71-60E5-48A4-A1CC-4E2418740628}" destId="{08794BD5-2B8B-4FC3-B40C-402109736ADA}"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CD9C7EB1-E638-4C86-9072-FF5DA76A4CD6}" srcId="{EE1BDC71-60E5-48A4-A1CC-4E2418740628}" destId="{5E271979-4BE1-4528-ABD2-57655C5F9CEE}" srcOrd="2" destOrd="0" parTransId="{2CCDB7AF-444D-4071-99E1-A42B8E405085}" sibTransId="{71A0085D-E40A-4459-8D34-0CC89DC4F8FF}"/>
    <dgm:cxn modelId="{A0422CE8-13BC-4601-B06D-E893F1A59F25}" type="presOf" srcId="{BA22A4BE-5BF5-4AA5-B5AD-5CF8054C1455}" destId="{DFF4AD23-32A9-4AFB-A212-7074F1736A7F}" srcOrd="0" destOrd="0" presId="urn:microsoft.com/office/officeart/2008/layout/VerticalCurvedList"/>
    <dgm:cxn modelId="{6E4F562F-715F-48D2-BD70-54E65F16253E}" type="presOf" srcId="{C0AFE37B-CF43-48C0-B41B-47883C8FCF7D}" destId="{A94040F8-0D54-442F-B8A5-F459594B8D1B}" srcOrd="0" destOrd="0" presId="urn:microsoft.com/office/officeart/2008/layout/VerticalCurvedList"/>
    <dgm:cxn modelId="{A2F5B9E8-E6AD-44E3-91DD-34DF0338FC79}" type="presParOf" srcId="{08794BD5-2B8B-4FC3-B40C-402109736ADA}" destId="{D2D2EFFA-6105-4D95-AD8A-BB6A9772D696}" srcOrd="0" destOrd="0" presId="urn:microsoft.com/office/officeart/2008/layout/VerticalCurvedList"/>
    <dgm:cxn modelId="{B2AA4FAE-0296-4148-A186-8D4C3812C57B}" type="presParOf" srcId="{D2D2EFFA-6105-4D95-AD8A-BB6A9772D696}" destId="{8DDDF8C3-FF55-49EC-9A54-69EC0345E304}" srcOrd="0" destOrd="0" presId="urn:microsoft.com/office/officeart/2008/layout/VerticalCurvedList"/>
    <dgm:cxn modelId="{DABEC165-408A-4EDC-A382-D098DCDF4535}" type="presParOf" srcId="{8DDDF8C3-FF55-49EC-9A54-69EC0345E304}" destId="{5088F539-9BCB-41C9-8D95-FC4ACC8AAD5A}" srcOrd="0" destOrd="0" presId="urn:microsoft.com/office/officeart/2008/layout/VerticalCurvedList"/>
    <dgm:cxn modelId="{54B82F24-3C18-4E54-B3EF-906F87F04BFC}" type="presParOf" srcId="{8DDDF8C3-FF55-49EC-9A54-69EC0345E304}" destId="{D16736D0-84DD-42F5-86A8-2900BEA2BC13}" srcOrd="1" destOrd="0" presId="urn:microsoft.com/office/officeart/2008/layout/VerticalCurvedList"/>
    <dgm:cxn modelId="{B5774203-D57D-42BF-AEA4-C7054A91F7D4}" type="presParOf" srcId="{8DDDF8C3-FF55-49EC-9A54-69EC0345E304}" destId="{6BF70D8B-5727-41E1-A9F1-B22C706606FB}" srcOrd="2" destOrd="0" presId="urn:microsoft.com/office/officeart/2008/layout/VerticalCurvedList"/>
    <dgm:cxn modelId="{6B1C2534-FF65-448D-B601-C783D893D9D9}" type="presParOf" srcId="{8DDDF8C3-FF55-49EC-9A54-69EC0345E304}" destId="{4B075462-A86B-46F9-AC5F-79BC226604E1}" srcOrd="3" destOrd="0" presId="urn:microsoft.com/office/officeart/2008/layout/VerticalCurvedList"/>
    <dgm:cxn modelId="{5DD1DC56-B629-450B-AC68-2C0FECAC34F3}" type="presParOf" srcId="{D2D2EFFA-6105-4D95-AD8A-BB6A9772D696}" destId="{DFF4AD23-32A9-4AFB-A212-7074F1736A7F}" srcOrd="1" destOrd="0" presId="urn:microsoft.com/office/officeart/2008/layout/VerticalCurvedList"/>
    <dgm:cxn modelId="{80AEE1C5-AE52-4EFA-B480-833B07A5E4EF}" type="presParOf" srcId="{D2D2EFFA-6105-4D95-AD8A-BB6A9772D696}" destId="{115AE354-D019-4BD5-899E-5BAD230FAA71}" srcOrd="2" destOrd="0" presId="urn:microsoft.com/office/officeart/2008/layout/VerticalCurvedList"/>
    <dgm:cxn modelId="{E3FCD824-5B75-4E9B-B21D-C0BB9492776B}" type="presParOf" srcId="{115AE354-D019-4BD5-899E-5BAD230FAA71}" destId="{94279C75-ECBD-40D0-B252-087B1D7B6233}" srcOrd="0" destOrd="0" presId="urn:microsoft.com/office/officeart/2008/layout/VerticalCurvedList"/>
    <dgm:cxn modelId="{D5263612-A135-44E8-A8B0-B1D761882B0B}" type="presParOf" srcId="{D2D2EFFA-6105-4D95-AD8A-BB6A9772D696}" destId="{A94040F8-0D54-442F-B8A5-F459594B8D1B}" srcOrd="3" destOrd="0" presId="urn:microsoft.com/office/officeart/2008/layout/VerticalCurvedList"/>
    <dgm:cxn modelId="{9825C07E-F046-4468-AF80-EE757FD7638C}" type="presParOf" srcId="{D2D2EFFA-6105-4D95-AD8A-BB6A9772D696}" destId="{AAD656EE-1D07-47A5-9D23-EB942E1E673F}" srcOrd="4" destOrd="0" presId="urn:microsoft.com/office/officeart/2008/layout/VerticalCurvedList"/>
    <dgm:cxn modelId="{566EDEA4-71AA-46C4-A54C-B92CC9D624F6}" type="presParOf" srcId="{AAD656EE-1D07-47A5-9D23-EB942E1E673F}" destId="{716090D8-BD51-4F17-A810-0CA68465B20E}" srcOrd="0" destOrd="0" presId="urn:microsoft.com/office/officeart/2008/layout/VerticalCurvedList"/>
    <dgm:cxn modelId="{387526B4-A997-47A5-8734-D4378EB887F1}" type="presParOf" srcId="{D2D2EFFA-6105-4D95-AD8A-BB6A9772D696}" destId="{22AC118A-9919-42A8-B22B-E99D9F6A9608}" srcOrd="5" destOrd="0" presId="urn:microsoft.com/office/officeart/2008/layout/VerticalCurvedList"/>
    <dgm:cxn modelId="{F7E27BF3-C5EE-4DEF-A37A-12ACB95B694F}" type="presParOf" srcId="{D2D2EFFA-6105-4D95-AD8A-BB6A9772D696}" destId="{E226F84D-9BA5-4363-9446-4FB34CED389C}" srcOrd="6" destOrd="0" presId="urn:microsoft.com/office/officeart/2008/layout/VerticalCurvedList"/>
    <dgm:cxn modelId="{59EF876E-CDC5-4F49-8DB0-C14B394C9DED}"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普通高中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直升</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免試入學</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特色招生</a:t>
          </a:r>
          <a:r>
            <a:rPr lang="en-US" altLang="zh-TW" dirty="0" smtClean="0"/>
            <a:t>(</a:t>
          </a:r>
          <a:r>
            <a:rPr lang="zh-TW" altLang="en-US" dirty="0" smtClean="0"/>
            <a:t>考試分發</a:t>
          </a:r>
          <a:r>
            <a:rPr lang="en-US" altLang="zh-TW" dirty="0" smtClean="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A2FAB91C-8ABF-43DB-BD70-67DBDEC23173}" type="presParOf" srcId="{FC0B382E-739E-4E8C-8F8B-075B6E096A45}" destId="{6C79BBAC-F079-444A-9D58-22D34C924DA8}" srcOrd="2"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3"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4"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5"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技術型高中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特色招生</a:t>
          </a:r>
          <a:r>
            <a:rPr lang="en-US" altLang="zh-TW" dirty="0" smtClean="0"/>
            <a:t>(</a:t>
          </a:r>
          <a:r>
            <a:rPr lang="zh-TW" altLang="en-US" dirty="0" smtClean="0"/>
            <a:t>專業群科</a:t>
          </a:r>
          <a:r>
            <a:rPr lang="en-US" altLang="zh-TW" dirty="0" smtClean="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實用技能班</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技優甄審</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smtClean="0"/>
            <a:t>免試入學</a:t>
          </a:r>
          <a:endParaRPr lang="zh-TW" altLang="en-US" dirty="0"/>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smtClean="0"/>
            <a:t>完全免試</a:t>
          </a:r>
          <a:endParaRPr lang="zh-TW" altLang="en-US" dirty="0"/>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a:t>五專免試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smtClean="0"/>
            <a:t>五專招生以「免試入學」為主要招生管道，七年一貫制系組則採「特色招生甄選入學」辦理招生。</a:t>
          </a:r>
          <a:endParaRPr lang="zh-TW" altLang="en-US" dirty="0"/>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C17509C4-526B-473F-A06F-F15F64701B1A}">
      <dgm:prSet phldrT="[文字]"/>
      <dgm:spPr/>
      <dgm:t>
        <a:bodyPr/>
        <a:lstStyle/>
        <a:p>
          <a:r>
            <a:rPr lang="en-US" altLang="zh-TW" dirty="0" smtClean="0"/>
            <a:t>107</a:t>
          </a:r>
          <a:r>
            <a:rPr lang="zh-TW" altLang="en-US" dirty="0" smtClean="0"/>
            <a:t>學年度起停止辦理五專部分名額納入高中職免試。</a:t>
          </a:r>
          <a:endParaRPr lang="zh-TW" altLang="en-US" dirty="0"/>
        </a:p>
      </dgm:t>
    </dgm:pt>
    <dgm:pt modelId="{9B2E34C0-E414-43EB-92FE-075E9DF84D09}" type="parTrans" cxnId="{0F0BDDEF-5326-481A-A554-2E61BBEE68F2}">
      <dgm:prSet/>
      <dgm:spPr/>
      <dgm:t>
        <a:bodyPr/>
        <a:lstStyle/>
        <a:p>
          <a:endParaRPr lang="zh-TW" altLang="en-US"/>
        </a:p>
      </dgm:t>
    </dgm:pt>
    <dgm:pt modelId="{5E1E1182-F6A8-4358-8F8E-254348546DB7}" type="sibTrans" cxnId="{0F0BDDEF-5326-481A-A554-2E61BBEE68F2}">
      <dgm:prSet/>
      <dgm:spPr/>
      <dgm:t>
        <a:bodyPr/>
        <a:lstStyle/>
        <a:p>
          <a:endParaRPr lang="zh-TW" altLang="en-US"/>
        </a:p>
      </dgm:t>
    </dgm:pt>
    <dgm:pt modelId="{9EB224C3-D477-496C-9121-7846B713AF47}">
      <dgm:prSet phldrT="[文字]"/>
      <dgm:spPr/>
      <dgm:t>
        <a:bodyPr/>
        <a:lstStyle/>
        <a:p>
          <a:r>
            <a:rPr lang="en-US" altLang="zh-TW" dirty="0" smtClean="0"/>
            <a:t>107</a:t>
          </a:r>
          <a:r>
            <a:rPr lang="zh-TW" altLang="en-US" dirty="0" smtClean="0"/>
            <a:t>學年度起，新增五專優先免試，全國一區，至多可選</a:t>
          </a:r>
          <a:r>
            <a:rPr lang="en-US" altLang="zh-TW" dirty="0" smtClean="0"/>
            <a:t>30</a:t>
          </a:r>
          <a:r>
            <a:rPr lang="zh-TW" altLang="en-US" dirty="0" smtClean="0"/>
            <a:t>個科系組志願，由電腦統一分發。</a:t>
          </a:r>
          <a:endParaRPr lang="zh-TW" altLang="en-US" dirty="0"/>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3"/>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3"/>
      <dgm:spPr/>
    </dgm:pt>
    <dgm:pt modelId="{9ED1EA69-DDF5-4637-9A47-178AEB4CD30A}" type="pres">
      <dgm:prSet presAssocID="{EC2C41FD-B040-4716-AA00-DC68851C18F3}" presName="dstNode" presStyleLbl="node1" presStyleIdx="0" presStyleCnt="3"/>
      <dgm:spPr/>
    </dgm:pt>
    <dgm:pt modelId="{076F4C96-AAC8-4163-8B8A-52DBED489054}" type="pres">
      <dgm:prSet presAssocID="{703B1F0B-CD49-4D76-BA7E-1BB073602897}" presName="text_1" presStyleLbl="node1" presStyleIdx="0" presStyleCnt="3">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3"/>
      <dgm:spPr/>
    </dgm:pt>
    <dgm:pt modelId="{E69B9ECB-1F62-4BD9-8AC8-31C6F7996A10}" type="pres">
      <dgm:prSet presAssocID="{C17509C4-526B-473F-A06F-F15F64701B1A}" presName="text_2" presStyleLbl="node1" presStyleIdx="1" presStyleCnt="3">
        <dgm:presLayoutVars>
          <dgm:bulletEnabled val="1"/>
        </dgm:presLayoutVars>
      </dgm:prSet>
      <dgm:spPr/>
      <dgm:t>
        <a:bodyPr/>
        <a:lstStyle/>
        <a:p>
          <a:endParaRPr lang="zh-TW" altLang="en-US"/>
        </a:p>
      </dgm:t>
    </dgm:pt>
    <dgm:pt modelId="{CA9FCA05-18BB-4CD2-9520-61B0F0372ACC}" type="pres">
      <dgm:prSet presAssocID="{C17509C4-526B-473F-A06F-F15F64701B1A}" presName="accent_2" presStyleCnt="0"/>
      <dgm:spPr/>
    </dgm:pt>
    <dgm:pt modelId="{D40A82E2-D051-452D-93B2-B490ACC4D426}" type="pres">
      <dgm:prSet presAssocID="{C17509C4-526B-473F-A06F-F15F64701B1A}" presName="accentRepeatNode" presStyleLbl="solidFgAcc1" presStyleIdx="1" presStyleCnt="3"/>
      <dgm:spPr/>
    </dgm:pt>
    <dgm:pt modelId="{611FA7B8-F850-4345-9939-EB880071454E}" type="pres">
      <dgm:prSet presAssocID="{9EB224C3-D477-496C-9121-7846B713AF47}" presName="text_3" presStyleLbl="node1" presStyleIdx="2" presStyleCnt="3">
        <dgm:presLayoutVars>
          <dgm:bulletEnabled val="1"/>
        </dgm:presLayoutVars>
      </dgm:prSet>
      <dgm:spPr/>
      <dgm:t>
        <a:bodyPr/>
        <a:lstStyle/>
        <a:p>
          <a:endParaRPr lang="zh-TW" altLang="en-US"/>
        </a:p>
      </dgm:t>
    </dgm:pt>
    <dgm:pt modelId="{0E77AD50-4B6C-41D6-807E-517313878DE2}" type="pres">
      <dgm:prSet presAssocID="{9EB224C3-D477-496C-9121-7846B713AF47}" presName="accent_3" presStyleCnt="0"/>
      <dgm:spPr/>
    </dgm:pt>
    <dgm:pt modelId="{38994487-6225-407E-B542-1A8813B46A9B}" type="pres">
      <dgm:prSet presAssocID="{9EB224C3-D477-496C-9121-7846B713AF47}" presName="accentRepeatNode" presStyleLbl="solidFgAcc1" presStyleIdx="2" presStyleCnt="3"/>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2"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F0BDDEF-5326-481A-A554-2E61BBEE68F2}" srcId="{EC2C41FD-B040-4716-AA00-DC68851C18F3}" destId="{C17509C4-526B-473F-A06F-F15F64701B1A}" srcOrd="1" destOrd="0" parTransId="{9B2E34C0-E414-43EB-92FE-075E9DF84D09}" sibTransId="{5E1E1182-F6A8-4358-8F8E-254348546DB7}"/>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39E0E4DF-BF77-4AF4-AD9D-DDF95EEE3A5E}" type="presOf" srcId="{9EB224C3-D477-496C-9121-7846B713AF47}" destId="{611FA7B8-F850-4345-9939-EB880071454E}" srcOrd="0" destOrd="0" presId="urn:microsoft.com/office/officeart/2008/layout/VerticalCurvedList"/>
    <dgm:cxn modelId="{5A80892F-1AF8-40FB-892E-760F30295F50}" type="presOf" srcId="{C17509C4-526B-473F-A06F-F15F64701B1A}" destId="{E69B9ECB-1F62-4BD9-8AC8-31C6F7996A10}"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19C9F30F-1D68-4D8C-AF88-AF37D6D7AA1E}" type="presParOf" srcId="{DBD163C0-8FE3-4939-AF61-83272F74EF16}" destId="{E69B9ECB-1F62-4BD9-8AC8-31C6F7996A10}" srcOrd="3" destOrd="0" presId="urn:microsoft.com/office/officeart/2008/layout/VerticalCurvedList"/>
    <dgm:cxn modelId="{F486E464-C5AE-4C4B-B897-20E5A38692F4}" type="presParOf" srcId="{DBD163C0-8FE3-4939-AF61-83272F74EF16}" destId="{CA9FCA05-18BB-4CD2-9520-61B0F0372ACC}" srcOrd="4" destOrd="0" presId="urn:microsoft.com/office/officeart/2008/layout/VerticalCurvedList"/>
    <dgm:cxn modelId="{73ED4E99-A34F-40C2-8A72-5B92BF548607}" type="presParOf" srcId="{CA9FCA05-18BB-4CD2-9520-61B0F0372ACC}" destId="{D40A82E2-D051-452D-93B2-B490ACC4D426}" srcOrd="0" destOrd="0" presId="urn:microsoft.com/office/officeart/2008/layout/VerticalCurvedList"/>
    <dgm:cxn modelId="{08702F7A-2EEB-4BA5-B03C-23DB956ADABF}" type="presParOf" srcId="{DBD163C0-8FE3-4939-AF61-83272F74EF16}" destId="{611FA7B8-F850-4345-9939-EB880071454E}" srcOrd="5" destOrd="0" presId="urn:microsoft.com/office/officeart/2008/layout/VerticalCurvedList"/>
    <dgm:cxn modelId="{B23D8C33-CB75-414C-B509-7421A6BD1BD1}" type="presParOf" srcId="{DBD163C0-8FE3-4939-AF61-83272F74EF16}" destId="{0E77AD50-4B6C-41D6-807E-517313878DE2}" srcOrd="6" destOrd="0" presId="urn:microsoft.com/office/officeart/2008/layout/VerticalCurvedList"/>
    <dgm:cxn modelId="{C7A497F3-DE46-4139-9BB8-7CB3B8E68F64}" type="presParOf" srcId="{0E77AD50-4B6C-41D6-807E-517313878DE2}"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585895" y="-855280"/>
          <a:ext cx="6651729" cy="6651729"/>
        </a:xfrm>
        <a:prstGeom prst="blockArc">
          <a:avLst>
            <a:gd name="adj1" fmla="val 18900000"/>
            <a:gd name="adj2" fmla="val 2700000"/>
            <a:gd name="adj3" fmla="val 325"/>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5834" y="494116"/>
          <a:ext cx="8180785" cy="988233"/>
        </a:xfrm>
        <a:prstGeom prst="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494116"/>
        <a:ext cx="8180785" cy="988233"/>
      </dsp:txXfrm>
    </dsp:sp>
    <dsp:sp modelId="{94279C75-ECBD-40D0-B252-087B1D7B6233}">
      <dsp:nvSpPr>
        <dsp:cNvPr id="0" name=""/>
        <dsp:cNvSpPr/>
      </dsp:nvSpPr>
      <dsp:spPr>
        <a:xfrm>
          <a:off x="68188" y="370587"/>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45057" y="1976467"/>
          <a:ext cx="7821562" cy="988233"/>
        </a:xfrm>
        <a:prstGeom prst="rect">
          <a:avLst/>
        </a:prstGeom>
        <a:solidFill>
          <a:schemeClr val="accent3">
            <a:hueOff val="322979"/>
            <a:satOff val="-1910"/>
            <a:lumOff val="666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1045057" y="1976467"/>
        <a:ext cx="7821562" cy="988233"/>
      </dsp:txXfrm>
    </dsp:sp>
    <dsp:sp modelId="{716090D8-BD51-4F17-A810-0CA68465B20E}">
      <dsp:nvSpPr>
        <dsp:cNvPr id="0" name=""/>
        <dsp:cNvSpPr/>
      </dsp:nvSpPr>
      <dsp:spPr>
        <a:xfrm>
          <a:off x="427411" y="185293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5834" y="3279156"/>
          <a:ext cx="8180785" cy="1347555"/>
        </a:xfrm>
        <a:prstGeom prst="rect">
          <a:avLst/>
        </a:prstGeom>
        <a:solidFill>
          <a:schemeClr val="accent3">
            <a:hueOff val="645959"/>
            <a:satOff val="-3820"/>
            <a:lumOff val="1333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3279156"/>
        <a:ext cx="8180785" cy="1347555"/>
      </dsp:txXfrm>
    </dsp:sp>
    <dsp:sp modelId="{1C94BE33-5102-4F19-83A6-220C88F6990A}">
      <dsp:nvSpPr>
        <dsp:cNvPr id="0" name=""/>
        <dsp:cNvSpPr/>
      </dsp:nvSpPr>
      <dsp:spPr>
        <a:xfrm>
          <a:off x="68188" y="333528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smtClean="0"/>
            <a:t>普通高中</a:t>
          </a:r>
          <a:endParaRPr lang="zh-TW" altLang="en-US" sz="3800" kern="1200" dirty="0"/>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直升</a:t>
          </a:r>
          <a:endParaRPr lang="zh-TW" altLang="en-US" sz="3000" kern="1200" dirty="0"/>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免試入學</a:t>
          </a:r>
          <a:endParaRPr lang="zh-TW" altLang="en-US" sz="3000" kern="1200" dirty="0"/>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特色招生</a:t>
          </a:r>
          <a:r>
            <a:rPr lang="en-US" altLang="zh-TW" sz="3000" kern="1200" dirty="0" smtClean="0"/>
            <a:t>(</a:t>
          </a:r>
          <a:r>
            <a:rPr lang="zh-TW" altLang="en-US" sz="3000" kern="1200" dirty="0" smtClean="0"/>
            <a:t>考試分發</a:t>
          </a:r>
          <a:r>
            <a:rPr lang="en-US" altLang="zh-TW" sz="3000" kern="1200" dirty="0" smtClean="0"/>
            <a:t>)</a:t>
          </a:r>
          <a:endParaRPr lang="zh-TW" altLang="en-US" sz="3000" kern="1200" dirty="0"/>
        </a:p>
      </dsp:txBody>
      <dsp:txXfrm>
        <a:off x="4760611" y="2838981"/>
        <a:ext cx="3527849" cy="839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3"/>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技術型高中</a:t>
          </a:r>
          <a:endParaRPr lang="zh-TW" altLang="en-US" sz="3400" kern="1200" dirty="0"/>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特色招生</a:t>
          </a:r>
          <a:r>
            <a:rPr lang="en-US" altLang="zh-TW" sz="2700" kern="1200" dirty="0" smtClean="0"/>
            <a:t>(</a:t>
          </a:r>
          <a:r>
            <a:rPr lang="zh-TW" altLang="en-US" sz="2700" kern="1200" dirty="0" smtClean="0"/>
            <a:t>專業群科</a:t>
          </a:r>
          <a:r>
            <a:rPr lang="en-US" altLang="zh-TW" sz="2700" kern="1200" dirty="0" smtClean="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完全免試</a:t>
          </a:r>
          <a:endParaRPr lang="zh-TW" altLang="en-US" sz="2700" kern="1200" dirty="0"/>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實用技能班</a:t>
          </a:r>
          <a:endParaRPr lang="zh-TW" altLang="en-US" sz="2700" kern="1200" dirty="0"/>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技優甄審</a:t>
          </a:r>
          <a:endParaRPr lang="zh-TW" altLang="en-US" sz="2700" kern="1200" dirty="0"/>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smtClean="0"/>
            <a:t>免試入學</a:t>
          </a:r>
          <a:endParaRPr lang="zh-TW" altLang="en-US" sz="2700" kern="1200" dirty="0"/>
        </a:p>
      </dsp:txBody>
      <dsp:txXfrm>
        <a:off x="4738430" y="3681803"/>
        <a:ext cx="3093758" cy="736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71251"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905251" y="652198"/>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smtClean="0"/>
            <a:t>五專招生以「免試入學」為主要招生管道，七年一貫制系組則採「特色招生甄選入學」辦理招生。</a:t>
          </a:r>
          <a:endParaRPr lang="zh-TW" altLang="en-US" sz="2800" kern="1200" dirty="0"/>
        </a:p>
      </dsp:txBody>
      <dsp:txXfrm>
        <a:off x="905251" y="652198"/>
        <a:ext cx="9003165" cy="1304397"/>
      </dsp:txXfrm>
    </dsp:sp>
    <dsp:sp modelId="{F50D32DE-1DB9-4858-84CD-0DB38B9A90EF}">
      <dsp:nvSpPr>
        <dsp:cNvPr id="0" name=""/>
        <dsp:cNvSpPr/>
      </dsp:nvSpPr>
      <dsp:spPr>
        <a:xfrm>
          <a:off x="90003" y="489148"/>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B9ECB-1F62-4BD9-8AC8-31C6F7996A10}">
      <dsp:nvSpPr>
        <dsp:cNvPr id="0" name=""/>
        <dsp:cNvSpPr/>
      </dsp:nvSpPr>
      <dsp:spPr>
        <a:xfrm>
          <a:off x="1379400" y="2608794"/>
          <a:ext cx="8529017"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學年度起停止辦理五專部分名額納入高中職免試。</a:t>
          </a:r>
          <a:endParaRPr lang="zh-TW" altLang="en-US" sz="2800" kern="1200" dirty="0"/>
        </a:p>
      </dsp:txBody>
      <dsp:txXfrm>
        <a:off x="1379400" y="2608794"/>
        <a:ext cx="8529017" cy="1304397"/>
      </dsp:txXfrm>
    </dsp:sp>
    <dsp:sp modelId="{D40A82E2-D051-452D-93B2-B490ACC4D426}">
      <dsp:nvSpPr>
        <dsp:cNvPr id="0" name=""/>
        <dsp:cNvSpPr/>
      </dsp:nvSpPr>
      <dsp:spPr>
        <a:xfrm>
          <a:off x="564151" y="2445744"/>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FA7B8-F850-4345-9939-EB880071454E}">
      <dsp:nvSpPr>
        <dsp:cNvPr id="0" name=""/>
        <dsp:cNvSpPr/>
      </dsp:nvSpPr>
      <dsp:spPr>
        <a:xfrm>
          <a:off x="905251" y="4565390"/>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學年度起，新增五專優先免試，全國一區，至多可選</a:t>
          </a:r>
          <a:r>
            <a:rPr lang="en-US" altLang="zh-TW" sz="2800" kern="1200" dirty="0" smtClean="0"/>
            <a:t>30</a:t>
          </a:r>
          <a:r>
            <a:rPr lang="zh-TW" altLang="en-US" sz="2800" kern="1200" dirty="0" smtClean="0"/>
            <a:t>個科系組志願，由電腦統一分發。</a:t>
          </a:r>
          <a:endParaRPr lang="zh-TW" altLang="en-US" sz="2800" kern="1200" dirty="0"/>
        </a:p>
      </dsp:txBody>
      <dsp:txXfrm>
        <a:off x="905251" y="4565390"/>
        <a:ext cx="9003165" cy="1304397"/>
      </dsp:txXfrm>
    </dsp:sp>
    <dsp:sp modelId="{38994487-6225-407E-B542-1A8813B46A9B}">
      <dsp:nvSpPr>
        <dsp:cNvPr id="0" name=""/>
        <dsp:cNvSpPr/>
      </dsp:nvSpPr>
      <dsp:spPr>
        <a:xfrm>
          <a:off x="90003" y="4402340"/>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0.00925</cdr:x>
      <cdr:y>0.33725</cdr:y>
    </cdr:from>
    <cdr:to>
      <cdr:x>0.04425</cdr:x>
      <cdr:y>0.53575</cdr:y>
    </cdr:to>
    <cdr:sp macro="" textlink="">
      <cdr:nvSpPr>
        <cdr:cNvPr id="2052" name="Text Box 4"/>
        <cdr:cNvSpPr txBox="1">
          <a:spLocks xmlns:a="http://schemas.openxmlformats.org/drawingml/2006/main" noChangeArrowheads="1"/>
        </cdr:cNvSpPr>
      </cdr:nvSpPr>
      <cdr:spPr bwMode="auto">
        <a:xfrm xmlns:a="http://schemas.openxmlformats.org/drawingml/2006/main">
          <a:off x="85146" y="1884513"/>
          <a:ext cx="322173" cy="110515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wordArtVertRtl" wrap="square" lIns="0" tIns="0" rIns="36576"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0000"/>
              </a:solidFill>
              <a:latin typeface="標楷體"/>
              <a:ea typeface="標楷體"/>
            </a:rPr>
            <a:t>總生育率</a:t>
          </a:r>
        </a:p>
      </cdr:txBody>
    </cdr:sp>
  </cdr:relSizeAnchor>
  <cdr:relSizeAnchor xmlns:cdr="http://schemas.openxmlformats.org/drawingml/2006/chartDrawing">
    <cdr:from>
      <cdr:x>0.0475</cdr:x>
      <cdr:y>0.066</cdr:y>
    </cdr:from>
    <cdr:to>
      <cdr:x>0.08325</cdr:x>
      <cdr:y>0.10825</cdr:y>
    </cdr:to>
    <cdr:sp macro="" textlink="">
      <cdr:nvSpPr>
        <cdr:cNvPr id="2055" name="Text Box 7"/>
        <cdr:cNvSpPr txBox="1">
          <a:spLocks xmlns:a="http://schemas.openxmlformats.org/drawingml/2006/main" noChangeArrowheads="1"/>
        </cdr:cNvSpPr>
      </cdr:nvSpPr>
      <cdr:spPr bwMode="auto">
        <a:xfrm xmlns:a="http://schemas.openxmlformats.org/drawingml/2006/main">
          <a:off x="437236" y="370724"/>
          <a:ext cx="329077" cy="2373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人</a:t>
          </a:r>
        </a:p>
      </cdr:txBody>
    </cdr:sp>
  </cdr:relSizeAnchor>
  <cdr:relSizeAnchor xmlns:cdr="http://schemas.openxmlformats.org/drawingml/2006/chartDrawing">
    <cdr:from>
      <cdr:x>0.95742</cdr:x>
      <cdr:y>0.89919</cdr:y>
    </cdr:from>
    <cdr:to>
      <cdr:x>0.98444</cdr:x>
      <cdr:y>0.94072</cdr:y>
    </cdr:to>
    <cdr:sp macro="" textlink="">
      <cdr:nvSpPr>
        <cdr:cNvPr id="2068" name="Rectangle 20"/>
        <cdr:cNvSpPr>
          <a:spLocks xmlns:a="http://schemas.openxmlformats.org/drawingml/2006/main" noChangeArrowheads="1"/>
        </cdr:cNvSpPr>
      </cdr:nvSpPr>
      <cdr:spPr bwMode="auto">
        <a:xfrm xmlns:a="http://schemas.openxmlformats.org/drawingml/2006/main">
          <a:off x="8135102" y="4318566"/>
          <a:ext cx="229672" cy="199458"/>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CC" mc:Ignorable="a14" a14:legacySpreadsheetColorIndex="26"/>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0">
            <a:defRPr sz="1000"/>
          </a:pPr>
          <a:r>
            <a:rPr lang="zh-TW" altLang="en-US" sz="1200" b="0" i="0" u="none" strike="noStrike" baseline="0" dirty="0">
              <a:solidFill>
                <a:srgbClr val="000000"/>
              </a:solidFill>
              <a:latin typeface="標楷體"/>
              <a:ea typeface="標楷體"/>
            </a:rPr>
            <a:t>年</a:t>
          </a:r>
        </a:p>
      </cdr:txBody>
    </cdr:sp>
  </cdr:relSizeAnchor>
  <cdr:relSizeAnchor xmlns:cdr="http://schemas.openxmlformats.org/drawingml/2006/chartDrawing">
    <cdr:from>
      <cdr:x>0.02175</cdr:x>
      <cdr:y>0.89675</cdr:y>
    </cdr:from>
    <cdr:to>
      <cdr:x>0.06925</cdr:x>
      <cdr:y>0.93325</cdr:y>
    </cdr:to>
    <cdr:sp macro="" textlink="">
      <cdr:nvSpPr>
        <cdr:cNvPr id="2074" name="Rectangle 26"/>
        <cdr:cNvSpPr>
          <a:spLocks xmlns:a="http://schemas.openxmlformats.org/drawingml/2006/main" noChangeArrowheads="1"/>
        </cdr:cNvSpPr>
      </cdr:nvSpPr>
      <cdr:spPr bwMode="auto">
        <a:xfrm xmlns:a="http://schemas.openxmlformats.org/drawingml/2006/main">
          <a:off x="200208" y="5003369"/>
          <a:ext cx="437235" cy="21765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民國</a:t>
          </a:r>
        </a:p>
      </cdr:txBody>
    </cdr:sp>
  </cdr:relSizeAnchor>
  <cdr:relSizeAnchor xmlns:cdr="http://schemas.openxmlformats.org/drawingml/2006/chartDrawing">
    <cdr:from>
      <cdr:x>0</cdr:x>
      <cdr:y>0.95877</cdr:y>
    </cdr:from>
    <cdr:to>
      <cdr:x>0.5785</cdr:x>
      <cdr:y>1</cdr:y>
    </cdr:to>
    <cdr:sp macro="" textlink="">
      <cdr:nvSpPr>
        <cdr:cNvPr id="2" name="文字方塊 1"/>
        <cdr:cNvSpPr txBox="1"/>
      </cdr:nvSpPr>
      <cdr:spPr>
        <a:xfrm xmlns:a="http://schemas.openxmlformats.org/drawingml/2006/main">
          <a:off x="0" y="5364480"/>
          <a:ext cx="5329645"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100" dirty="0">
              <a:latin typeface="標楷體" panose="03000509000000000000" pitchFamily="65" charset="-120"/>
              <a:ea typeface="標楷體" panose="03000509000000000000" pitchFamily="65" charset="-120"/>
            </a:rPr>
            <a:t>說明：</a:t>
          </a:r>
          <a:r>
            <a:rPr lang="en-US" altLang="zh-TW" sz="1100" dirty="0">
              <a:latin typeface="標楷體" panose="03000509000000000000" pitchFamily="65" charset="-120"/>
              <a:ea typeface="標楷體" panose="03000509000000000000" pitchFamily="65" charset="-120"/>
            </a:rPr>
            <a:t>105</a:t>
          </a:r>
          <a:r>
            <a:rPr lang="zh-TW" altLang="en-US" sz="1100" dirty="0">
              <a:latin typeface="標楷體" panose="03000509000000000000" pitchFamily="65" charset="-120"/>
              <a:ea typeface="標楷體" panose="03000509000000000000" pitchFamily="65" charset="-120"/>
            </a:rPr>
            <a:t>年育齡婦女總生育率係依生母各年齡別出生數之初步估計數資料計算。</a:t>
          </a:r>
        </a:p>
      </cdr:txBody>
    </cdr:sp>
  </cdr:relSizeAnchor>
  <cdr:relSizeAnchor xmlns:cdr="http://schemas.openxmlformats.org/drawingml/2006/chartDrawing">
    <cdr:from>
      <cdr:x>0.80484</cdr:x>
      <cdr:y>0.36768</cdr:y>
    </cdr:from>
    <cdr:to>
      <cdr:x>0.97433</cdr:x>
      <cdr:y>0.4708</cdr:y>
    </cdr:to>
    <cdr:sp macro="" textlink="">
      <cdr:nvSpPr>
        <cdr:cNvPr id="15" name="AutoShape 15">
          <a:extLst xmlns:a="http://schemas.openxmlformats.org/drawingml/2006/main"/>
        </cdr:cNvPr>
        <cdr:cNvSpPr>
          <a:spLocks xmlns:a="http://schemas.openxmlformats.org/drawingml/2006/main" noChangeArrowheads="1"/>
        </cdr:cNvSpPr>
      </cdr:nvSpPr>
      <cdr:spPr bwMode="auto">
        <a:xfrm xmlns:a="http://schemas.openxmlformats.org/drawingml/2006/main">
          <a:off x="6838674" y="1765871"/>
          <a:ext cx="1440153" cy="495276"/>
        </a:xfrm>
        <a:prstGeom xmlns:a="http://schemas.openxmlformats.org/drawingml/2006/main" prst="wedgeRoundRectCallout">
          <a:avLst>
            <a:gd name="adj1" fmla="val 45151"/>
            <a:gd name="adj2" fmla="val 66582"/>
            <a:gd name="adj3" fmla="val 16667"/>
          </a:avLst>
        </a:prstGeom>
        <a:solidFill xmlns:a="http://schemas.openxmlformats.org/drawingml/2006/main">
          <a:srgbClr val="92D050"/>
        </a:solidFill>
        <a:ln xmlns:a="http://schemas.openxmlformats.org/drawingml/2006/main">
          <a:solidFill>
            <a:srgbClr val="FF0000"/>
          </a:solidFill>
        </a:ln>
        <a:effectLst xmlns:a="http://schemas.openxmlformats.org/drawingml/2006/main">
          <a:prstShdw prst="shdw17" dist="17961" dir="2700000">
            <a:schemeClr val="folHlink">
              <a:gamma/>
              <a:shade val="60000"/>
              <a:invGamma/>
              <a:alpha val="37999"/>
            </a:schemeClr>
          </a:prstShdw>
        </a:effectLst>
        <a:extLst xmlns:a="http://schemas.openxmlformats.org/drawingml/2006/main"/>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zh-TW" altLang="en-US" sz="1800" b="1" dirty="0">
              <a:latin typeface="+mn-lt"/>
            </a:rPr>
            <a:t>再</a:t>
          </a:r>
          <a:r>
            <a:rPr lang="zh-TW" altLang="en-US" sz="2400" b="1" dirty="0">
              <a:latin typeface="+mn-lt"/>
            </a:rPr>
            <a:t>破</a:t>
          </a:r>
          <a:r>
            <a:rPr lang="en-US" altLang="zh-TW" sz="2400" b="1" dirty="0">
              <a:latin typeface="+mn-lt"/>
            </a:rPr>
            <a:t>20</a:t>
          </a:r>
          <a:r>
            <a:rPr lang="zh-TW" altLang="en-US" sz="2400" b="1" dirty="0">
              <a:latin typeface="+mn-lt"/>
            </a:rPr>
            <a:t>萬</a:t>
          </a:r>
        </a:p>
      </cdr:txBody>
    </cdr:sp>
  </cdr:relSizeAnchor>
  <cdr:relSizeAnchor xmlns:cdr="http://schemas.openxmlformats.org/drawingml/2006/chartDrawing">
    <cdr:from>
      <cdr:x>0.81598</cdr:x>
      <cdr:y>0.50511</cdr:y>
    </cdr:from>
    <cdr:to>
      <cdr:x>0.95581</cdr:x>
      <cdr:y>0.60024</cdr:y>
    </cdr:to>
    <cdr:sp macro="" textlink="">
      <cdr:nvSpPr>
        <cdr:cNvPr id="16" name="AutoShape 16">
          <a:extLst xmlns:a="http://schemas.openxmlformats.org/drawingml/2006/main"/>
        </cdr:cNvPr>
        <cdr:cNvSpPr>
          <a:spLocks xmlns:a="http://schemas.openxmlformats.org/drawingml/2006/main" noChangeArrowheads="1"/>
        </cdr:cNvSpPr>
      </cdr:nvSpPr>
      <cdr:spPr bwMode="auto">
        <a:xfrm xmlns:a="http://schemas.openxmlformats.org/drawingml/2006/main">
          <a:off x="6933307" y="2425900"/>
          <a:ext cx="1188123" cy="456893"/>
        </a:xfrm>
        <a:prstGeom xmlns:a="http://schemas.openxmlformats.org/drawingml/2006/main" prst="wedgeRectCallout">
          <a:avLst>
            <a:gd name="adj1" fmla="val 41433"/>
            <a:gd name="adj2" fmla="val 148312"/>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20.8</a:t>
          </a:r>
          <a:r>
            <a:rPr lang="zh-TW" altLang="en-US" sz="2800" dirty="0">
              <a:latin typeface="+mn-lt"/>
            </a:rPr>
            <a:t>萬</a:t>
          </a:r>
        </a:p>
      </cdr:txBody>
    </cdr:sp>
  </cdr:relSizeAnchor>
  <cdr:relSizeAnchor xmlns:cdr="http://schemas.openxmlformats.org/drawingml/2006/chartDrawing">
    <cdr:from>
      <cdr:x>0.11605</cdr:x>
      <cdr:y>0.3109</cdr:y>
    </cdr:from>
    <cdr:to>
      <cdr:x>0.79518</cdr:x>
      <cdr:y>0.67585</cdr:y>
    </cdr:to>
    <cdr:grpSp>
      <cdr:nvGrpSpPr>
        <cdr:cNvPr id="4" name="群組 3">
          <a:extLst xmlns:a="http://schemas.openxmlformats.org/drawingml/2006/main"/>
        </cdr:cNvPr>
        <cdr:cNvGrpSpPr/>
      </cdr:nvGrpSpPr>
      <cdr:grpSpPr>
        <a:xfrm xmlns:a="http://schemas.openxmlformats.org/drawingml/2006/main">
          <a:off x="986070" y="1493175"/>
          <a:ext cx="5770530" cy="1752763"/>
          <a:chOff x="986070" y="1493194"/>
          <a:chExt cx="5770506" cy="1752728"/>
        </a:xfrm>
      </cdr:grpSpPr>
      <cdr:sp macro="" textlink="">
        <cdr:nvSpPr>
          <cdr:cNvPr id="2070" name="Text Box 22"/>
          <cdr:cNvSpPr txBox="1">
            <a:spLocks xmlns:a="http://schemas.openxmlformats.org/drawingml/2006/main" noChangeArrowheads="1"/>
          </cdr:cNvSpPr>
        </cdr:nvSpPr>
        <cdr:spPr bwMode="auto">
          <a:xfrm xmlns:a="http://schemas.openxmlformats.org/drawingml/2006/main">
            <a:off x="4418555" y="2613723"/>
            <a:ext cx="832701" cy="29416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FF0000"/>
                </a:solidFill>
                <a:latin typeface="標楷體"/>
                <a:ea typeface="標楷體"/>
              </a:rPr>
              <a:t>總生育率</a:t>
            </a:r>
          </a:p>
        </cdr:txBody>
      </cdr:sp>
      <cdr:sp macro="" textlink="">
        <cdr:nvSpPr>
          <cdr:cNvPr id="2071" name="Line 23"/>
          <cdr:cNvSpPr>
            <a:spLocks xmlns:a="http://schemas.openxmlformats.org/drawingml/2006/main" noChangeShapeType="1"/>
          </cdr:cNvSpPr>
        </cdr:nvSpPr>
        <cdr:spPr bwMode="auto">
          <a:xfrm xmlns:a="http://schemas.openxmlformats.org/drawingml/2006/main" flipH="1">
            <a:off x="4573016" y="2909729"/>
            <a:ext cx="135951" cy="336193"/>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0000" mc:Ignorable="a14" a14:legacySpreadsheetColorIndex="1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2072" name="Text Box 24"/>
          <cdr:cNvSpPr txBox="1">
            <a:spLocks xmlns:a="http://schemas.openxmlformats.org/drawingml/2006/main" noChangeArrowheads="1"/>
          </cdr:cNvSpPr>
        </cdr:nvSpPr>
        <cdr:spPr bwMode="auto">
          <a:xfrm xmlns:a="http://schemas.openxmlformats.org/drawingml/2006/main">
            <a:off x="5739066" y="1493194"/>
            <a:ext cx="1017510" cy="229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CCFF"/>
                </a:solidFill>
                <a:latin typeface="標楷體"/>
                <a:ea typeface="標楷體"/>
              </a:rPr>
              <a:t>嬰兒出生數</a:t>
            </a:r>
          </a:p>
        </cdr:txBody>
      </cdr:sp>
      <cdr:sp macro="" textlink="">
        <cdr:nvSpPr>
          <cdr:cNvPr id="2073" name="Line 25"/>
          <cdr:cNvSpPr>
            <a:spLocks xmlns:a="http://schemas.openxmlformats.org/drawingml/2006/main" noChangeShapeType="1"/>
          </cdr:cNvSpPr>
        </cdr:nvSpPr>
        <cdr:spPr bwMode="auto">
          <a:xfrm xmlns:a="http://schemas.openxmlformats.org/drawingml/2006/main" flipH="1">
            <a:off x="6013176" y="1732526"/>
            <a:ext cx="127454" cy="330189"/>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00CCFF" mc:Ignorable="a14" a14:legacySpreadsheetColorIndex="4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17" name="AutoShape 14">
            <a:extLst xmlns:a="http://schemas.openxmlformats.org/drawingml/2006/main"/>
          </cdr:cNvPr>
          <cdr:cNvSpPr>
            <a:spLocks xmlns:a="http://schemas.openxmlformats.org/drawingml/2006/main" noChangeArrowheads="1"/>
          </cdr:cNvSpPr>
        </cdr:nvSpPr>
        <cdr:spPr bwMode="auto">
          <a:xfrm xmlns:a="http://schemas.openxmlformats.org/drawingml/2006/main">
            <a:off x="986070" y="1588312"/>
            <a:ext cx="1358750" cy="485759"/>
          </a:xfrm>
          <a:prstGeom xmlns:a="http://schemas.openxmlformats.org/drawingml/2006/main" prst="wedgeRoundRectCallout">
            <a:avLst>
              <a:gd name="adj1" fmla="val 19088"/>
              <a:gd name="adj2" fmla="val 89192"/>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hangingPunct="1">
              <a:lnSpc>
                <a:spcPct val="100000"/>
              </a:lnSpc>
              <a:spcBef>
                <a:spcPct val="50000"/>
              </a:spcBef>
              <a:buClrTx/>
              <a:buFontTx/>
              <a:buNone/>
            </a:pPr>
            <a:r>
              <a:rPr lang="en-US" altLang="zh-TW" sz="2800" dirty="0">
                <a:latin typeface="Arial" panose="020B0604020202020204" pitchFamily="34" charset="0"/>
                <a:ea typeface="新細明體" panose="02020500000000000000" pitchFamily="18" charset="-120"/>
              </a:rPr>
              <a:t>42.7</a:t>
            </a:r>
            <a:r>
              <a:rPr lang="zh-TW" altLang="en-US" sz="2800" dirty="0">
                <a:latin typeface="Arial" panose="020B0604020202020204" pitchFamily="34" charset="0"/>
                <a:ea typeface="新細明體" panose="02020500000000000000" pitchFamily="18" charset="-120"/>
              </a:rPr>
              <a:t>萬</a:t>
            </a:r>
          </a:p>
        </cdr:txBody>
      </cdr:sp>
    </cdr:grpSp>
  </cdr:relSizeAnchor>
  <cdr:relSizeAnchor xmlns:cdr="http://schemas.openxmlformats.org/drawingml/2006/chartDrawing">
    <cdr:from>
      <cdr:x>0.75164</cdr:x>
      <cdr:y>0.64004</cdr:y>
    </cdr:from>
    <cdr:to>
      <cdr:x>0.91006</cdr:x>
      <cdr:y>0.73</cdr:y>
    </cdr:to>
    <cdr:sp macro="" textlink="">
      <cdr:nvSpPr>
        <cdr:cNvPr id="18" name="AutoShape 17">
          <a:extLst xmlns:a="http://schemas.openxmlformats.org/drawingml/2006/main"/>
        </cdr:cNvPr>
        <cdr:cNvSpPr>
          <a:spLocks xmlns:a="http://schemas.openxmlformats.org/drawingml/2006/main" noChangeArrowheads="1"/>
        </cdr:cNvSpPr>
      </cdr:nvSpPr>
      <cdr:spPr bwMode="auto">
        <a:xfrm xmlns:a="http://schemas.openxmlformats.org/drawingml/2006/main">
          <a:off x="6386677" y="3073972"/>
          <a:ext cx="1346094" cy="432048"/>
        </a:xfrm>
        <a:prstGeom xmlns:a="http://schemas.openxmlformats.org/drawingml/2006/main" prst="wedgeRoundRectCallout">
          <a:avLst>
            <a:gd name="adj1" fmla="val 19906"/>
            <a:gd name="adj2" fmla="val 130735"/>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16.7</a:t>
          </a:r>
          <a:r>
            <a:rPr lang="zh-TW" altLang="en-US" sz="2800" dirty="0">
              <a:latin typeface="+mn-lt"/>
            </a:rPr>
            <a:t>萬</a:t>
          </a:r>
        </a:p>
      </cdr:txBody>
    </cdr:sp>
  </cdr:relSizeAnchor>
  <cdr:relSizeAnchor xmlns:cdr="http://schemas.openxmlformats.org/drawingml/2006/chartDrawing">
    <cdr:from>
      <cdr:x>0.91959</cdr:x>
      <cdr:y>0.0116</cdr:y>
    </cdr:from>
    <cdr:to>
      <cdr:x>0.96834</cdr:x>
      <cdr:y>0.12552</cdr:y>
    </cdr:to>
    <cdr:sp macro="" textlink="">
      <cdr:nvSpPr>
        <cdr:cNvPr id="2053" name="Text Box 5"/>
        <cdr:cNvSpPr txBox="1">
          <a:spLocks xmlns:a="http://schemas.openxmlformats.org/drawingml/2006/main" noChangeArrowheads="1"/>
        </cdr:cNvSpPr>
      </cdr:nvSpPr>
      <cdr:spPr bwMode="auto">
        <a:xfrm xmlns:a="http://schemas.openxmlformats.org/drawingml/2006/main">
          <a:off x="7813663" y="55704"/>
          <a:ext cx="414226" cy="54712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600" b="0" i="0" u="none" strike="noStrike" baseline="0" dirty="0">
              <a:solidFill>
                <a:srgbClr val="FF0000"/>
              </a:solidFill>
              <a:latin typeface="標楷體"/>
              <a:ea typeface="標楷體"/>
            </a:rPr>
            <a:t>萬人</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AAAB08BF-25CB-47C6-BC74-72D1CB346246}" type="datetimeFigureOut">
              <a:rPr lang="zh-TW" altLang="en-US"/>
              <a:pPr>
                <a:defRPr/>
              </a:pPr>
              <a:t>2018/3/2</a:t>
            </a:fld>
            <a:endParaRPr lang="en-US" altLang="zh-TW"/>
          </a:p>
        </p:txBody>
      </p:sp>
      <p:sp>
        <p:nvSpPr>
          <p:cNvPr id="1556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D6E043-1FBB-40F4-82C6-46A5C682EC4C}" type="slidenum">
              <a:rPr lang="zh-TW" altLang="en-US"/>
              <a:pPr>
                <a:defRPr/>
              </a:pPr>
              <a:t>‹#›</a:t>
            </a:fld>
            <a:endParaRPr lang="en-US" altLang="zh-TW"/>
          </a:p>
        </p:txBody>
      </p:sp>
    </p:spTree>
    <p:extLst>
      <p:ext uri="{BB962C8B-B14F-4D97-AF65-F5344CB8AC3E}">
        <p14:creationId xmlns:p14="http://schemas.microsoft.com/office/powerpoint/2010/main" val="386928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3D4B3895-967F-437E-A530-FB716EC707ED}" type="datetimeFigureOut">
              <a:rPr lang="zh-TW" altLang="en-US"/>
              <a:pPr>
                <a:defRPr/>
              </a:pPr>
              <a:t>2018/3/2</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1404E5B6-96AE-4097-A960-F9B389A97ACE}" type="slidenum">
              <a:rPr lang="zh-TW" altLang="en-US"/>
              <a:pPr>
                <a:defRPr/>
              </a:pPr>
              <a:t>‹#›</a:t>
            </a:fld>
            <a:endParaRPr lang="zh-TW" altLang="en-US"/>
          </a:p>
        </p:txBody>
      </p:sp>
    </p:spTree>
    <p:extLst>
      <p:ext uri="{BB962C8B-B14F-4D97-AF65-F5344CB8AC3E}">
        <p14:creationId xmlns:p14="http://schemas.microsoft.com/office/powerpoint/2010/main" val="2679864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67034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19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0453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BE1F41-5B74-48EF-8C02-342A67CF2692}" type="slidenum">
              <a:rPr kumimoji="0" lang="zh-TW" altLang="en-US" smtClean="0">
                <a:latin typeface="Calibri" panose="020F0502020204030204" pitchFamily="34" charset="0"/>
                <a:ea typeface="新細明體" panose="02020500000000000000" pitchFamily="18" charset="-120"/>
              </a:rPr>
              <a:pPr/>
              <a:t>20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9988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9B8439-8C4E-4BC8-90EF-A03C0748119D}" type="slidenum">
              <a:rPr kumimoji="0" lang="zh-TW" altLang="en-US" smtClean="0">
                <a:latin typeface="Calibri" panose="020F0502020204030204" pitchFamily="34" charset="0"/>
                <a:ea typeface="新細明體" panose="02020500000000000000" pitchFamily="18" charset="-120"/>
              </a:rPr>
              <a:pPr/>
              <a:t>21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3269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D904F1-1C5F-4311-B875-1307EF10B5AC}" type="slidenum">
              <a:rPr kumimoji="0" lang="zh-TW" altLang="en-US" smtClean="0">
                <a:latin typeface="Calibri" panose="020F0502020204030204" pitchFamily="34" charset="0"/>
                <a:ea typeface="新細明體" panose="02020500000000000000" pitchFamily="18" charset="-120"/>
              </a:rPr>
              <a:pPr/>
              <a:t>23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7171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C17FDC6-A969-41D7-9AA2-4BF47D0FCA44}" type="slidenum">
              <a:rPr kumimoji="0" lang="en-US" altLang="zh-TW" smtClean="0">
                <a:solidFill>
                  <a:srgbClr val="000000"/>
                </a:solidFill>
                <a:latin typeface="Calibri" panose="020F0502020204030204" pitchFamily="34" charset="0"/>
                <a:ea typeface="新細明體" panose="02020500000000000000" pitchFamily="18" charset="-120"/>
              </a:rPr>
              <a:pPr/>
              <a:t>37</a:t>
            </a:fld>
            <a:endParaRPr kumimoji="0" lang="en-US" altLang="zh-TW"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665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4F68EF-F6C4-400A-9040-95B89AD6BB42}" type="slidenum">
              <a:rPr kumimoji="0" lang="zh-TW" altLang="en-US" smtClean="0">
                <a:latin typeface="Calibri" panose="020F0502020204030204" pitchFamily="34" charset="0"/>
                <a:ea typeface="新細明體" panose="02020500000000000000" pitchFamily="18" charset="-120"/>
              </a:rPr>
              <a:pPr/>
              <a:t>38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46238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年少了</a:t>
            </a:r>
            <a:r>
              <a:rPr lang="zh-TW" altLang="zh-TW" smtClean="0">
                <a:solidFill>
                  <a:srgbClr val="C00000"/>
                </a:solidFill>
                <a:ea typeface="華康中黑體" panose="020B0509000000000000" pitchFamily="49" charset="-120"/>
              </a:rPr>
              <a:t>高雄餐旅、文藻外語、美和科大、崇仁醫護</a:t>
            </a:r>
            <a:r>
              <a:rPr lang="zh-TW" altLang="en-US" smtClean="0">
                <a:solidFill>
                  <a:srgbClr val="C00000"/>
                </a:solidFill>
                <a:ea typeface="華康中黑體" panose="020B0509000000000000" pitchFamily="49" charset="-120"/>
              </a:rPr>
              <a:t>四校，</a:t>
            </a:r>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年五專納入免試共計</a:t>
            </a:r>
            <a:r>
              <a:rPr lang="en-US" altLang="zh-TW" smtClean="0">
                <a:solidFill>
                  <a:srgbClr val="C00000"/>
                </a:solidFill>
                <a:ea typeface="華康中黑體" panose="020B0509000000000000" pitchFamily="49" charset="-120"/>
              </a:rPr>
              <a:t>367</a:t>
            </a:r>
            <a:r>
              <a:rPr lang="zh-TW" altLang="en-US" smtClean="0">
                <a:solidFill>
                  <a:srgbClr val="C00000"/>
                </a:solidFill>
                <a:ea typeface="華康中黑體" panose="020B0509000000000000" pitchFamily="49" charset="-120"/>
              </a:rPr>
              <a:t>名額</a:t>
            </a:r>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6B2787-795B-4EA1-A652-914E5702D51C}" type="slidenum">
              <a:rPr kumimoji="0" lang="zh-TW" altLang="en-US" smtClean="0">
                <a:latin typeface="Calibri" panose="020F0502020204030204" pitchFamily="34" charset="0"/>
                <a:ea typeface="新細明體" panose="02020500000000000000" pitchFamily="18" charset="-120"/>
              </a:rPr>
              <a:pPr/>
              <a:t>49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06242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8B54C0-B192-4D45-B20C-03EC3B5CC15A}" type="slidenum">
              <a:rPr kumimoji="0" lang="zh-TW" altLang="en-US" smtClean="0">
                <a:latin typeface="Calibri" panose="020F0502020204030204" pitchFamily="34" charset="0"/>
                <a:ea typeface="新細明體" panose="02020500000000000000" pitchFamily="18" charset="-120"/>
              </a:rPr>
              <a:pPr/>
              <a:t>60</a:t>
            </a:fld>
            <a:endParaRPr kumimoji="0" lang="zh-TW" altLang="en-US" smtClean="0">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136639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9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99DB59-159D-49E4-AFF4-A11945B45F5B}" type="slidenum">
              <a:rPr kumimoji="0" lang="zh-TW" altLang="en-US" smtClean="0">
                <a:solidFill>
                  <a:srgbClr val="000000"/>
                </a:solidFill>
                <a:latin typeface="Calibri" panose="020F0502020204030204" pitchFamily="34" charset="0"/>
                <a:ea typeface="新細明體" panose="02020500000000000000" pitchFamily="18" charset="-120"/>
              </a:rPr>
              <a:pPr/>
              <a:t>63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5401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1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20919B-CBFD-4A03-900F-954CD96080F2}" type="slidenum">
              <a:rPr kumimoji="0" lang="zh-TW" altLang="en-US" smtClean="0">
                <a:solidFill>
                  <a:srgbClr val="000000"/>
                </a:solidFill>
                <a:latin typeface="Calibri" panose="020F0502020204030204" pitchFamily="34" charset="0"/>
                <a:ea typeface="新細明體" panose="02020500000000000000" pitchFamily="18" charset="-120"/>
              </a:rPr>
              <a:pPr/>
              <a:t>64</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0463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DA9151-E286-42A8-91FC-B1EFF64A7C7E}" type="slidenum">
              <a:rPr kumimoji="0" lang="zh-TW" altLang="en-US" smtClean="0">
                <a:latin typeface="Calibri" panose="020F0502020204030204" pitchFamily="34" charset="0"/>
                <a:ea typeface="新細明體" panose="02020500000000000000" pitchFamily="18" charset="-120"/>
              </a:rPr>
              <a:pPr/>
              <a:t>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3827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F4BC392-E028-482E-9FAE-1C877F2582EF}" type="slidenum">
              <a:rPr kumimoji="0" lang="zh-TW" altLang="en-US" smtClean="0">
                <a:solidFill>
                  <a:srgbClr val="000000"/>
                </a:solidFill>
                <a:latin typeface="Calibri" panose="020F0502020204030204" pitchFamily="34" charset="0"/>
                <a:ea typeface="新細明體" panose="02020500000000000000" pitchFamily="18" charset="-120"/>
              </a:rPr>
              <a:pPr/>
              <a:t>65</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4800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66</a:t>
            </a:fld>
            <a:endParaRPr lang="zh-TW" altLang="en-US"/>
          </a:p>
        </p:txBody>
      </p:sp>
    </p:spTree>
    <p:extLst>
      <p:ext uri="{BB962C8B-B14F-4D97-AF65-F5344CB8AC3E}">
        <p14:creationId xmlns:p14="http://schemas.microsoft.com/office/powerpoint/2010/main" val="3444549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7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67833A0-19B6-40C4-A614-67310E988F27}" type="slidenum">
              <a:rPr kumimoji="0" lang="zh-TW" altLang="en-US" smtClean="0">
                <a:latin typeface="Calibri" panose="020F0502020204030204" pitchFamily="34" charset="0"/>
                <a:ea typeface="新細明體" panose="02020500000000000000" pitchFamily="18" charset="-120"/>
              </a:rPr>
              <a:pPr/>
              <a:t>68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0331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69</a:t>
            </a:fld>
            <a:endParaRPr lang="zh-TW" altLang="en-US"/>
          </a:p>
        </p:txBody>
      </p:sp>
    </p:spTree>
    <p:extLst>
      <p:ext uri="{BB962C8B-B14F-4D97-AF65-F5344CB8AC3E}">
        <p14:creationId xmlns:p14="http://schemas.microsoft.com/office/powerpoint/2010/main" val="87282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72</a:t>
            </a:fld>
            <a:endParaRPr lang="zh-TW" altLang="en-US"/>
          </a:p>
        </p:txBody>
      </p:sp>
    </p:spTree>
    <p:extLst>
      <p:ext uri="{BB962C8B-B14F-4D97-AF65-F5344CB8AC3E}">
        <p14:creationId xmlns:p14="http://schemas.microsoft.com/office/powerpoint/2010/main" val="309502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F2203FD-28D1-4A00-B65D-1833133B992E}" type="slidenum">
              <a:rPr kumimoji="0" lang="zh-TW" altLang="en-US" smtClean="0">
                <a:latin typeface="Calibri" panose="020F0502020204030204" pitchFamily="34" charset="0"/>
                <a:ea typeface="新細明體" panose="02020500000000000000" pitchFamily="18" charset="-120"/>
              </a:rPr>
              <a:pPr/>
              <a:t>73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35535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332D6E-CC21-4F5E-B320-53606248381F}" type="slidenum">
              <a:rPr lang="zh-TW" altLang="en-US" smtClean="0">
                <a:solidFill>
                  <a:srgbClr val="000000"/>
                </a:solidFill>
                <a:ea typeface="新細明體" panose="02020500000000000000" pitchFamily="18" charset="-120"/>
              </a:rPr>
              <a:pPr/>
              <a:t>74</a:t>
            </a:fld>
            <a:endParaRPr lang="zh-TW" altLang="en-US" smtClean="0">
              <a:solidFill>
                <a:srgbClr val="000000"/>
              </a:solidFill>
              <a:ea typeface="新細明體" panose="02020500000000000000" pitchFamily="18" charset="-120"/>
            </a:endParaRPr>
          </a:p>
        </p:txBody>
      </p:sp>
    </p:spTree>
    <p:extLst>
      <p:ext uri="{BB962C8B-B14F-4D97-AF65-F5344CB8AC3E}">
        <p14:creationId xmlns:p14="http://schemas.microsoft.com/office/powerpoint/2010/main" val="2226345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ECB872-6A44-47A4-A6F9-FA811A1B70AD}" type="slidenum">
              <a:rPr kumimoji="0" lang="zh-TW" altLang="en-US" smtClean="0">
                <a:latin typeface="Calibri" panose="020F0502020204030204" pitchFamily="34" charset="0"/>
                <a:ea typeface="新細明體" panose="02020500000000000000" pitchFamily="18" charset="-120"/>
              </a:rPr>
              <a:pPr/>
              <a:t>79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95944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DE85D3-2F39-413E-9B6F-C594C4638DD9}" type="slidenum">
              <a:rPr kumimoji="0" lang="zh-TW" altLang="en-US" smtClean="0">
                <a:solidFill>
                  <a:srgbClr val="000000"/>
                </a:solidFill>
                <a:latin typeface="Calibri" panose="020F0502020204030204" pitchFamily="34" charset="0"/>
                <a:ea typeface="新細明體" panose="02020500000000000000" pitchFamily="18" charset="-120"/>
              </a:rPr>
              <a:pPr/>
              <a:t>82</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2322903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83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981307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E02897-ABC2-4504-A31B-16A371089688}" type="slidenum">
              <a:rPr kumimoji="0" lang="zh-TW" altLang="en-US" smtClean="0">
                <a:latin typeface="Calibri" panose="020F0502020204030204" pitchFamily="34" charset="0"/>
                <a:ea typeface="新細明體" panose="02020500000000000000" pitchFamily="18" charset="-120"/>
              </a:rPr>
              <a:pPr/>
              <a:t>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87590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1D1FC6C-01DF-4672-951B-926E4B87CBA4}" type="slidenum">
              <a:rPr kumimoji="0" lang="zh-TW" altLang="en-US" smtClean="0">
                <a:solidFill>
                  <a:srgbClr val="000000"/>
                </a:solidFill>
                <a:latin typeface="Calibri" panose="020F0502020204030204" pitchFamily="34" charset="0"/>
                <a:ea typeface="新細明體" panose="02020500000000000000" pitchFamily="18" charset="-120"/>
              </a:rPr>
              <a:pPr/>
              <a:t>86</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793928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A360FC-0F6E-4BE8-9315-25E78344E98D}" type="slidenum">
              <a:rPr kumimoji="0" lang="zh-TW" altLang="en-US" smtClean="0">
                <a:solidFill>
                  <a:srgbClr val="000000"/>
                </a:solidFill>
                <a:latin typeface="Calibri" panose="020F0502020204030204" pitchFamily="34" charset="0"/>
                <a:ea typeface="新細明體" panose="02020500000000000000" pitchFamily="18" charset="-120"/>
              </a:rPr>
              <a:pPr/>
              <a:t>87</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68451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76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4A168FC-C73C-457A-8E9B-C6CE8AA8E35A}" type="slidenum">
              <a:rPr kumimoji="0" lang="zh-TW" altLang="en-US" smtClean="0">
                <a:solidFill>
                  <a:srgbClr val="000000"/>
                </a:solidFill>
                <a:latin typeface="Calibri" panose="020F0502020204030204" pitchFamily="34" charset="0"/>
                <a:ea typeface="新細明體" panose="02020500000000000000" pitchFamily="18" charset="-120"/>
              </a:rPr>
              <a:pPr/>
              <a:t>88</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89459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8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EBAFA0-FF5E-4D4D-877E-267CD71B4203}" type="slidenum">
              <a:rPr kumimoji="0" lang="zh-TW" altLang="en-US" smtClean="0">
                <a:latin typeface="Calibri" panose="020F0502020204030204" pitchFamily="34" charset="0"/>
                <a:ea typeface="新細明體" panose="02020500000000000000" pitchFamily="18" charset="-120"/>
              </a:rPr>
              <a:pPr/>
              <a:t>89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8230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97529C-1B38-4C9E-853C-7CC4F09AB35A}" type="slidenum">
              <a:rPr kumimoji="0" lang="zh-TW" altLang="en-US" smtClean="0">
                <a:latin typeface="Calibri" panose="020F0502020204030204" pitchFamily="34" charset="0"/>
                <a:ea typeface="新細明體" panose="02020500000000000000" pitchFamily="18" charset="-120"/>
              </a:rPr>
              <a:pPr/>
              <a:t>97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5163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106</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18958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107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11306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7E6AA8-5660-4849-97F2-82ACBBDA08F2}" type="slidenum">
              <a:rPr kumimoji="0" lang="zh-TW" altLang="en-US" smtClean="0">
                <a:latin typeface="Calibri" panose="020F0502020204030204" pitchFamily="34" charset="0"/>
                <a:ea typeface="新細明體" panose="02020500000000000000" pitchFamily="18" charset="-120"/>
              </a:rPr>
              <a:pPr/>
              <a:t>113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112119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6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0635EA-8B2B-4C2B-8DE2-CE44A80C3844}" type="slidenum">
              <a:rPr kumimoji="0" lang="zh-TW" altLang="en-US" smtClean="0">
                <a:latin typeface="Calibri" panose="020F0502020204030204" pitchFamily="34" charset="0"/>
                <a:ea typeface="新細明體" panose="02020500000000000000" pitchFamily="18" charset="-120"/>
              </a:rPr>
              <a:pPr/>
              <a:t>114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68699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82B3764-C6C7-423E-8CFB-45F42B5CD2E5}" type="slidenum">
              <a:rPr kumimoji="0" lang="zh-TW" altLang="en-US" smtClean="0">
                <a:latin typeface="Calibri" panose="020F0502020204030204" pitchFamily="34" charset="0"/>
                <a:ea typeface="新細明體" panose="02020500000000000000" pitchFamily="18" charset="-120"/>
              </a:rPr>
              <a:pPr/>
              <a:t>117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877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A005DF-CD9D-4060-A633-C2B61CB50BA3}" type="slidenum">
              <a:rPr kumimoji="0" lang="zh-TW" altLang="en-US" smtClean="0">
                <a:latin typeface="Calibri" panose="020F0502020204030204" pitchFamily="34" charset="0"/>
                <a:ea typeface="新細明體" panose="02020500000000000000" pitchFamily="18" charset="-120"/>
              </a:rPr>
              <a:pPr/>
              <a:t>5</a:t>
            </a:fld>
            <a:endParaRPr kumimoji="0" lang="en-US" altLang="zh-TW"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9069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122</a:t>
            </a:fld>
            <a:endParaRPr lang="zh-TW" altLang="en-US"/>
          </a:p>
        </p:txBody>
      </p:sp>
    </p:spTree>
    <p:extLst>
      <p:ext uri="{BB962C8B-B14F-4D97-AF65-F5344CB8AC3E}">
        <p14:creationId xmlns:p14="http://schemas.microsoft.com/office/powerpoint/2010/main" val="1418329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123246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127</a:t>
            </a:fld>
            <a:endParaRPr lang="zh-TW" altLang="en-US"/>
          </a:p>
        </p:txBody>
      </p:sp>
    </p:spTree>
    <p:extLst>
      <p:ext uri="{BB962C8B-B14F-4D97-AF65-F5344CB8AC3E}">
        <p14:creationId xmlns:p14="http://schemas.microsoft.com/office/powerpoint/2010/main" val="41215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備忘稿版面配置區 2"/>
          <p:cNvSpPr>
            <a:spLocks noGrp="1"/>
          </p:cNvSpPr>
          <p:nvPr>
            <p:ph type="body" idx="1"/>
          </p:nvPr>
        </p:nvSpPr>
        <p:spPr/>
        <p:txBody>
          <a:bodyPr/>
          <a:lstStyle/>
          <a:p>
            <a:pPr>
              <a:defRPr/>
            </a:pPr>
            <a:endParaRPr lang="zh-TW" altLang="en-US" dirty="0">
              <a:latin typeface="+mj-ea"/>
              <a:ea typeface="+mj-ea"/>
            </a:endParaRPr>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700F56-114F-4F87-AAC5-CF1B88FFD5D9}" type="slidenum">
              <a:rPr kumimoji="0" lang="zh-TW" altLang="en-US" smtClean="0">
                <a:latin typeface="Calibri" panose="020F0502020204030204" pitchFamily="34" charset="0"/>
                <a:ea typeface="新細明體" panose="02020500000000000000" pitchFamily="18" charset="-120"/>
              </a:rPr>
              <a:pPr/>
              <a:t>6</a:t>
            </a:fld>
            <a:endParaRPr kumimoji="0" lang="en-US" altLang="zh-TW"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067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ea typeface="標楷體" panose="03000509000000000000" pitchFamily="65" charset="-120"/>
              <a:cs typeface="Times New Roman" panose="02020603050405020304" pitchFamily="18" charset="0"/>
            </a:endParaRPr>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475CF69-8528-4C9B-AF32-190238DE629D}" type="slidenum">
              <a:rPr kumimoji="0" lang="zh-TW" altLang="en-US" smtClean="0">
                <a:latin typeface="Calibri" panose="020F0502020204030204" pitchFamily="34" charset="0"/>
                <a:ea typeface="新細明體" panose="02020500000000000000" pitchFamily="18" charset="-120"/>
              </a:rPr>
              <a:pPr/>
              <a:t>7</a:t>
            </a:fld>
            <a:endParaRPr kumimoji="0" lang="en-US" altLang="zh-TW"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2162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3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DA89E3-3C70-4235-A1F7-8EE3C6F3DC59}" type="slidenum">
              <a:rPr kumimoji="0" lang="zh-TW" altLang="en-US" smtClean="0">
                <a:latin typeface="Calibri" panose="020F0502020204030204" pitchFamily="34" charset="0"/>
                <a:ea typeface="新細明體" panose="02020500000000000000" pitchFamily="18" charset="-120"/>
              </a:rPr>
              <a:pPr/>
              <a:t>12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701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9B464D-B361-4EEE-89C4-702093AF99A9}" type="slidenum">
              <a:rPr kumimoji="0" lang="zh-TW" altLang="en-US" smtClean="0">
                <a:latin typeface="Calibri" panose="020F0502020204030204" pitchFamily="34" charset="0"/>
                <a:ea typeface="新細明體" panose="02020500000000000000" pitchFamily="18" charset="-120"/>
              </a:rPr>
              <a:pPr/>
              <a:t>13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8304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7AB289-2156-4B48-A375-4C866797696C}" type="slidenum">
              <a:rPr kumimoji="0" lang="zh-TW" altLang="en-US" smtClean="0">
                <a:latin typeface="Calibri" panose="020F0502020204030204" pitchFamily="34" charset="0"/>
                <a:ea typeface="新細明體" panose="02020500000000000000" pitchFamily="18" charset="-120"/>
              </a:rPr>
              <a:pPr/>
              <a:t>18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0577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413430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259372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a:pPr>
                <a:defRPr/>
              </a:pPr>
              <a:t>2018/3/2</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158918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56344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a:pPr>
                <a:defRPr/>
              </a:pPr>
              <a:t>2018/3/2</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3981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a:pPr>
                <a:defRPr/>
              </a:pPr>
              <a:t>2018/3/2</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365840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2962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200435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426191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412741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148050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163973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220192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a:pPr>
                <a:defRPr/>
              </a:pPr>
              <a:t>2018/3/2</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70118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a:pPr>
                <a:defRPr/>
              </a:pPr>
              <a:t>2018/3/2</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21802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a:pPr>
                <a:defRPr/>
              </a:pPr>
              <a:t>2018/3/2</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20142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968322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16846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3247474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a:pPr>
                <a:defRPr/>
              </a:pPr>
              <a:t>2018/3/2</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1137351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768280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a:pPr>
                <a:defRPr/>
              </a:pPr>
              <a:t>2018/3/2</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83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1134595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a:pPr>
                <a:defRPr/>
              </a:pPr>
              <a:t>2018/3/2</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511679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077456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49892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2BE1CEE-075B-49CA-9542-751995A3239F}"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EE651BF0-26A2-43BC-9E5F-AB4856E4A339}" type="slidenum">
              <a:rPr lang="zh-TW" altLang="en-US"/>
              <a:pPr>
                <a:defRPr/>
              </a:pPr>
              <a:t>‹#›</a:t>
            </a:fld>
            <a:endParaRPr lang="zh-TW" altLang="en-US"/>
          </a:p>
        </p:txBody>
      </p:sp>
    </p:spTree>
    <p:extLst>
      <p:ext uri="{BB962C8B-B14F-4D97-AF65-F5344CB8AC3E}">
        <p14:creationId xmlns:p14="http://schemas.microsoft.com/office/powerpoint/2010/main" val="385814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666598D4-5E4A-4134-B6E2-A5B37171E69E}"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3B333D7-1F16-4D92-BC35-D433AA32DE68}" type="slidenum">
              <a:rPr lang="zh-TW" altLang="en-US"/>
              <a:pPr>
                <a:defRPr/>
              </a:pPr>
              <a:t>‹#›</a:t>
            </a:fld>
            <a:endParaRPr lang="zh-TW" altLang="en-US"/>
          </a:p>
        </p:txBody>
      </p:sp>
    </p:spTree>
    <p:extLst>
      <p:ext uri="{BB962C8B-B14F-4D97-AF65-F5344CB8AC3E}">
        <p14:creationId xmlns:p14="http://schemas.microsoft.com/office/powerpoint/2010/main" val="1830203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C6F42CB-09C8-4533-8F78-4C0443C5A25B}"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5C665C2-910C-44F7-9E4E-A3905E6C5E8C}" type="slidenum">
              <a:rPr lang="zh-TW" altLang="en-US"/>
              <a:pPr>
                <a:defRPr/>
              </a:pPr>
              <a:t>‹#›</a:t>
            </a:fld>
            <a:endParaRPr lang="zh-TW" altLang="en-US"/>
          </a:p>
        </p:txBody>
      </p:sp>
    </p:spTree>
    <p:extLst>
      <p:ext uri="{BB962C8B-B14F-4D97-AF65-F5344CB8AC3E}">
        <p14:creationId xmlns:p14="http://schemas.microsoft.com/office/powerpoint/2010/main" val="128406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8C1F4A62-78B7-4478-9709-BF31A4FC1DD1}"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8D8843CB-9B8E-44C0-BB63-C716898E2EFD}" type="slidenum">
              <a:rPr lang="zh-TW" altLang="en-US"/>
              <a:pPr>
                <a:defRPr/>
              </a:pPr>
              <a:t>‹#›</a:t>
            </a:fld>
            <a:endParaRPr lang="zh-TW" altLang="en-US"/>
          </a:p>
        </p:txBody>
      </p:sp>
    </p:spTree>
    <p:extLst>
      <p:ext uri="{BB962C8B-B14F-4D97-AF65-F5344CB8AC3E}">
        <p14:creationId xmlns:p14="http://schemas.microsoft.com/office/powerpoint/2010/main" val="1256141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6BF6019-0EB8-4A23-865E-29682AD42E35}" type="datetime1">
              <a:rPr lang="zh-TW" altLang="en-US"/>
              <a:pPr>
                <a:defRPr/>
              </a:pPr>
              <a:t>2018/3/2</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BF9AB8D1-4B8C-4E95-9C8C-12011B3BC6EF}" type="slidenum">
              <a:rPr lang="zh-TW" altLang="en-US"/>
              <a:pPr>
                <a:defRPr/>
              </a:pPr>
              <a:t>‹#›</a:t>
            </a:fld>
            <a:endParaRPr lang="zh-TW" altLang="en-US"/>
          </a:p>
        </p:txBody>
      </p:sp>
    </p:spTree>
    <p:extLst>
      <p:ext uri="{BB962C8B-B14F-4D97-AF65-F5344CB8AC3E}">
        <p14:creationId xmlns:p14="http://schemas.microsoft.com/office/powerpoint/2010/main" val="2237558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F5B84892-A1EE-4110-9DE9-6F622165159A}" type="datetime1">
              <a:rPr lang="zh-TW" altLang="en-US"/>
              <a:pPr>
                <a:defRPr/>
              </a:pPr>
              <a:t>2018/3/2</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782C5BDE-523D-41EB-928D-890554315BD8}" type="slidenum">
              <a:rPr lang="zh-TW" altLang="en-US"/>
              <a:pPr>
                <a:defRPr/>
              </a:pPr>
              <a:t>‹#›</a:t>
            </a:fld>
            <a:endParaRPr lang="zh-TW" altLang="en-US"/>
          </a:p>
        </p:txBody>
      </p:sp>
    </p:spTree>
    <p:extLst>
      <p:ext uri="{BB962C8B-B14F-4D97-AF65-F5344CB8AC3E}">
        <p14:creationId xmlns:p14="http://schemas.microsoft.com/office/powerpoint/2010/main" val="1878091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DFDB86E8-B407-44D2-8B6C-DA9F5A0BC5C6}" type="datetime1">
              <a:rPr lang="zh-TW" altLang="en-US"/>
              <a:pPr>
                <a:defRPr/>
              </a:pPr>
              <a:t>2018/3/2</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3CAE9AD2-F343-4C5D-9059-99299CA52381}" type="slidenum">
              <a:rPr lang="zh-TW" altLang="en-US"/>
              <a:pPr>
                <a:defRPr/>
              </a:pPr>
              <a:t>‹#›</a:t>
            </a:fld>
            <a:endParaRPr lang="zh-TW" altLang="en-US"/>
          </a:p>
        </p:txBody>
      </p:sp>
    </p:spTree>
    <p:extLst>
      <p:ext uri="{BB962C8B-B14F-4D97-AF65-F5344CB8AC3E}">
        <p14:creationId xmlns:p14="http://schemas.microsoft.com/office/powerpoint/2010/main" val="417400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2101309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AC341426-19E3-47E9-9DCF-A43BC0F0CCD1}"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09976C7-50B2-425F-B87A-748EFD39BB89}" type="slidenum">
              <a:rPr lang="zh-TW" altLang="en-US"/>
              <a:pPr>
                <a:defRPr/>
              </a:pPr>
              <a:t>‹#›</a:t>
            </a:fld>
            <a:endParaRPr lang="zh-TW" altLang="en-US"/>
          </a:p>
        </p:txBody>
      </p:sp>
    </p:spTree>
    <p:extLst>
      <p:ext uri="{BB962C8B-B14F-4D97-AF65-F5344CB8AC3E}">
        <p14:creationId xmlns:p14="http://schemas.microsoft.com/office/powerpoint/2010/main" val="366445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FAD67F01-4CB6-4C61-B2AC-3E412F39820F}"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73A8E498-CEDE-4672-9563-539624761877}" type="slidenum">
              <a:rPr lang="zh-TW" altLang="en-US"/>
              <a:pPr>
                <a:defRPr/>
              </a:pPr>
              <a:t>‹#›</a:t>
            </a:fld>
            <a:endParaRPr lang="zh-TW" altLang="en-US"/>
          </a:p>
        </p:txBody>
      </p:sp>
    </p:spTree>
    <p:extLst>
      <p:ext uri="{BB962C8B-B14F-4D97-AF65-F5344CB8AC3E}">
        <p14:creationId xmlns:p14="http://schemas.microsoft.com/office/powerpoint/2010/main" val="2235567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007D59E0-D6E7-460D-9222-924DA958D360}"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D91DBB5-A556-4172-9BC9-B57831BCFD54}" type="slidenum">
              <a:rPr lang="zh-TW" altLang="en-US"/>
              <a:pPr>
                <a:defRPr/>
              </a:pPr>
              <a:t>‹#›</a:t>
            </a:fld>
            <a:endParaRPr lang="zh-TW" altLang="en-US"/>
          </a:p>
        </p:txBody>
      </p:sp>
    </p:spTree>
    <p:extLst>
      <p:ext uri="{BB962C8B-B14F-4D97-AF65-F5344CB8AC3E}">
        <p14:creationId xmlns:p14="http://schemas.microsoft.com/office/powerpoint/2010/main" val="174268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BBB95D-52F1-485F-BAF2-5AFB9B58BE70}" type="datetime1">
              <a:rPr lang="zh-TW" altLang="en-US"/>
              <a:pPr>
                <a:defRPr/>
              </a:pPr>
              <a:t>2018/3/2</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3D829D59-D3F5-4DFE-B350-663A7AA0C973}" type="slidenum">
              <a:rPr lang="zh-TW" altLang="en-US"/>
              <a:pPr>
                <a:defRPr/>
              </a:pPr>
              <a:t>‹#›</a:t>
            </a:fld>
            <a:endParaRPr lang="zh-TW" altLang="en-US"/>
          </a:p>
        </p:txBody>
      </p:sp>
    </p:spTree>
    <p:extLst>
      <p:ext uri="{BB962C8B-B14F-4D97-AF65-F5344CB8AC3E}">
        <p14:creationId xmlns:p14="http://schemas.microsoft.com/office/powerpoint/2010/main" val="2567532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A73891D-2DB7-4419-A643-C5F49E72E72C}"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A23C53A5-4F7D-4D0F-A0F5-F8CE4A0029DF}" type="slidenum">
              <a:rPr lang="zh-TW" altLang="en-US"/>
              <a:pPr>
                <a:defRPr/>
              </a:pPr>
              <a:t>‹#›</a:t>
            </a:fld>
            <a:endParaRPr lang="zh-TW" altLang="en-US"/>
          </a:p>
        </p:txBody>
      </p:sp>
    </p:spTree>
    <p:extLst>
      <p:ext uri="{BB962C8B-B14F-4D97-AF65-F5344CB8AC3E}">
        <p14:creationId xmlns:p14="http://schemas.microsoft.com/office/powerpoint/2010/main" val="372602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59B04748-A8A3-49F8-A900-BC499CE932ED}" type="datetime1">
              <a:rPr lang="zh-TW" altLang="en-US"/>
              <a:pPr>
                <a:defRPr/>
              </a:pPr>
              <a:t>2018/3/2</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5B5014B7-030B-4DF0-B179-0CF28EF5F189}" type="slidenum">
              <a:rPr lang="zh-TW" altLang="en-US"/>
              <a:pPr>
                <a:defRPr/>
              </a:pPr>
              <a:t>‹#›</a:t>
            </a:fld>
            <a:endParaRPr lang="zh-TW" altLang="en-US"/>
          </a:p>
        </p:txBody>
      </p:sp>
    </p:spTree>
    <p:extLst>
      <p:ext uri="{BB962C8B-B14F-4D97-AF65-F5344CB8AC3E}">
        <p14:creationId xmlns:p14="http://schemas.microsoft.com/office/powerpoint/2010/main" val="170199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3E07AE20-825B-4141-B13E-BEFD9B402D34}" type="datetime1">
              <a:rPr lang="zh-TW" altLang="en-US"/>
              <a:pPr>
                <a:defRPr/>
              </a:pPr>
              <a:t>2018/3/2</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DABA5D6B-BAD6-4E8F-B51A-AF6F2EBDD3AC}" type="slidenum">
              <a:rPr lang="zh-TW" altLang="en-US"/>
              <a:pPr>
                <a:defRPr/>
              </a:pPr>
              <a:t>‹#›</a:t>
            </a:fld>
            <a:endParaRPr lang="zh-TW" altLang="en-US"/>
          </a:p>
        </p:txBody>
      </p:sp>
    </p:spTree>
    <p:extLst>
      <p:ext uri="{BB962C8B-B14F-4D97-AF65-F5344CB8AC3E}">
        <p14:creationId xmlns:p14="http://schemas.microsoft.com/office/powerpoint/2010/main" val="3563990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114D29E-EC91-424E-A32B-EAC230235066}"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91FCDB-AD21-41A0-9320-C3BF8AD8B027}" type="slidenum">
              <a:rPr lang="zh-TW" altLang="en-US"/>
              <a:pPr>
                <a:defRPr/>
              </a:pPr>
              <a:t>‹#›</a:t>
            </a:fld>
            <a:endParaRPr lang="zh-TW" altLang="en-US"/>
          </a:p>
        </p:txBody>
      </p:sp>
    </p:spTree>
    <p:extLst>
      <p:ext uri="{BB962C8B-B14F-4D97-AF65-F5344CB8AC3E}">
        <p14:creationId xmlns:p14="http://schemas.microsoft.com/office/powerpoint/2010/main" val="65206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CF21980-0C70-4E75-9A10-4ED4E0C8F362}" type="datetime1">
              <a:rPr lang="zh-TW" altLang="en-US"/>
              <a:pPr>
                <a:defRPr/>
              </a:pPr>
              <a:t>2018/3/2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C53C987-20D8-4CED-ACE7-050C042EFE27}" type="slidenum">
              <a:rPr lang="zh-TW" altLang="en-US"/>
              <a:pPr>
                <a:defRPr/>
              </a:pPr>
              <a:t>‹#›</a:t>
            </a:fld>
            <a:endParaRPr lang="zh-TW" altLang="en-US"/>
          </a:p>
        </p:txBody>
      </p:sp>
    </p:spTree>
    <p:extLst>
      <p:ext uri="{BB962C8B-B14F-4D97-AF65-F5344CB8AC3E}">
        <p14:creationId xmlns:p14="http://schemas.microsoft.com/office/powerpoint/2010/main" val="97493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a:pPr>
                <a:defRPr/>
              </a:pPr>
              <a:t>2018/3/2</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403925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a:pPr>
                <a:defRPr/>
              </a:pPr>
              <a:t>2018/3/2</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95050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a:pPr>
                <a:defRPr/>
              </a:pPr>
              <a:t>2018/3/2</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410167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400448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a:pPr>
                <a:defRPr/>
              </a:pPr>
              <a:t>2018/3/2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25221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a:pPr>
                <a:defRPr/>
              </a:pPr>
              <a:t>2018/3/2</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 id="2147488416" r:id="rId12"/>
    <p:sldLayoutId id="2147488417" r:id="rId13"/>
    <p:sldLayoutId id="2147488418" r:id="rId14"/>
    <p:sldLayoutId id="2147488419" r:id="rId15"/>
    <p:sldLayoutId id="2147488420"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a:pPr>
                <a:defRPr/>
              </a:pPr>
              <a:t>2018/3/2</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21" r:id="rId1"/>
    <p:sldLayoutId id="2147488422" r:id="rId2"/>
    <p:sldLayoutId id="2147488423" r:id="rId3"/>
    <p:sldLayoutId id="2147488424" r:id="rId4"/>
    <p:sldLayoutId id="2147488425" r:id="rId5"/>
    <p:sldLayoutId id="2147488426" r:id="rId6"/>
    <p:sldLayoutId id="2147488427" r:id="rId7"/>
    <p:sldLayoutId id="2147488428" r:id="rId8"/>
    <p:sldLayoutId id="2147488429" r:id="rId9"/>
    <p:sldLayoutId id="2147488430" r:id="rId10"/>
    <p:sldLayoutId id="2147488431" r:id="rId11"/>
    <p:sldLayoutId id="2147488432" r:id="rId12"/>
    <p:sldLayoutId id="2147488433" r:id="rId13"/>
    <p:sldLayoutId id="2147488434" r:id="rId14"/>
    <p:sldLayoutId id="2147488435" r:id="rId15"/>
    <p:sldLayoutId id="2147488436"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3075"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3078"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5A03343D-236C-4652-B69D-D5B13735097C}" type="datetime1">
              <a:rPr lang="zh-TW" altLang="en-US"/>
              <a:pPr>
                <a:defRPr/>
              </a:pPr>
              <a:t>2018/3/2</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CC6540A7-CC94-4E4C-B3DA-75850BE1A26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 id="2147488448" r:id="rId12"/>
    <p:sldLayoutId id="2147488449" r:id="rId13"/>
    <p:sldLayoutId id="2147488450" r:id="rId14"/>
    <p:sldLayoutId id="2147488451" r:id="rId15"/>
    <p:sldLayoutId id="214748845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9.xml"/><Relationship Id="rId5" Type="http://schemas.openxmlformats.org/officeDocument/2006/relationships/image" Target="../media/image42.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5.bin"/><Relationship Id="rId4" Type="http://schemas.openxmlformats.org/officeDocument/2006/relationships/image" Target="../media/image1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53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BE1DC37-56B6-43A2-941B-FFDFC02A058F}" type="slidenum">
              <a:rPr kumimoji="0" lang="zh-TW" altLang="en-US" smtClean="0">
                <a:solidFill>
                  <a:srgbClr val="FEFFFF"/>
                </a:solidFill>
                <a:latin typeface="Century Gothic" panose="020B0502020202020204" pitchFamily="34" charset="0"/>
              </a:rPr>
              <a:pPr/>
              <a:t>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819150" y="1471613"/>
            <a:ext cx="1303338" cy="3538537"/>
          </a:xfrm>
          <a:prstGeom prst="rect">
            <a:avLst/>
          </a:prstGeom>
          <a:solidFill>
            <a:srgbClr val="0000CC"/>
          </a:solidFill>
          <a:ln>
            <a:solidFill>
              <a:srgbClr val="002060"/>
            </a:solidFill>
          </a:ln>
        </p:spPr>
        <p:txBody>
          <a:bodyPr>
            <a:spAutoFit/>
          </a:bodyPr>
          <a:lstStyle/>
          <a:p>
            <a:pPr>
              <a:defRPr/>
            </a:pPr>
            <a:r>
              <a:rPr lang="zh-TW" altLang="en-US" sz="3733" dirty="0">
                <a:solidFill>
                  <a:schemeClr val="bg1"/>
                </a:solidFill>
                <a:latin typeface="標楷體" panose="03000509000000000000" pitchFamily="65" charset="-120"/>
                <a:ea typeface="標楷體" panose="03000509000000000000" pitchFamily="65" charset="-120"/>
              </a:rPr>
              <a:t>十二年國教規劃與配套措施</a:t>
            </a:r>
          </a:p>
        </p:txBody>
      </p:sp>
      <p:sp>
        <p:nvSpPr>
          <p:cNvPr id="7066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0EC09BE-DB79-4A67-84E5-803FDF9CF5CB}" type="slidenum">
              <a:rPr kumimoji="0" lang="zh-TW" altLang="en-US" smtClean="0">
                <a:solidFill>
                  <a:srgbClr val="FEFFFF"/>
                </a:solidFill>
                <a:latin typeface="Century Gothic" panose="020B0502020202020204" pitchFamily="34" charset="0"/>
              </a:rPr>
              <a:pPr/>
              <a:t>10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內容版面配置區 2"/>
          <p:cNvSpPr>
            <a:spLocks noGrp="1"/>
          </p:cNvSpPr>
          <p:nvPr>
            <p:ph idx="1"/>
          </p:nvPr>
        </p:nvSpPr>
        <p:spPr>
          <a:xfrm>
            <a:off x="1766888" y="1692275"/>
            <a:ext cx="9921875" cy="3778250"/>
          </a:xfrm>
        </p:spPr>
        <p:txBody>
          <a:bodyPr/>
          <a:lstStyle/>
          <a:p>
            <a:r>
              <a:rPr lang="zh-TW" altLang="en-US" sz="3600" smtClean="0"/>
              <a:t>國中畢業生可同時報名高中高職、五專免試入學及特色招生入學，但僅能擇一校報到。</a:t>
            </a:r>
            <a:endParaRPr lang="en-US" altLang="zh-TW" sz="3600" smtClean="0"/>
          </a:p>
          <a:p>
            <a:endParaRPr lang="en-US" altLang="zh-TW" sz="3600" smtClean="0"/>
          </a:p>
          <a:p>
            <a:r>
              <a:rPr lang="zh-TW" altLang="en-US" sz="3600" smtClean="0"/>
              <a:t>每位學生皆可參加五專優先免試和特色招生甄選入學，經錄取報到之學生，未依時間規定放棄者，不得報名免試續招。</a:t>
            </a:r>
          </a:p>
        </p:txBody>
      </p:sp>
      <p:sp>
        <p:nvSpPr>
          <p:cNvPr id="5"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二</a:t>
            </a:r>
            <a:r>
              <a:rPr kumimoji="0" lang="en-US" altLang="zh-TW" sz="4000" dirty="0">
                <a:latin typeface="+mn-ea"/>
                <a:ea typeface="+mn-ea"/>
              </a:rPr>
              <a:t>)</a:t>
            </a:r>
            <a:r>
              <a:rPr kumimoji="0" lang="zh-TW" altLang="en-US" sz="4000" dirty="0">
                <a:latin typeface="+mn-ea"/>
                <a:ea typeface="+mn-ea"/>
              </a:rPr>
              <a:t>五專招生升學管道重要規範事項</a:t>
            </a:r>
          </a:p>
        </p:txBody>
      </p:sp>
      <p:sp>
        <p:nvSpPr>
          <p:cNvPr id="190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6F7F388-81E3-46E9-A315-0FCD1E7442AF}" type="slidenum">
              <a:rPr kumimoji="0" lang="zh-TW" altLang="en-US" smtClean="0">
                <a:solidFill>
                  <a:srgbClr val="FEFFFF"/>
                </a:solidFill>
                <a:latin typeface="Century Gothic" panose="020B0502020202020204" pitchFamily="34" charset="0"/>
              </a:rPr>
              <a:pPr/>
              <a:t>100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614488" y="506413"/>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招生學校</a:t>
            </a:r>
            <a:endParaRPr kumimoji="0" lang="zh-TW" altLang="en-US" sz="4000" dirty="0">
              <a:latin typeface="+mn-ea"/>
              <a:ea typeface="+mn-ea"/>
            </a:endParaRPr>
          </a:p>
        </p:txBody>
      </p:sp>
      <p:graphicFrame>
        <p:nvGraphicFramePr>
          <p:cNvPr id="6" name="表格 5"/>
          <p:cNvGraphicFramePr>
            <a:graphicFrameLocks noGrp="1"/>
          </p:cNvGraphicFramePr>
          <p:nvPr/>
        </p:nvGraphicFramePr>
        <p:xfrm>
          <a:off x="531813" y="1620373"/>
          <a:ext cx="11373397" cy="4973320"/>
        </p:xfrm>
        <a:graphic>
          <a:graphicData uri="http://schemas.openxmlformats.org/drawingml/2006/table">
            <a:tbl>
              <a:tblPr firstRow="1" bandRow="1">
                <a:tableStyleId>{5C22544A-7EE6-4342-B048-85BDC9FD1C3A}</a:tableStyleId>
              </a:tblPr>
              <a:tblGrid>
                <a:gridCol w="706111">
                  <a:extLst>
                    <a:ext uri="{9D8B030D-6E8A-4147-A177-3AD203B41FA5}">
                      <a16:colId xmlns:a16="http://schemas.microsoft.com/office/drawing/2014/main" xmlns="" val="20000"/>
                    </a:ext>
                  </a:extLst>
                </a:gridCol>
                <a:gridCol w="2010964">
                  <a:extLst>
                    <a:ext uri="{9D8B030D-6E8A-4147-A177-3AD203B41FA5}">
                      <a16:colId xmlns:a16="http://schemas.microsoft.com/office/drawing/2014/main" xmlns="" val="20001"/>
                    </a:ext>
                  </a:extLst>
                </a:gridCol>
                <a:gridCol w="696685">
                  <a:extLst>
                    <a:ext uri="{9D8B030D-6E8A-4147-A177-3AD203B41FA5}">
                      <a16:colId xmlns:a16="http://schemas.microsoft.com/office/drawing/2014/main" xmlns="" val="20002"/>
                    </a:ext>
                  </a:extLst>
                </a:gridCol>
                <a:gridCol w="1699073">
                  <a:extLst>
                    <a:ext uri="{9D8B030D-6E8A-4147-A177-3AD203B41FA5}">
                      <a16:colId xmlns:a16="http://schemas.microsoft.com/office/drawing/2014/main" xmlns="" val="20003"/>
                    </a:ext>
                  </a:extLst>
                </a:gridCol>
                <a:gridCol w="785602">
                  <a:extLst>
                    <a:ext uri="{9D8B030D-6E8A-4147-A177-3AD203B41FA5}">
                      <a16:colId xmlns:a16="http://schemas.microsoft.com/office/drawing/2014/main" xmlns="" val="20004"/>
                    </a:ext>
                  </a:extLst>
                </a:gridCol>
                <a:gridCol w="2087325">
                  <a:extLst>
                    <a:ext uri="{9D8B030D-6E8A-4147-A177-3AD203B41FA5}">
                      <a16:colId xmlns:a16="http://schemas.microsoft.com/office/drawing/2014/main" xmlns="" val="20005"/>
                    </a:ext>
                  </a:extLst>
                </a:gridCol>
                <a:gridCol w="687977">
                  <a:extLst>
                    <a:ext uri="{9D8B030D-6E8A-4147-A177-3AD203B41FA5}">
                      <a16:colId xmlns:a16="http://schemas.microsoft.com/office/drawing/2014/main" xmlns="" val="20006"/>
                    </a:ext>
                  </a:extLst>
                </a:gridCol>
                <a:gridCol w="2699660">
                  <a:extLst>
                    <a:ext uri="{9D8B030D-6E8A-4147-A177-3AD203B41FA5}">
                      <a16:colId xmlns:a16="http://schemas.microsoft.com/office/drawing/2014/main" xmlns="" val="20007"/>
                    </a:ext>
                  </a:extLst>
                </a:gridCol>
              </a:tblGrid>
              <a:tr h="370840">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xmlns="" val="10000"/>
                  </a:ext>
                </a:extLst>
              </a:tr>
              <a:tr h="370840">
                <a:tc>
                  <a:txBody>
                    <a:bodyPr/>
                    <a:lstStyle/>
                    <a:p>
                      <a:pPr algn="ctr">
                        <a:lnSpc>
                          <a:spcPts val="2300"/>
                        </a:lnSpc>
                      </a:pPr>
                      <a:r>
                        <a:rPr lang="en-US" altLang="zh-TW" dirty="0" smtClean="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a:tc>
                <a:tc>
                  <a:txBody>
                    <a:bodyPr/>
                    <a:lstStyle/>
                    <a:p>
                      <a:pPr>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spcAft>
                          <a:spcPts val="0"/>
                        </a:spcAft>
                      </a:pP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68580" marR="68580" marT="3810" marB="3810" anchor="ctr"/>
                </a:tc>
                <a:extLst>
                  <a:ext uri="{0D108BD9-81ED-4DB2-BD59-A6C34878D82A}">
                    <a16:rowId xmlns:a16="http://schemas.microsoft.com/office/drawing/2014/main" xmlns="" val="1000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2"/>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3"/>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4"/>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5"/>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6"/>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7"/>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8"/>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09"/>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xmlns="" val="10010"/>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xmlns="" val="1001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xmlns="" val="10012"/>
                  </a:ext>
                </a:extLst>
              </a:tr>
            </a:tbl>
          </a:graphicData>
        </a:graphic>
      </p:graphicFrame>
      <p:sp>
        <p:nvSpPr>
          <p:cNvPr id="191492"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a:latin typeface="Book Antiqua" panose="02040602050305030304" pitchFamily="18" charset="0"/>
                <a:ea typeface="標楷體" panose="03000509000000000000" pitchFamily="65" charset="-120"/>
              </a:rPr>
              <a:t>107</a:t>
            </a:r>
            <a:r>
              <a:rPr lang="zh-TW" altLang="en-US" sz="2000" b="1">
                <a:latin typeface="Book Antiqua" panose="02040602050305030304" pitchFamily="18" charset="0"/>
                <a:ea typeface="標楷體" panose="03000509000000000000" pitchFamily="65" charset="-120"/>
              </a:rPr>
              <a:t>學年度五專優先免試入學各招生學校（計</a:t>
            </a:r>
            <a:r>
              <a:rPr lang="en-US" altLang="zh-TW" sz="2000" b="1">
                <a:latin typeface="Book Antiqua" panose="02040602050305030304" pitchFamily="18" charset="0"/>
                <a:ea typeface="標楷體" panose="03000509000000000000" pitchFamily="65" charset="-120"/>
              </a:rPr>
              <a:t>46</a:t>
            </a:r>
            <a:r>
              <a:rPr lang="zh-TW" altLang="en-US" sz="2000" b="1">
                <a:latin typeface="Book Antiqua" panose="02040602050305030304" pitchFamily="18" charset="0"/>
                <a:ea typeface="標楷體" panose="03000509000000000000" pitchFamily="65" charset="-120"/>
              </a:rPr>
              <a:t>校，其中</a:t>
            </a:r>
            <a:r>
              <a:rPr lang="en-US" altLang="zh-TW" sz="2000" b="1">
                <a:latin typeface="Book Antiqua" panose="02040602050305030304" pitchFamily="18" charset="0"/>
                <a:ea typeface="標楷體" panose="03000509000000000000" pitchFamily="65" charset="-120"/>
              </a:rPr>
              <a:t>10</a:t>
            </a:r>
            <a:r>
              <a:rPr lang="zh-TW" altLang="en-US" sz="2000" b="1">
                <a:latin typeface="Book Antiqua" panose="02040602050305030304" pitchFamily="18" charset="0"/>
                <a:ea typeface="標楷體" panose="03000509000000000000" pitchFamily="65" charset="-120"/>
              </a:rPr>
              <a:t>校為國立校院，</a:t>
            </a:r>
            <a:r>
              <a:rPr lang="en-US" altLang="zh-TW" sz="2000" b="1">
                <a:latin typeface="Book Antiqua" panose="02040602050305030304" pitchFamily="18" charset="0"/>
                <a:ea typeface="標楷體" panose="03000509000000000000" pitchFamily="65" charset="-120"/>
              </a:rPr>
              <a:t>36</a:t>
            </a:r>
            <a:r>
              <a:rPr lang="zh-TW" altLang="en-US" sz="2000" b="1">
                <a:latin typeface="Book Antiqua" panose="02040602050305030304" pitchFamily="18" charset="0"/>
                <a:ea typeface="標楷體" panose="03000509000000000000" pitchFamily="65" charset="-120"/>
              </a:rPr>
              <a:t>校為私立校院）</a:t>
            </a:r>
          </a:p>
        </p:txBody>
      </p:sp>
      <p:sp>
        <p:nvSpPr>
          <p:cNvPr id="1914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6AD54A-F8CB-49D0-B277-FBCED0D932D6}" type="slidenum">
              <a:rPr kumimoji="0" lang="zh-TW" altLang="en-US" smtClean="0">
                <a:solidFill>
                  <a:srgbClr val="FEFFFF"/>
                </a:solidFill>
                <a:latin typeface="Century Gothic" panose="020B0502020202020204" pitchFamily="34" charset="0"/>
              </a:rPr>
              <a:pPr/>
              <a:t>101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1438275"/>
            <a:ext cx="10871200" cy="34067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p:cNvSpPr txBox="1">
            <a:spLocks/>
          </p:cNvSpPr>
          <p:nvPr/>
        </p:nvSpPr>
        <p:spPr>
          <a:xfrm>
            <a:off x="611147" y="1604619"/>
            <a:ext cx="11277646" cy="445789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Font typeface="Arial" panose="020B0604020202020204" pitchFamily="34" charset="0"/>
              <a:buNone/>
              <a:defRPr/>
            </a:pPr>
            <a:r>
              <a:rPr lang="zh-TW" altLang="en-US" sz="2400" spc="-150" dirty="0" smtClean="0">
                <a:latin typeface="華康儷楷書" panose="03000509000000000000" pitchFamily="65" charset="-120"/>
                <a:ea typeface="華康儷楷書" panose="03000509000000000000" pitchFamily="65" charset="-120"/>
              </a:rPr>
              <a:t>    </a:t>
            </a:r>
            <a:r>
              <a:rPr lang="zh-TW" altLang="en-US"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b="1" spc="-150" dirty="0" smtClean="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107</a:t>
            </a:r>
            <a:r>
              <a:rPr lang="zh-TW" altLang="zh-TW" b="1" spc="-150" dirty="0" smtClean="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招生</a:t>
            </a:r>
            <a:r>
              <a:rPr lang="en-US" altLang="zh-TW"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2400" b="1" spc="-150" dirty="0" smtClean="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pc="-150" dirty="0" smtClean="0">
                <a:effectLst>
                  <a:glow rad="127000">
                    <a:schemeClr val="bg1">
                      <a:alpha val="91000"/>
                    </a:schemeClr>
                  </a:glow>
                </a:effectLst>
                <a:latin typeface="標楷體" pitchFamily="65" charset="-120"/>
                <a:ea typeface="標楷體" pitchFamily="65" charset="-120"/>
              </a:rPr>
              <a:t>為教育部核定五專招生總員額 </a:t>
            </a:r>
            <a:r>
              <a:rPr lang="en-US" altLang="zh-TW" b="1"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為限</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 </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約</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名</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br>
              <a:rPr lang="en-US" altLang="zh-TW" dirty="0" smtClean="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smtClean="0">
                <a:effectLst>
                  <a:glow rad="127000">
                    <a:schemeClr val="bg1">
                      <a:alpha val="91000"/>
                    </a:schemeClr>
                  </a:glow>
                </a:effectLst>
                <a:latin typeface="Book Antiqua" pitchFamily="18" charset="0"/>
                <a:ea typeface="標楷體" pitchFamily="65" charset="-120"/>
              </a:rPr>
              <a:t>2.</a:t>
            </a:r>
            <a:r>
              <a:rPr lang="zh-TW" altLang="en-US" spc="-150" dirty="0" smtClean="0">
                <a:effectLst>
                  <a:glow rad="127000">
                    <a:schemeClr val="bg1">
                      <a:alpha val="91000"/>
                    </a:schemeClr>
                  </a:glow>
                </a:effectLst>
                <a:latin typeface="Book Antiqua" pitchFamily="18" charset="0"/>
                <a:ea typeface="標楷體" pitchFamily="65" charset="-120"/>
              </a:rPr>
              <a:t>  限定為</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pc="-150" dirty="0" smtClean="0">
                <a:effectLst>
                  <a:glow rad="127000">
                    <a:schemeClr val="bg1">
                      <a:alpha val="91000"/>
                    </a:schemeClr>
                  </a:glow>
                </a:effectLst>
                <a:latin typeface="Book Antiqua" pitchFamily="18" charset="0"/>
                <a:ea typeface="標楷體" pitchFamily="65" charset="-120"/>
              </a:rPr>
              <a:t>始具有報名資 格</a:t>
            </a:r>
            <a:endParaRPr lang="en-US" altLang="zh-TW"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smtClean="0">
                <a:effectLst>
                  <a:glow rad="127000">
                    <a:schemeClr val="bg1">
                      <a:alpha val="91000"/>
                    </a:schemeClr>
                  </a:glow>
                </a:effectLst>
                <a:latin typeface="Book Antiqua" pitchFamily="18" charset="0"/>
                <a:ea typeface="標楷體" pitchFamily="65" charset="-120"/>
              </a:rPr>
              <a:t>        </a:t>
            </a:r>
            <a:r>
              <a:rPr lang="en-US" altLang="zh-TW" spc="-150" dirty="0" smtClean="0">
                <a:effectLst>
                  <a:glow rad="127000">
                    <a:schemeClr val="bg1">
                      <a:alpha val="91000"/>
                    </a:schemeClr>
                  </a:glow>
                </a:effectLst>
                <a:latin typeface="Book Antiqua" pitchFamily="18" charset="0"/>
                <a:ea typeface="標楷體" pitchFamily="65" charset="-120"/>
              </a:rPr>
              <a:t>3.</a:t>
            </a:r>
            <a:r>
              <a:rPr lang="zh-TW" altLang="en-US" spc="-150" dirty="0" smtClean="0">
                <a:effectLst>
                  <a:glow rad="127000">
                    <a:schemeClr val="bg1">
                      <a:alpha val="91000"/>
                    </a:schemeClr>
                  </a:glow>
                </a:effectLst>
                <a:latin typeface="Book Antiqua" pitchFamily="18" charset="0"/>
                <a:ea typeface="標楷體" pitchFamily="65" charset="-120"/>
              </a:rPr>
              <a:t>  報名方式</a:t>
            </a:r>
            <a:r>
              <a:rPr lang="zh-TW" altLang="en-US" spc="-150" dirty="0" smtClean="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免試生報名時可選填至多 </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標楷體" pitchFamily="65" charset="-120"/>
                <a:ea typeface="標楷體" pitchFamily="65" charset="-120"/>
              </a:rPr>
              <a:t>採用</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smtClean="0">
                <a:effectLst>
                  <a:glow rad="127000">
                    <a:schemeClr val="bg1">
                      <a:alpha val="91000"/>
                    </a:schemeClr>
                  </a:glow>
                </a:effectLst>
                <a:latin typeface="標楷體" pitchFamily="65" charset="-120"/>
                <a:ea typeface="標楷體" pitchFamily="65" charset="-120"/>
              </a:rPr>
              <a:t>依免試生分發順位與志願序由</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共計</a:t>
            </a:r>
            <a:r>
              <a:rPr lang="en-US" altLang="zh-TW" spc="-150" dirty="0" smtClean="0">
                <a:effectLst>
                  <a:glow rad="127000">
                    <a:schemeClr val="bg1">
                      <a:alpha val="91000"/>
                    </a:schemeClr>
                  </a:glow>
                </a:effectLst>
                <a:latin typeface="Book Antiqua" pitchFamily="18" charset="0"/>
                <a:ea typeface="標楷體" pitchFamily="65" charset="-120"/>
              </a:rPr>
              <a:t>46</a:t>
            </a:r>
            <a:r>
              <a:rPr lang="zh-TW" altLang="en-US" spc="-150" dirty="0" smtClean="0">
                <a:effectLst>
                  <a:glow rad="127000">
                    <a:schemeClr val="bg1">
                      <a:alpha val="91000"/>
                    </a:schemeClr>
                  </a:glow>
                </a:effectLst>
                <a:latin typeface="Book Antiqua" pitchFamily="18" charset="0"/>
                <a:ea typeface="標楷體" pitchFamily="65" charset="-120"/>
              </a:rPr>
              <a:t>所</a:t>
            </a:r>
            <a:r>
              <a:rPr lang="zh-TW" altLang="zh-TW" spc="-150" dirty="0" smtClean="0">
                <a:effectLst>
                  <a:glow rad="127000">
                    <a:schemeClr val="bg1">
                      <a:alpha val="91000"/>
                    </a:schemeClr>
                  </a:glow>
                </a:effectLst>
                <a:latin typeface="Book Antiqua" pitchFamily="18" charset="0"/>
                <a:ea typeface="標楷體" pitchFamily="65" charset="-120"/>
              </a:rPr>
              <a:t>學校</a:t>
            </a:r>
            <a:r>
              <a:rPr lang="zh-TW" altLang="en-US" spc="-150" dirty="0" smtClean="0">
                <a:effectLst>
                  <a:glow rad="127000">
                    <a:schemeClr val="bg1">
                      <a:alpha val="91000"/>
                    </a:schemeClr>
                  </a:glow>
                </a:effectLst>
                <a:latin typeface="Book Antiqua" pitchFamily="18" charset="0"/>
                <a:ea typeface="標楷體" pitchFamily="65" charset="-120"/>
              </a:rPr>
              <a:t>參與招生</a:t>
            </a:r>
            <a:r>
              <a:rPr lang="zh-TW" altLang="zh-TW" spc="-150" dirty="0" smtClean="0">
                <a:effectLst>
                  <a:glow rad="127000">
                    <a:schemeClr val="bg1">
                      <a:alpha val="91000"/>
                    </a:schemeClr>
                  </a:glow>
                </a:effectLst>
                <a:latin typeface="Book Antiqua" pitchFamily="18" charset="0"/>
                <a:ea typeface="標楷體" pitchFamily="65" charset="-120"/>
              </a:rPr>
              <a:t>，提供國中應屆</a:t>
            </a:r>
            <a:r>
              <a:rPr lang="zh-TW" altLang="en-US" spc="-150" dirty="0" smtClean="0">
                <a:effectLst>
                  <a:glow rad="127000">
                    <a:schemeClr val="bg1">
                      <a:alpha val="91000"/>
                    </a:schemeClr>
                  </a:glow>
                </a:effectLst>
                <a:latin typeface="Book Antiqua" pitchFamily="18" charset="0"/>
                <a:ea typeface="標楷體" pitchFamily="65" charset="-120"/>
              </a:rPr>
              <a:t>畢業</a:t>
            </a:r>
            <a:r>
              <a:rPr lang="zh-TW" altLang="zh-TW" spc="-150" dirty="0" smtClean="0">
                <a:effectLst>
                  <a:glow rad="127000">
                    <a:schemeClr val="bg1">
                      <a:alpha val="91000"/>
                    </a:schemeClr>
                  </a:glow>
                </a:effectLst>
                <a:latin typeface="Book Antiqua" pitchFamily="18" charset="0"/>
                <a:ea typeface="標楷體" pitchFamily="65" charset="-120"/>
              </a:rPr>
              <a:t>生</a:t>
            </a:r>
            <a:r>
              <a:rPr lang="zh-TW" altLang="en-US" spc="-150" dirty="0" smtClean="0">
                <a:effectLst>
                  <a:glow rad="127000">
                    <a:schemeClr val="bg1">
                      <a:alpha val="91000"/>
                    </a:schemeClr>
                  </a:glow>
                </a:effectLst>
                <a:latin typeface="Book Antiqua" pitchFamily="18" charset="0"/>
                <a:ea typeface="標楷體" pitchFamily="65" charset="-120"/>
              </a:rPr>
              <a:t>選擇</a:t>
            </a:r>
            <a:r>
              <a:rPr lang="zh-TW" altLang="zh-TW" spc="-150" dirty="0" smtClean="0">
                <a:effectLst>
                  <a:glow rad="127000">
                    <a:schemeClr val="bg1">
                      <a:alpha val="91000"/>
                    </a:schemeClr>
                  </a:glow>
                </a:effectLst>
                <a:latin typeface="Book Antiqua" pitchFamily="18" charset="0"/>
                <a:ea typeface="標楷體" pitchFamily="65" charset="-120"/>
              </a:rPr>
              <a:t>入學五專機會</a:t>
            </a:r>
            <a:endParaRPr lang="en-US" altLang="zh-TW" sz="3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a:lnSpc>
                <a:spcPct val="120000"/>
              </a:lnSpc>
              <a:spcBef>
                <a:spcPts val="2400"/>
              </a:spcBef>
              <a:buFont typeface="Arial" panose="020B0604020202020204" pitchFamily="34" charset="0"/>
              <a:buNone/>
              <a:defRPr/>
            </a:pPr>
            <a:endParaRPr lang="en-US" altLang="zh-TW" sz="2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smtClean="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192516" name="內容版面配置區 2"/>
          <p:cNvSpPr txBox="1">
            <a:spLocks/>
          </p:cNvSpPr>
          <p:nvPr/>
        </p:nvSpPr>
        <p:spPr bwMode="auto">
          <a:xfrm>
            <a:off x="611188" y="5049838"/>
            <a:ext cx="100203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4125" indent="-125412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685800" indent="-2286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lnSpc>
                <a:spcPct val="90000"/>
              </a:lnSpc>
              <a:spcBef>
                <a:spcPts val="1000"/>
              </a:spcBef>
              <a:buClrTx/>
              <a:buFont typeface="Arial" panose="020B0604020202020204" pitchFamily="34" charset="0"/>
              <a:buNone/>
            </a:pPr>
            <a:r>
              <a:rPr lang="zh-TW" altLang="en-US" sz="2800">
                <a:solidFill>
                  <a:schemeClr val="tx1"/>
                </a:solidFill>
                <a:latin typeface="Book Antiqua" panose="02040602050305030304" pitchFamily="18" charset="0"/>
                <a:ea typeface="標楷體" panose="03000509000000000000" pitchFamily="65" charset="-120"/>
              </a:rPr>
              <a:t>            本招生規定業經教育部</a:t>
            </a:r>
            <a:r>
              <a:rPr lang="en-US" altLang="zh-TW" sz="2800">
                <a:solidFill>
                  <a:schemeClr val="tx1"/>
                </a:solidFill>
                <a:latin typeface="Book Antiqua" panose="02040602050305030304" pitchFamily="18" charset="0"/>
                <a:ea typeface="標楷體" panose="03000509000000000000" pitchFamily="65" charset="-120"/>
              </a:rPr>
              <a:t>106</a:t>
            </a:r>
            <a:r>
              <a:rPr lang="zh-TW" altLang="en-US" sz="2800">
                <a:solidFill>
                  <a:schemeClr val="tx1"/>
                </a:solidFill>
                <a:latin typeface="Book Antiqua" panose="02040602050305030304" pitchFamily="18" charset="0"/>
                <a:ea typeface="標楷體" panose="03000509000000000000" pitchFamily="65" charset="-120"/>
              </a:rPr>
              <a:t>年</a:t>
            </a:r>
            <a:r>
              <a:rPr lang="en-US" altLang="zh-TW" sz="2800">
                <a:solidFill>
                  <a:schemeClr val="tx1"/>
                </a:solidFill>
                <a:latin typeface="Book Antiqua" panose="02040602050305030304" pitchFamily="18" charset="0"/>
                <a:ea typeface="標楷體" panose="03000509000000000000" pitchFamily="65" charset="-120"/>
              </a:rPr>
              <a:t>11</a:t>
            </a:r>
            <a:r>
              <a:rPr lang="zh-TW" altLang="en-US" sz="2800">
                <a:solidFill>
                  <a:schemeClr val="tx1"/>
                </a:solidFill>
                <a:latin typeface="Book Antiqua" panose="02040602050305030304" pitchFamily="18" charset="0"/>
                <a:ea typeface="標楷體" panose="03000509000000000000" pitchFamily="65" charset="-120"/>
              </a:rPr>
              <a:t>月</a:t>
            </a:r>
            <a:r>
              <a:rPr lang="en-US" altLang="zh-TW" sz="2800">
                <a:solidFill>
                  <a:schemeClr val="tx1"/>
                </a:solidFill>
                <a:latin typeface="Book Antiqua" panose="02040602050305030304" pitchFamily="18" charset="0"/>
                <a:ea typeface="標楷體" panose="03000509000000000000" pitchFamily="65" charset="-120"/>
              </a:rPr>
              <a:t>23</a:t>
            </a:r>
            <a:r>
              <a:rPr lang="zh-TW" altLang="en-US" sz="2800">
                <a:solidFill>
                  <a:schemeClr val="tx1"/>
                </a:solidFill>
                <a:latin typeface="Book Antiqua" panose="02040602050305030304" pitchFamily="18" charset="0"/>
                <a:ea typeface="標楷體" panose="03000509000000000000" pitchFamily="65" charset="-120"/>
              </a:rPr>
              <a:t>日臺教技</a:t>
            </a:r>
            <a:r>
              <a:rPr lang="en-US" altLang="zh-TW" sz="2800">
                <a:solidFill>
                  <a:schemeClr val="tx1"/>
                </a:solidFill>
                <a:latin typeface="Book Antiqua" panose="02040602050305030304" pitchFamily="18" charset="0"/>
                <a:ea typeface="標楷體" panose="03000509000000000000" pitchFamily="65" charset="-120"/>
              </a:rPr>
              <a:t>(</a:t>
            </a:r>
            <a:r>
              <a:rPr lang="zh-TW" altLang="en-US" sz="2800">
                <a:solidFill>
                  <a:schemeClr val="tx1"/>
                </a:solidFill>
                <a:latin typeface="Book Antiqua" panose="02040602050305030304" pitchFamily="18" charset="0"/>
                <a:ea typeface="標楷體" panose="03000509000000000000" pitchFamily="65" charset="-120"/>
              </a:rPr>
              <a:t>一</a:t>
            </a:r>
            <a:r>
              <a:rPr lang="en-US" altLang="zh-TW" sz="2800">
                <a:solidFill>
                  <a:schemeClr val="tx1"/>
                </a:solidFill>
                <a:latin typeface="Book Antiqua" panose="02040602050305030304" pitchFamily="18" charset="0"/>
                <a:ea typeface="標楷體" panose="03000509000000000000" pitchFamily="65" charset="-120"/>
              </a:rPr>
              <a:t>)</a:t>
            </a:r>
            <a:r>
              <a:rPr lang="zh-TW" altLang="en-US" sz="2800">
                <a:solidFill>
                  <a:schemeClr val="tx1"/>
                </a:solidFill>
                <a:latin typeface="Book Antiqua" panose="02040602050305030304" pitchFamily="18" charset="0"/>
                <a:ea typeface="標楷體" panose="03000509000000000000" pitchFamily="65" charset="-120"/>
              </a:rPr>
              <a:t>字</a:t>
            </a:r>
            <a:endParaRPr lang="en-US" altLang="zh-TW" sz="2800">
              <a:solidFill>
                <a:schemeClr val="tx1"/>
              </a:solidFill>
              <a:latin typeface="Book Antiqua" panose="02040602050305030304" pitchFamily="18" charset="0"/>
              <a:ea typeface="標楷體" panose="03000509000000000000" pitchFamily="65" charset="-120"/>
            </a:endParaRPr>
          </a:p>
          <a:p>
            <a:pPr eaLnBrk="1" hangingPunct="1">
              <a:lnSpc>
                <a:spcPct val="90000"/>
              </a:lnSpc>
              <a:spcBef>
                <a:spcPts val="1000"/>
              </a:spcBef>
              <a:buClrTx/>
              <a:buFont typeface="Arial" panose="020B0604020202020204" pitchFamily="34" charset="0"/>
              <a:buNone/>
            </a:pPr>
            <a:r>
              <a:rPr lang="zh-TW" altLang="en-US" sz="2800">
                <a:solidFill>
                  <a:schemeClr val="tx1"/>
                </a:solidFill>
                <a:latin typeface="Book Antiqua" panose="02040602050305030304" pitchFamily="18" charset="0"/>
                <a:ea typeface="標楷體" panose="03000509000000000000" pitchFamily="65" charset="-120"/>
              </a:rPr>
              <a:t>            第</a:t>
            </a:r>
            <a:r>
              <a:rPr lang="en-US" altLang="zh-TW" sz="2800">
                <a:solidFill>
                  <a:schemeClr val="tx1"/>
                </a:solidFill>
                <a:latin typeface="Book Antiqua" panose="02040602050305030304" pitchFamily="18" charset="0"/>
                <a:ea typeface="標楷體" panose="03000509000000000000" pitchFamily="65" charset="-120"/>
              </a:rPr>
              <a:t>1060165728</a:t>
            </a:r>
            <a:r>
              <a:rPr lang="zh-TW" altLang="en-US" sz="2800">
                <a:solidFill>
                  <a:schemeClr val="tx1"/>
                </a:solidFill>
                <a:latin typeface="Book Antiqua" panose="02040602050305030304" pitchFamily="18" charset="0"/>
                <a:ea typeface="標楷體" panose="03000509000000000000" pitchFamily="65" charset="-120"/>
              </a:rPr>
              <a:t>號函核定。</a:t>
            </a:r>
            <a:endParaRPr lang="zh-TW" altLang="en-US" sz="280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2981325" y="2925763"/>
            <a:ext cx="3927475" cy="4445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招生試務辦理方式</a:t>
            </a:r>
            <a:endParaRPr kumimoji="0" lang="zh-TW" altLang="en-US" sz="4000" dirty="0">
              <a:latin typeface="+mn-ea"/>
              <a:ea typeface="+mn-ea"/>
            </a:endParaRPr>
          </a:p>
        </p:txBody>
      </p:sp>
      <p:sp>
        <p:nvSpPr>
          <p:cNvPr id="19251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7EC8D84-F24E-4679-8147-F63E4D8BB520}" type="slidenum">
              <a:rPr kumimoji="0" lang="zh-TW" altLang="en-US" smtClean="0">
                <a:solidFill>
                  <a:srgbClr val="FEFFFF"/>
                </a:solidFill>
                <a:latin typeface="Century Gothic" panose="020B0502020202020204" pitchFamily="34" charset="0"/>
              </a:rPr>
              <a:pPr/>
              <a:t>102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p:cNvPr>
          <p:cNvSpPr/>
          <p:nvPr/>
        </p:nvSpPr>
        <p:spPr>
          <a:xfrm>
            <a:off x="1089025" y="1146175"/>
            <a:ext cx="10264775" cy="547528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p:cNvPr>
          <p:cNvSpPr>
            <a:spLocks noGrp="1"/>
          </p:cNvSpPr>
          <p:nvPr>
            <p:ph idx="1"/>
          </p:nvPr>
        </p:nvSpPr>
        <p:spPr>
          <a:xfrm>
            <a:off x="1546225" y="1258888"/>
            <a:ext cx="10379075" cy="4767262"/>
          </a:xfrm>
        </p:spPr>
        <p:txBody>
          <a:bodyPr>
            <a:noAutofit/>
          </a:bodyPr>
          <a:lstStyle/>
          <a:p>
            <a:pPr marL="0" indent="0">
              <a:buFont typeface="Wingdings 3" panose="05040102010807070707" pitchFamily="18" charset="2"/>
              <a:buNone/>
              <a:defRPr/>
            </a:pPr>
            <a:r>
              <a:rPr lang="zh-TW" altLang="en-US" sz="3000" b="1" dirty="0" smtClean="0">
                <a:latin typeface="標楷體" panose="03000509000000000000" pitchFamily="65" charset="-120"/>
                <a:ea typeface="標楷體" panose="03000509000000000000" pitchFamily="65" charset="-120"/>
              </a:rPr>
              <a:t>   五專優先免試入學</a:t>
            </a:r>
            <a:r>
              <a:rPr lang="zh-TW" altLang="zh-TW" sz="3000" b="1" dirty="0" smtClean="0">
                <a:latin typeface="標楷體" panose="03000509000000000000" pitchFamily="65" charset="-120"/>
                <a:ea typeface="標楷體" panose="03000509000000000000" pitchFamily="65" charset="-120"/>
              </a:rPr>
              <a:t>招生</a:t>
            </a:r>
            <a:r>
              <a:rPr lang="zh-TW" altLang="en-US" sz="3000" b="1" dirty="0" smtClean="0">
                <a:latin typeface="標楷體" panose="03000509000000000000" pitchFamily="65" charset="-120"/>
                <a:ea typeface="標楷體" panose="03000509000000000000" pitchFamily="65" charset="-120"/>
              </a:rPr>
              <a:t>比序積分採計項目</a:t>
            </a:r>
            <a:r>
              <a:rPr lang="en-US" altLang="zh-TW" sz="3000" b="1" dirty="0" smtClean="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一、</a:t>
            </a:r>
            <a:r>
              <a:rPr lang="zh-TW" altLang="zh-TW" sz="3000" b="1" dirty="0" smtClean="0">
                <a:solidFill>
                  <a:srgbClr val="C00000"/>
                </a:solidFill>
                <a:latin typeface="標楷體" panose="03000509000000000000" pitchFamily="65" charset="-120"/>
                <a:ea typeface="標楷體" panose="03000509000000000000" pitchFamily="65" charset="-120"/>
              </a:rPr>
              <a:t>國中</a:t>
            </a:r>
            <a:r>
              <a:rPr lang="zh-TW" altLang="zh-TW" sz="3000" b="1" dirty="0">
                <a:solidFill>
                  <a:srgbClr val="C00000"/>
                </a:solidFill>
                <a:latin typeface="標楷體" panose="03000509000000000000" pitchFamily="65" charset="-120"/>
                <a:ea typeface="標楷體" panose="03000509000000000000" pitchFamily="65" charset="-120"/>
              </a:rPr>
              <a:t>應屆畢業生在</a:t>
            </a:r>
            <a:r>
              <a:rPr lang="zh-TW" altLang="zh-TW" sz="3000" b="1" dirty="0" smtClean="0">
                <a:solidFill>
                  <a:srgbClr val="C00000"/>
                </a:solidFill>
                <a:latin typeface="標楷體" panose="03000509000000000000" pitchFamily="65" charset="-120"/>
                <a:ea typeface="標楷體" panose="03000509000000000000" pitchFamily="65" charset="-120"/>
              </a:rPr>
              <a:t>校</a:t>
            </a:r>
            <a:r>
              <a:rPr lang="zh-TW" altLang="en-US" sz="3000" b="1" dirty="0" smtClean="0">
                <a:solidFill>
                  <a:srgbClr val="C00000"/>
                </a:solidFill>
                <a:latin typeface="標楷體" panose="03000509000000000000" pitchFamily="65" charset="-120"/>
                <a:ea typeface="標楷體" panose="03000509000000000000" pitchFamily="65" charset="-120"/>
              </a:rPr>
              <a:t>比</a:t>
            </a:r>
            <a:r>
              <a:rPr lang="zh-TW" altLang="en-US" sz="3000" b="1" dirty="0">
                <a:solidFill>
                  <a:srgbClr val="C00000"/>
                </a:solidFill>
                <a:latin typeface="標楷體" panose="03000509000000000000" pitchFamily="65" charset="-120"/>
                <a:ea typeface="標楷體" panose="03000509000000000000" pitchFamily="65" charset="-120"/>
              </a:rPr>
              <a:t>序</a:t>
            </a:r>
            <a:r>
              <a:rPr lang="zh-TW" altLang="en-US" sz="3000" b="1" dirty="0" smtClean="0">
                <a:solidFill>
                  <a:srgbClr val="C00000"/>
                </a:solidFill>
                <a:latin typeface="標楷體" panose="03000509000000000000" pitchFamily="65" charset="-120"/>
                <a:ea typeface="標楷體" panose="03000509000000000000" pitchFamily="65" charset="-120"/>
              </a:rPr>
              <a:t>項目</a:t>
            </a:r>
            <a:endParaRPr lang="en-US" altLang="zh-TW" sz="3000" b="1" dirty="0" smtClean="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a:t>
            </a:r>
            <a:r>
              <a:rPr lang="zh-TW" altLang="zh-TW" sz="2500" dirty="0" smtClean="0">
                <a:latin typeface="標楷體" panose="03000509000000000000" pitchFamily="65" charset="-120"/>
                <a:ea typeface="標楷體" panose="03000509000000000000" pitchFamily="65" charset="-120"/>
              </a:rPr>
              <a:t>含競賽</a:t>
            </a:r>
            <a:r>
              <a:rPr lang="zh-TW" altLang="zh-TW" sz="2500" dirty="0">
                <a:latin typeface="標楷體" panose="03000509000000000000" pitchFamily="65" charset="-120"/>
                <a:ea typeface="標楷體" panose="03000509000000000000" pitchFamily="65" charset="-120"/>
              </a:rPr>
              <a:t>及</a:t>
            </a:r>
            <a:r>
              <a:rPr lang="zh-TW" altLang="zh-TW" sz="2500" dirty="0" smtClean="0">
                <a:latin typeface="標楷體" panose="03000509000000000000" pitchFamily="65" charset="-120"/>
                <a:ea typeface="標楷體" panose="03000509000000000000" pitchFamily="65" charset="-120"/>
              </a:rPr>
              <a:t>服務</a:t>
            </a:r>
            <a:r>
              <a:rPr lang="zh-TW" altLang="zh-TW" sz="2500" dirty="0">
                <a:latin typeface="標楷體" panose="03000509000000000000" pitchFamily="65" charset="-120"/>
                <a:ea typeface="標楷體" panose="03000509000000000000" pitchFamily="65" charset="-120"/>
              </a:rPr>
              <a:t>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a:t>
            </a:r>
            <a:r>
              <a:rPr lang="zh-TW" altLang="zh-TW" sz="2800" b="1" dirty="0" smtClean="0">
                <a:solidFill>
                  <a:srgbClr val="0000FF"/>
                </a:solidFill>
                <a:latin typeface="標楷體" panose="03000509000000000000" pitchFamily="65" charset="-120"/>
                <a:ea typeface="標楷體" panose="03000509000000000000" pitchFamily="65" charset="-120"/>
              </a:rPr>
              <a:t>學習</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r>
              <a:rPr lang="zh-TW" altLang="zh-TW" sz="2500" dirty="0" smtClean="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smtClean="0">
                <a:solidFill>
                  <a:srgbClr val="0000FF"/>
                </a:solidFill>
                <a:latin typeface="標楷體" panose="03000509000000000000" pitchFamily="65" charset="-120"/>
                <a:ea typeface="標楷體" panose="03000509000000000000" pitchFamily="65" charset="-120"/>
              </a:rPr>
              <a:t>志願序</a:t>
            </a:r>
            <a:endParaRPr lang="en-US" altLang="zh-TW" sz="2800" b="1" dirty="0" smtClean="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二、國中</a:t>
            </a:r>
            <a:r>
              <a:rPr lang="zh-TW" altLang="en-US" sz="3000" b="1" dirty="0">
                <a:solidFill>
                  <a:srgbClr val="C00000"/>
                </a:solidFill>
                <a:latin typeface="標楷體" panose="03000509000000000000" pitchFamily="65" charset="-120"/>
                <a:ea typeface="標楷體" panose="03000509000000000000" pitchFamily="65" charset="-120"/>
              </a:rPr>
              <a:t>教育</a:t>
            </a:r>
            <a:r>
              <a:rPr lang="zh-TW" altLang="en-US" sz="3000" b="1" dirty="0" smtClean="0">
                <a:solidFill>
                  <a:srgbClr val="C00000"/>
                </a:solidFill>
                <a:latin typeface="標楷體" panose="03000509000000000000" pitchFamily="65" charset="-120"/>
                <a:ea typeface="標楷體" panose="03000509000000000000" pitchFamily="65" charset="-120"/>
              </a:rPr>
              <a:t>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1935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088CB0-B03A-4378-8D1C-A9E72E0903B5}" type="slidenum">
              <a:rPr kumimoji="0" lang="zh-TW" altLang="en-US" smtClean="0">
                <a:solidFill>
                  <a:srgbClr val="FEFFFF"/>
                </a:solidFill>
                <a:latin typeface="Century Gothic" panose="020B0502020202020204" pitchFamily="34" charset="0"/>
              </a:rPr>
              <a:pPr/>
              <a:t>103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p:cNvPr>
          <p:cNvGraphicFramePr>
            <a:graphicFrameLocks noGrp="1"/>
          </p:cNvGraphicFramePr>
          <p:nvPr>
            <p:extLst>
              <p:ext uri="{D42A27DB-BD31-4B8C-83A1-F6EECF244321}">
                <p14:modId xmlns:p14="http://schemas.microsoft.com/office/powerpoint/2010/main" val="2340204728"/>
              </p:ext>
            </p:extLst>
          </p:nvPr>
        </p:nvGraphicFramePr>
        <p:xfrm>
          <a:off x="254001" y="644244"/>
          <a:ext cx="11798661" cy="6177920"/>
        </p:xfrm>
        <a:graphic>
          <a:graphicData uri="http://schemas.openxmlformats.org/drawingml/2006/table">
            <a:tbl>
              <a:tblPr firstRow="1" bandRow="1">
                <a:tableStyleId>{5C22544A-7EE6-4342-B048-85BDC9FD1C3A}</a:tableStyleId>
              </a:tblPr>
              <a:tblGrid>
                <a:gridCol w="1287416">
                  <a:extLst>
                    <a:ext uri="{9D8B030D-6E8A-4147-A177-3AD203B41FA5}">
                      <a16:colId xmlns:a16="http://schemas.microsoft.com/office/drawing/2014/main" xmlns="" val="20000"/>
                    </a:ext>
                  </a:extLst>
                </a:gridCol>
                <a:gridCol w="1306286">
                  <a:extLst>
                    <a:ext uri="{9D8B030D-6E8A-4147-A177-3AD203B41FA5}">
                      <a16:colId xmlns:a16="http://schemas.microsoft.com/office/drawing/2014/main" xmlns="" val="20001"/>
                    </a:ext>
                  </a:extLst>
                </a:gridCol>
                <a:gridCol w="778570">
                  <a:extLst>
                    <a:ext uri="{9D8B030D-6E8A-4147-A177-3AD203B41FA5}">
                      <a16:colId xmlns:a16="http://schemas.microsoft.com/office/drawing/2014/main" xmlns="" val="20002"/>
                    </a:ext>
                  </a:extLst>
                </a:gridCol>
                <a:gridCol w="536424">
                  <a:extLst>
                    <a:ext uri="{9D8B030D-6E8A-4147-A177-3AD203B41FA5}">
                      <a16:colId xmlns:a16="http://schemas.microsoft.com/office/drawing/2014/main" xmlns="" val="20003"/>
                    </a:ext>
                  </a:extLst>
                </a:gridCol>
                <a:gridCol w="7889965">
                  <a:extLst>
                    <a:ext uri="{9D8B030D-6E8A-4147-A177-3AD203B41FA5}">
                      <a16:colId xmlns:a16="http://schemas.microsoft.com/office/drawing/2014/main" xmlns="" val="20004"/>
                    </a:ext>
                  </a:extLst>
                </a:gridCol>
              </a:tblGrid>
              <a:tr h="499607">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595945">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志願</a:t>
                      </a:r>
                      <a:r>
                        <a:rPr lang="zh-TW" altLang="en-US" sz="2400" b="1" i="0" u="none" strike="noStrike" kern="1200" baseline="0" dirty="0">
                          <a:solidFill>
                            <a:schemeClr val="dk1"/>
                          </a:solidFill>
                          <a:latin typeface="Book Antiqua" pitchFamily="18" charset="0"/>
                          <a:ea typeface="標楷體" pitchFamily="65" charset="-120"/>
                          <a:cs typeface="+mn-cs"/>
                        </a:rPr>
                        <a:t>序 </a:t>
                      </a:r>
                      <a:r>
                        <a:rPr lang="en-US" altLang="zh-TW" sz="2400" b="1" i="0" u="none" strike="noStrike" kern="1200" baseline="0" dirty="0">
                          <a:solidFill>
                            <a:schemeClr val="dk1"/>
                          </a:solidFill>
                          <a:latin typeface="Book Antiqua" pitchFamily="18" charset="0"/>
                          <a:ea typeface="標楷體" pitchFamily="65" charset="-120"/>
                          <a:cs typeface="+mn-cs"/>
                        </a:rPr>
                        <a:t>(1~30)</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30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73585">
                <a:tc rowSpan="2">
                  <a:txBody>
                    <a:bodyPr/>
                    <a:lstStyle/>
                    <a:p>
                      <a:pPr marL="0" indent="0" algn="l"/>
                      <a:r>
                        <a:rPr lang="zh-TW" altLang="en-US" sz="2400" b="1" i="0" u="none" strike="noStrike" kern="1200" baseline="0" dirty="0" smtClean="0">
                          <a:solidFill>
                            <a:schemeClr val="dk1"/>
                          </a:solidFill>
                          <a:latin typeface="Book Antiqua" pitchFamily="18" charset="0"/>
                          <a:ea typeface="標楷體" pitchFamily="65" charset="-120"/>
                          <a:cs typeface="+mn-cs"/>
                        </a:rPr>
                        <a:t>多元學  </a:t>
                      </a:r>
                      <a:r>
                        <a:rPr lang="en-US" altLang="zh-TW" sz="2400" b="1" i="0" u="none" strike="noStrike" kern="1200" baseline="0" dirty="0" smtClean="0">
                          <a:solidFill>
                            <a:schemeClr val="dk1"/>
                          </a:solidFill>
                          <a:latin typeface="Book Antiqua" pitchFamily="18" charset="0"/>
                          <a:ea typeface="標楷體" pitchFamily="65" charset="-120"/>
                          <a:cs typeface="+mn-cs"/>
                        </a:rPr>
                        <a:t/>
                      </a:r>
                      <a:br>
                        <a:rPr lang="en-US" altLang="zh-TW" sz="2400" b="1" i="0" u="none" strike="noStrike" kern="1200" baseline="0" dirty="0" smtClean="0">
                          <a:solidFill>
                            <a:schemeClr val="dk1"/>
                          </a:solidFill>
                          <a:latin typeface="Book Antiqua" pitchFamily="18" charset="0"/>
                          <a:ea typeface="標楷體" pitchFamily="65" charset="-120"/>
                          <a:cs typeface="+mn-cs"/>
                        </a:rPr>
                      </a:br>
                      <a:r>
                        <a:rPr lang="zh-TW" altLang="en-US" sz="2400" b="1" i="0" u="none" strike="noStrike" kern="1200" baseline="0" dirty="0" smtClean="0">
                          <a:solidFill>
                            <a:schemeClr val="dk1"/>
                          </a:solidFill>
                          <a:latin typeface="Book Antiqua" pitchFamily="18" charset="0"/>
                          <a:ea typeface="標楷體" pitchFamily="65" charset="-120"/>
                          <a:cs typeface="+mn-cs"/>
                        </a:rPr>
                        <a:t>習表現</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800" b="1" i="0" u="none" strike="noStrike" kern="1200" baseline="0" dirty="0" smtClean="0">
                          <a:solidFill>
                            <a:srgbClr val="0000FF"/>
                          </a:solidFill>
                          <a:latin typeface="Book Antiqua" pitchFamily="18" charset="0"/>
                          <a:ea typeface="標楷體" pitchFamily="65" charset="-120"/>
                          <a:cs typeface="+mn-cs"/>
                        </a:rPr>
                        <a:t>競 賽</a:t>
                      </a:r>
                      <a:endParaRPr lang="zh-TW" altLang="en-US" sz="18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7</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簡章</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競賽項目：</a:t>
                      </a:r>
                      <a:r>
                        <a:rPr lang="en-US" altLang="zh-TW" sz="1750" b="0" i="0" u="none" strike="noStrike" kern="1200" baseline="0" dirty="0" smtClean="0">
                          <a:solidFill>
                            <a:srgbClr val="FF0000"/>
                          </a:solidFill>
                          <a:latin typeface="Book Antiqua" pitchFamily="18" charset="0"/>
                          <a:ea typeface="標楷體" pitchFamily="65" charset="-120"/>
                          <a:cs typeface="+mn-cs"/>
                        </a:rPr>
                        <a:t>7-1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750" b="0" i="0" u="none" strike="noStrike" kern="1200" baseline="0" dirty="0" smtClean="0">
                          <a:solidFill>
                            <a:schemeClr val="dk1"/>
                          </a:solidFill>
                          <a:latin typeface="Book Antiqua" pitchFamily="18" charset="0"/>
                          <a:ea typeface="標楷體" pitchFamily="65" charset="-120"/>
                          <a:cs typeface="+mn-cs"/>
                        </a:rPr>
                        <a:t>107.5.14(</a:t>
                      </a:r>
                      <a:r>
                        <a:rPr lang="zh-TW" altLang="en-US" sz="1750" b="0" i="0" u="none" strike="noStrike" kern="1200" baseline="0" dirty="0" smtClean="0">
                          <a:solidFill>
                            <a:schemeClr val="dk1"/>
                          </a:solidFill>
                          <a:latin typeface="Book Antiqua" pitchFamily="18" charset="0"/>
                          <a:ea typeface="標楷體" pitchFamily="65" charset="-120"/>
                          <a:cs typeface="+mn-cs"/>
                        </a:rPr>
                        <a:t>含</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前為限</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573585">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800" b="1" i="0" u="none" strike="noStrike" kern="1200" baseline="0" dirty="0" smtClean="0">
                          <a:solidFill>
                            <a:srgbClr val="0000FF"/>
                          </a:solidFill>
                          <a:latin typeface="Book Antiqua" pitchFamily="18" charset="0"/>
                          <a:ea typeface="標楷體" pitchFamily="65" charset="-120"/>
                          <a:cs typeface="+mn-cs"/>
                        </a:rPr>
                        <a:t>服務學習</a:t>
                      </a:r>
                      <a:r>
                        <a:rPr lang="zh-TW" altLang="en-US" sz="1600" b="1" i="0" u="none" strike="noStrike" kern="1200" baseline="0" dirty="0">
                          <a:solidFill>
                            <a:srgbClr val="0000FF"/>
                          </a:solidFill>
                          <a:latin typeface="Book Antiqua" pitchFamily="18" charset="0"/>
                          <a:ea typeface="標楷體" pitchFamily="65" charset="-120"/>
                          <a:cs typeface="+mn-cs"/>
                        </a:rPr>
                        <a:t>	</a:t>
                      </a:r>
                      <a:endParaRPr lang="zh-TW" altLang="en-US" sz="16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15</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dirty="0" smtClean="0">
                          <a:solidFill>
                            <a:srgbClr val="000000"/>
                          </a:solidFill>
                          <a:latin typeface="Book Antiqua" panose="02040602050305030304" pitchFamily="18" charset="0"/>
                          <a:ea typeface="標楷體" panose="03000509000000000000" pitchFamily="65" charset="-120"/>
                        </a:rPr>
                        <a:t>擔任班級幹部、小老師或社團幹部</a:t>
                      </a:r>
                      <a:r>
                        <a:rPr lang="zh-TW" altLang="en-US" sz="1600" kern="1200" dirty="0" smtClean="0">
                          <a:solidFill>
                            <a:srgbClr val="000000"/>
                          </a:solidFill>
                          <a:latin typeface="Book Antiqua" panose="02040602050305030304" pitchFamily="18" charset="0"/>
                          <a:ea typeface="標楷體" panose="03000509000000000000" pitchFamily="65" charset="-120"/>
                          <a:cs typeface="+mn-cs"/>
                        </a:rPr>
                        <a:t>任滿一學期</a:t>
                      </a:r>
                      <a:r>
                        <a:rPr lang="zh-TW" altLang="en-US" sz="1600" b="0" i="0" u="none" strike="noStrike" kern="1200" baseline="0" dirty="0" smtClean="0">
                          <a:solidFill>
                            <a:schemeClr val="dk1"/>
                          </a:solidFill>
                          <a:latin typeface="Book Antiqua" pitchFamily="18" charset="0"/>
                          <a:ea typeface="標楷體" pitchFamily="65" charset="-120"/>
                          <a:cs typeface="+mn-cs"/>
                        </a:rPr>
                        <a:t>：</a:t>
                      </a:r>
                      <a:r>
                        <a:rPr lang="en-US" altLang="zh-TW" sz="1600" u="none" dirty="0" smtClean="0">
                          <a:solidFill>
                            <a:srgbClr val="FF0000"/>
                          </a:solidFill>
                          <a:latin typeface="Book Antiqua" panose="02040602050305030304" pitchFamily="18" charset="0"/>
                          <a:ea typeface="標楷體" panose="03000509000000000000" pitchFamily="65" charset="-120"/>
                        </a:rPr>
                        <a:t>2</a:t>
                      </a:r>
                      <a:r>
                        <a:rPr lang="zh-TW" altLang="en-US" sz="1600" u="none" dirty="0" smtClean="0">
                          <a:solidFill>
                            <a:srgbClr val="FF0000"/>
                          </a:solidFill>
                          <a:latin typeface="Book Antiqua" panose="02040602050305030304" pitchFamily="18" charset="0"/>
                          <a:ea typeface="標楷體" panose="03000509000000000000" pitchFamily="65" charset="-120"/>
                        </a:rPr>
                        <a:t>分</a:t>
                      </a:r>
                      <a:endParaRPr lang="en-US" altLang="zh-TW" sz="1600" u="none" dirty="0" smtClean="0">
                        <a:solidFill>
                          <a:srgbClr val="FF0000"/>
                        </a:solidFill>
                        <a:latin typeface="Book Antiqua" panose="02040602050305030304" pitchFamily="18" charset="0"/>
                        <a:ea typeface="標楷體" panose="03000509000000000000" pitchFamily="65" charset="-120"/>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b="0" i="0" u="none" strike="noStrike" kern="1200" baseline="0" dirty="0" smtClean="0">
                          <a:solidFill>
                            <a:schemeClr val="dk1"/>
                          </a:solidFill>
                          <a:latin typeface="Book Antiqua" pitchFamily="18" charset="0"/>
                          <a:ea typeface="標楷體" pitchFamily="65" charset="-120"/>
                          <a:cs typeface="+mn-cs"/>
                        </a:rPr>
                        <a:t>每累計滿</a:t>
                      </a:r>
                      <a:r>
                        <a:rPr lang="en-US" altLang="zh-TW" sz="1600" b="0" i="0" u="none" strike="noStrike" kern="1200" baseline="0" dirty="0" smtClean="0">
                          <a:solidFill>
                            <a:schemeClr val="dk1"/>
                          </a:solidFill>
                          <a:latin typeface="Book Antiqua" pitchFamily="18" charset="0"/>
                          <a:ea typeface="標楷體" pitchFamily="65" charset="-120"/>
                          <a:cs typeface="+mn-cs"/>
                        </a:rPr>
                        <a:t>1</a:t>
                      </a:r>
                      <a:r>
                        <a:rPr lang="zh-TW" altLang="en-US" sz="1600" b="0" i="0" u="none" strike="noStrike" kern="1200" baseline="0" dirty="0" smtClean="0">
                          <a:solidFill>
                            <a:schemeClr val="dk1"/>
                          </a:solidFill>
                          <a:latin typeface="Book Antiqua" pitchFamily="18" charset="0"/>
                          <a:ea typeface="標楷體" pitchFamily="65" charset="-120"/>
                          <a:cs typeface="+mn-cs"/>
                        </a:rPr>
                        <a:t>小時：</a:t>
                      </a:r>
                      <a:r>
                        <a:rPr lang="en-US" altLang="zh-TW" sz="1600" b="0" i="0" u="none" strike="noStrike" kern="1200" baseline="0" dirty="0" smtClean="0">
                          <a:solidFill>
                            <a:srgbClr val="FF0000"/>
                          </a:solidFill>
                          <a:latin typeface="Book Antiqua" pitchFamily="18" charset="0"/>
                          <a:ea typeface="標楷體" pitchFamily="65" charset="-120"/>
                          <a:cs typeface="+mn-cs"/>
                        </a:rPr>
                        <a:t>0.25</a:t>
                      </a:r>
                      <a:r>
                        <a:rPr lang="zh-TW" altLang="en-US" sz="1600" b="0" i="0" u="none" strike="noStrike" kern="1200" baseline="0" dirty="0" smtClean="0">
                          <a:solidFill>
                            <a:srgbClr val="FF0000"/>
                          </a:solidFill>
                          <a:latin typeface="Book Antiqua" pitchFamily="18" charset="0"/>
                          <a:ea typeface="標楷體" pitchFamily="65" charset="-120"/>
                          <a:cs typeface="+mn-cs"/>
                        </a:rPr>
                        <a:t>分 </a:t>
                      </a:r>
                      <a:endParaRPr lang="zh-TW" altLang="en-US" sz="16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技藝</a:t>
                      </a:r>
                      <a:r>
                        <a:rPr lang="zh-TW" altLang="en-US" sz="2400" b="1" i="0" u="none" strike="noStrike" kern="1200" baseline="0" dirty="0">
                          <a:solidFill>
                            <a:schemeClr val="dk1"/>
                          </a:solidFill>
                          <a:latin typeface="Book Antiqua" pitchFamily="18" charset="0"/>
                          <a:ea typeface="標楷體" pitchFamily="65" charset="-120"/>
                          <a:cs typeface="+mn-cs"/>
                        </a:rPr>
                        <a:t>優良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分以上：</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60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1.0</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弱勢</a:t>
                      </a:r>
                      <a:r>
                        <a:rPr lang="zh-TW" altLang="en-US" sz="2400" b="1" i="0" u="none" strike="noStrike" kern="1200" baseline="0" dirty="0">
                          <a:solidFill>
                            <a:schemeClr val="dk1"/>
                          </a:solidFill>
                          <a:latin typeface="Book Antiqua" pitchFamily="18" charset="0"/>
                          <a:ea typeface="標楷體" pitchFamily="65" charset="-120"/>
                          <a:cs typeface="+mn-cs"/>
                        </a:rPr>
                        <a:t>身分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低收入戶：</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750" b="0" i="0" u="none" strike="noStrike" kern="1200" baseline="0" dirty="0" smtClean="0">
                          <a:solidFill>
                            <a:schemeClr val="dk1"/>
                          </a:solidFill>
                          <a:latin typeface="Book Antiqua" pitchFamily="18" charset="0"/>
                          <a:ea typeface="標楷體" pitchFamily="65" charset="-120"/>
                          <a:cs typeface="+mn-cs"/>
                        </a:rPr>
                        <a:t>)</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均衡</a:t>
                      </a:r>
                      <a:r>
                        <a:rPr lang="zh-TW" altLang="en-US" sz="2400" b="1" i="0" u="none" strike="noStrike" kern="1200" baseline="0" dirty="0">
                          <a:solidFill>
                            <a:schemeClr val="dk1"/>
                          </a:solidFill>
                          <a:latin typeface="Book Antiqua" pitchFamily="18" charset="0"/>
                          <a:ea typeface="標楷體" pitchFamily="65" charset="-120"/>
                          <a:cs typeface="+mn-cs"/>
                        </a:rPr>
                        <a:t>學習</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健體、藝文、綜合：</a:t>
                      </a:r>
                      <a:r>
                        <a:rPr lang="en-US" altLang="zh-TW" sz="1750" b="0" i="0" u="none" strike="noStrike" kern="1200" baseline="0" dirty="0">
                          <a:solidFill>
                            <a:srgbClr val="FF0000"/>
                          </a:solidFill>
                          <a:latin typeface="Book Antiqua" pitchFamily="18" charset="0"/>
                          <a:ea typeface="標楷體" pitchFamily="65" charset="-120"/>
                          <a:cs typeface="+mn-cs"/>
                        </a:rPr>
                        <a:t>7</a:t>
                      </a:r>
                      <a:r>
                        <a:rPr lang="zh-TW" altLang="en-US" sz="1750" b="0" i="0" u="none" strike="noStrike" kern="1200" baseline="0" dirty="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a:t>
                      </a:r>
                      <a:r>
                        <a:rPr lang="zh-TW" altLang="en-US" sz="1750" b="0" i="0" u="none" strike="noStrike" kern="1200" baseline="0" dirty="0" smtClean="0">
                          <a:solidFill>
                            <a:srgbClr val="FF0000"/>
                          </a:solidFill>
                          <a:latin typeface="Book Antiqua" pitchFamily="18" charset="0"/>
                          <a:ea typeface="標楷體" pitchFamily="65" charset="-120"/>
                          <a:cs typeface="+mn-cs"/>
                        </a:rPr>
                        <a:t>領域 </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五學期平均</a:t>
                      </a:r>
                      <a:r>
                        <a:rPr lang="zh-TW" altLang="en-US" sz="1750" b="0" i="0" u="none" strike="noStrike" kern="1200" baseline="0" dirty="0" smtClean="0">
                          <a:solidFill>
                            <a:schemeClr val="dk1"/>
                          </a:solidFill>
                          <a:latin typeface="Book Antiqua" pitchFamily="18" charset="0"/>
                          <a:ea typeface="標楷體" pitchFamily="65" charset="-120"/>
                          <a:cs typeface="+mn-cs"/>
                        </a:rPr>
                        <a:t>成績及格</a:t>
                      </a:r>
                      <a:r>
                        <a:rPr lang="en-US" altLang="zh-TW" sz="1750" b="0" i="0" u="none" strike="noStrike" kern="1200" baseline="0" dirty="0">
                          <a:solidFill>
                            <a:schemeClr val="dk1"/>
                          </a:solidFill>
                          <a:latin typeface="Book Antiqua" pitchFamily="18" charset="0"/>
                          <a:ea typeface="標楷體" pitchFamily="65" charset="-120"/>
                          <a:cs typeface="+mn-cs"/>
                        </a:rPr>
                        <a:t>)</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國中</a:t>
                      </a:r>
                      <a:r>
                        <a:rPr lang="zh-TW" altLang="en-US" sz="2400" b="1" i="0" u="none" strike="noStrike" kern="1200" baseline="0" dirty="0">
                          <a:solidFill>
                            <a:schemeClr val="dk1"/>
                          </a:solidFill>
                          <a:latin typeface="Book Antiqua" pitchFamily="18" charset="0"/>
                          <a:ea typeface="標楷體" pitchFamily="65" charset="-120"/>
                          <a:cs typeface="+mn-cs"/>
                        </a:rPr>
                        <a:t>教育會考</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zh-TW" altLang="en-US" sz="1750" b="0" i="0" u="none" strike="noStrike" kern="1200" baseline="0" dirty="0" smtClean="0">
                          <a:solidFill>
                            <a:schemeClr val="dk1"/>
                          </a:solidFill>
                          <a:latin typeface="Book Antiqua" pitchFamily="18" charset="0"/>
                          <a:ea typeface="標楷體" pitchFamily="65" charset="-120"/>
                          <a:cs typeface="+mn-cs"/>
                        </a:rPr>
                        <a:t> 、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B</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C</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6.4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4</a:t>
                      </a:r>
                      <a:r>
                        <a:rPr lang="zh-TW" altLang="en-US" sz="1750" b="0" i="0" u="none" strike="noStrike" kern="1200" baseline="0" dirty="0" smtClean="0">
                          <a:solidFill>
                            <a:srgbClr val="FF0000"/>
                          </a:solidFill>
                          <a:latin typeface="Book Antiqua" pitchFamily="18" charset="0"/>
                          <a:ea typeface="標楷體" pitchFamily="65" charset="-120"/>
                          <a:cs typeface="+mn-cs"/>
                        </a:rPr>
                        <a:t>分 、</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寫作</a:t>
                      </a:r>
                      <a:r>
                        <a:rPr lang="zh-TW" altLang="en-US" sz="2400" b="1" i="0" u="none" strike="noStrike" kern="1200" baseline="0" dirty="0">
                          <a:solidFill>
                            <a:schemeClr val="dk1"/>
                          </a:solidFill>
                          <a:latin typeface="Book Antiqua" pitchFamily="18" charset="0"/>
                          <a:ea typeface="標楷體" pitchFamily="65" charset="-120"/>
                          <a:cs typeface="+mn-cs"/>
                        </a:rPr>
                        <a:t>測驗</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4</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3</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2</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級分</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0.8</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0.6</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0.4</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0.2</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0.1</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a:solidFill>
                            <a:schemeClr val="dk1"/>
                          </a:solidFill>
                          <a:latin typeface="Book Antiqua" pitchFamily="18" charset="0"/>
                          <a:ea typeface="標楷體" pitchFamily="65" charset="-120"/>
                          <a:cs typeface="+mn-cs"/>
                        </a:rPr>
                        <a:t>	</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586633">
                <a:tc gridSpan="2">
                  <a:txBody>
                    <a:bodyPr/>
                    <a:lstStyle/>
                    <a:p>
                      <a:pPr algn="ctr"/>
                      <a:r>
                        <a:rPr lang="zh-TW" altLang="en-US" sz="20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總積分</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4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75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9"/>
                  </a:ext>
                </a:extLst>
              </a:tr>
            </a:tbl>
          </a:graphicData>
        </a:graphic>
      </p:graphicFrame>
      <p:sp>
        <p:nvSpPr>
          <p:cNvPr id="6" name="標題 1"/>
          <p:cNvSpPr txBox="1">
            <a:spLocks/>
          </p:cNvSpPr>
          <p:nvPr/>
        </p:nvSpPr>
        <p:spPr bwMode="auto">
          <a:xfrm>
            <a:off x="1779588" y="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比序積分採計說明</a:t>
            </a:r>
            <a:endParaRPr kumimoji="0" lang="zh-TW" altLang="en-US" sz="4000" dirty="0">
              <a:latin typeface="+mn-ea"/>
              <a:ea typeface="+mn-ea"/>
            </a:endParaRPr>
          </a:p>
        </p:txBody>
      </p:sp>
      <p:sp>
        <p:nvSpPr>
          <p:cNvPr id="1945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DB08FD3-31D0-4EE9-AD1F-00BCF3D5FF8E}" type="slidenum">
              <a:rPr kumimoji="0" lang="zh-TW" altLang="en-US" smtClean="0">
                <a:solidFill>
                  <a:srgbClr val="FEFFFF"/>
                </a:solidFill>
                <a:latin typeface="Century Gothic" panose="020B0502020202020204" pitchFamily="34" charset="0"/>
              </a:rPr>
              <a:pPr/>
              <a:t>104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9300" y="1473200"/>
            <a:ext cx="11137900" cy="4778375"/>
          </a:xfrm>
        </p:spPr>
        <p:txBody>
          <a:bodyPr/>
          <a:lstStyle/>
          <a:p>
            <a:pPr>
              <a:lnSpc>
                <a:spcPct val="120000"/>
              </a:lnSpc>
              <a:buFont typeface="Wingdings" panose="05000000000000000000" pitchFamily="2" charset="2"/>
              <a:buChar char="l"/>
              <a:defRPr/>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smtClean="0">
                <a:solidFill>
                  <a:srgbClr val="C00000"/>
                </a:solidFill>
                <a:latin typeface="Book Antiqua" panose="02040602050305030304" pitchFamily="18" charset="0"/>
                <a:ea typeface="標楷體" panose="03000509000000000000" pitchFamily="65" charset="-120"/>
              </a:rPr>
              <a:t>個</a:t>
            </a:r>
            <a:r>
              <a:rPr lang="zh-TW" altLang="zh-TW" sz="3400" b="1" u="sng" dirty="0" smtClean="0">
                <a:solidFill>
                  <a:srgbClr val="C00000"/>
                </a:solidFill>
                <a:latin typeface="標楷體" panose="03000509000000000000" pitchFamily="65" charset="-120"/>
                <a:ea typeface="標楷體" panose="03000509000000000000" pitchFamily="65" charset="-120"/>
              </a:rPr>
              <a:t>科</a:t>
            </a:r>
            <a:r>
              <a:rPr lang="zh-TW" altLang="zh-TW" sz="3400" b="1" u="sng" dirty="0">
                <a:solidFill>
                  <a:srgbClr val="C00000"/>
                </a:solidFill>
                <a:latin typeface="標楷體" panose="03000509000000000000" pitchFamily="65" charset="-120"/>
                <a:ea typeface="標楷體" panose="03000509000000000000" pitchFamily="65" charset="-120"/>
              </a:rPr>
              <a:t>（組）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en-US" altLang="zh-TW" sz="3400" b="1" dirty="0" smtClean="0">
                <a:solidFill>
                  <a:srgbClr val="0000FF"/>
                </a:solidFill>
                <a:latin typeface="標楷體" panose="03000509000000000000" pitchFamily="65" charset="-120"/>
                <a:ea typeface="標楷體" panose="03000509000000000000" pitchFamily="65" charset="-120"/>
              </a:rPr>
              <a:t/>
            </a:r>
            <a:br>
              <a:rPr lang="en-US" altLang="zh-TW" sz="3400" b="1" dirty="0" smtClean="0">
                <a:solidFill>
                  <a:srgbClr val="0000FF"/>
                </a:solidFill>
                <a:latin typeface="標楷體" panose="03000509000000000000" pitchFamily="65" charset="-120"/>
                <a:ea typeface="標楷體" panose="03000509000000000000" pitchFamily="65" charset="-120"/>
              </a:rPr>
            </a:b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志願為一組共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組</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smtClean="0"/>
          </a:p>
          <a:p>
            <a:pPr marL="0" indent="0">
              <a:buFont typeface="Wingdings 3" panose="05040102010807070707" pitchFamily="18" charset="2"/>
              <a:buNone/>
              <a:defRPr/>
            </a:pPr>
            <a:endParaRPr lang="zh-TW" altLang="en-US" dirty="0"/>
          </a:p>
        </p:txBody>
      </p:sp>
      <p:graphicFrame>
        <p:nvGraphicFramePr>
          <p:cNvPr id="6" name="表格 5"/>
          <p:cNvGraphicFramePr>
            <a:graphicFrameLocks noGrp="1"/>
          </p:cNvGraphicFramePr>
          <p:nvPr/>
        </p:nvGraphicFramePr>
        <p:xfrm>
          <a:off x="1147865" y="2848309"/>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xmlns="" val="20000"/>
                    </a:ext>
                  </a:extLst>
                </a:gridCol>
                <a:gridCol w="1452201">
                  <a:extLst>
                    <a:ext uri="{9D8B030D-6E8A-4147-A177-3AD203B41FA5}">
                      <a16:colId xmlns:a16="http://schemas.microsoft.com/office/drawing/2014/main" xmlns="" val="20001"/>
                    </a:ext>
                  </a:extLst>
                </a:gridCol>
                <a:gridCol w="1452201">
                  <a:extLst>
                    <a:ext uri="{9D8B030D-6E8A-4147-A177-3AD203B41FA5}">
                      <a16:colId xmlns:a16="http://schemas.microsoft.com/office/drawing/2014/main" xmlns="" val="20002"/>
                    </a:ext>
                  </a:extLst>
                </a:gridCol>
                <a:gridCol w="1452201">
                  <a:extLst>
                    <a:ext uri="{9D8B030D-6E8A-4147-A177-3AD203B41FA5}">
                      <a16:colId xmlns:a16="http://schemas.microsoft.com/office/drawing/2014/main" xmlns="" val="20003"/>
                    </a:ext>
                  </a:extLst>
                </a:gridCol>
                <a:gridCol w="1452201">
                  <a:extLst>
                    <a:ext uri="{9D8B030D-6E8A-4147-A177-3AD203B41FA5}">
                      <a16:colId xmlns:a16="http://schemas.microsoft.com/office/drawing/2014/main" xmlns="" val="20004"/>
                    </a:ext>
                  </a:extLst>
                </a:gridCol>
                <a:gridCol w="1452201">
                  <a:extLst>
                    <a:ext uri="{9D8B030D-6E8A-4147-A177-3AD203B41FA5}">
                      <a16:colId xmlns:a16="http://schemas.microsoft.com/office/drawing/2014/main" xmlns="" val="20005"/>
                    </a:ext>
                  </a:extLst>
                </a:gridCol>
                <a:gridCol w="1452201">
                  <a:extLst>
                    <a:ext uri="{9D8B030D-6E8A-4147-A177-3AD203B41FA5}">
                      <a16:colId xmlns:a16="http://schemas.microsoft.com/office/drawing/2014/main" xmlns="" val="20006"/>
                    </a:ext>
                  </a:extLst>
                </a:gridCol>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組 別</a:t>
                      </a:r>
                      <a:endParaRPr lang="zh-TW" altLang="en-US" sz="2600" b="1" dirty="0">
                        <a:latin typeface="標楷體" panose="03000509000000000000" pitchFamily="65" charset="-120"/>
                        <a:ea typeface="標楷體" panose="03000509000000000000" pitchFamily="65" charset="-120"/>
                      </a:endParaRP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xmlns=""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xmlns="" val="10001"/>
                  </a:ext>
                </a:extLst>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志願序</a:t>
            </a:r>
            <a:endParaRPr kumimoji="0" lang="zh-TW" altLang="en-US" sz="4000" dirty="0">
              <a:latin typeface="+mn-ea"/>
              <a:ea typeface="+mn-ea"/>
            </a:endParaRPr>
          </a:p>
        </p:txBody>
      </p:sp>
      <p:sp>
        <p:nvSpPr>
          <p:cNvPr id="1955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0078AA-5A30-48F9-9276-F4B62BA11341}" type="slidenum">
              <a:rPr kumimoji="0" lang="zh-TW" altLang="en-US" smtClean="0">
                <a:solidFill>
                  <a:srgbClr val="FEFFFF"/>
                </a:solidFill>
                <a:latin typeface="Century Gothic" panose="020B0502020202020204" pitchFamily="34" charset="0"/>
              </a:rPr>
              <a:pPr/>
              <a:t>105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p:cNvSpPr/>
          <p:nvPr/>
        </p:nvSpPr>
        <p:spPr>
          <a:xfrm>
            <a:off x="974725" y="1758950"/>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96612" name="內容版面配置區 2"/>
          <p:cNvSpPr>
            <a:spLocks noGrp="1"/>
          </p:cNvSpPr>
          <p:nvPr>
            <p:ph idx="1"/>
          </p:nvPr>
        </p:nvSpPr>
        <p:spPr>
          <a:xfrm>
            <a:off x="974725" y="1306513"/>
            <a:ext cx="10294938" cy="5435600"/>
          </a:xfrm>
        </p:spPr>
        <p:txBody>
          <a:bodyPr/>
          <a:lstStyle/>
          <a:p>
            <a:pPr marL="0" indent="0">
              <a:lnSpc>
                <a:spcPct val="110000"/>
              </a:lnSpc>
              <a:spcAft>
                <a:spcPts val="600"/>
              </a:spcAft>
              <a:buFont typeface="Wingdings 3" panose="05040102010807070707" pitchFamily="18" charset="2"/>
              <a:buNone/>
            </a:pPr>
            <a:r>
              <a:rPr lang="zh-TW" altLang="en-US" sz="2500" b="1" dirty="0" smtClean="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smtClean="0">
                <a:solidFill>
                  <a:srgbClr val="0000FF"/>
                </a:solidFill>
                <a:latin typeface="Book Antiqua" panose="02040602050305030304" pitchFamily="18" charset="0"/>
                <a:ea typeface="標楷體" panose="03000509000000000000" pitchFamily="65" charset="-120"/>
              </a:rPr>
              <a:t>15</a:t>
            </a:r>
            <a:r>
              <a:rPr lang="zh-TW" altLang="en-US" sz="2500" b="1" dirty="0" smtClean="0">
                <a:solidFill>
                  <a:srgbClr val="0000FF"/>
                </a:solidFill>
                <a:latin typeface="Book Antiqua" panose="02040602050305030304" pitchFamily="18" charset="0"/>
                <a:ea typeface="標楷體" panose="03000509000000000000" pitchFamily="65" charset="-120"/>
              </a:rPr>
              <a:t>分）</a:t>
            </a:r>
            <a:endParaRPr lang="en-US" altLang="zh-TW" sz="25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競 賽</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7</a:t>
            </a:r>
            <a:r>
              <a:rPr lang="zh-TW" altLang="en-US" sz="2000" b="1" dirty="0" smtClean="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smtClean="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dirty="0" smtClean="0">
                <a:latin typeface="Book Antiqua" panose="02040602050305030304" pitchFamily="18" charset="0"/>
                <a:ea typeface="標楷體" panose="03000509000000000000" pitchFamily="65" charset="-120"/>
              </a:rPr>
              <a:t>免試生</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2000" b="1" u="sng"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3" panose="05040102010807070707" pitchFamily="18" charset="2"/>
              <a:buNone/>
            </a:pPr>
            <a:endParaRPr lang="en-US" altLang="zh-TW" sz="18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服務學習</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15</a:t>
            </a:r>
            <a:r>
              <a:rPr lang="zh-TW" altLang="en-US" sz="2000" b="1" dirty="0" smtClean="0">
                <a:solidFill>
                  <a:srgbClr val="7030A0"/>
                </a:solidFill>
                <a:latin typeface="Book Antiqua" panose="02040602050305030304" pitchFamily="18" charset="0"/>
                <a:ea typeface="標楷體" panose="03000509000000000000" pitchFamily="65" charset="-120"/>
              </a:rPr>
              <a:t>分）</a:t>
            </a:r>
            <a:endParaRPr lang="en-US" altLang="zh-TW" sz="20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a:t>
            </a:r>
            <a:r>
              <a:rPr lang="zh-TW" altLang="en-US" sz="2000" b="1" u="sng" dirty="0" smtClean="0">
                <a:solidFill>
                  <a:srgbClr val="C00000"/>
                </a:solidFill>
                <a:latin typeface="Book Antiqua" panose="02040602050305030304" pitchFamily="18" charset="0"/>
                <a:ea typeface="標楷體" panose="03000509000000000000" pitchFamily="65" charset="-120"/>
              </a:rPr>
              <a:t>班級</a:t>
            </a:r>
            <a:r>
              <a:rPr lang="zh-TW" altLang="en-US" sz="2000" b="1" u="sng" dirty="0">
                <a:solidFill>
                  <a:srgbClr val="C00000"/>
                </a:solidFill>
                <a:latin typeface="Book Antiqua" panose="02040602050305030304" pitchFamily="18" charset="0"/>
                <a:ea typeface="標楷體" panose="03000509000000000000" pitchFamily="65" charset="-120"/>
              </a:rPr>
              <a:t>幹部、小老師或社團幹部任滿一</a:t>
            </a:r>
            <a:r>
              <a:rPr lang="zh-TW" altLang="en-US" sz="2000" b="1" u="sng" dirty="0" smtClean="0">
                <a:solidFill>
                  <a:srgbClr val="C00000"/>
                </a:solidFill>
                <a:latin typeface="Book Antiqua" panose="02040602050305030304" pitchFamily="18" charset="0"/>
                <a:ea typeface="標楷體" panose="03000509000000000000" pitchFamily="65" charset="-120"/>
              </a:rPr>
              <a:t>學期</a:t>
            </a:r>
            <a:r>
              <a:rPr lang="zh-TW" altLang="en-US" sz="2000" b="1" u="sng" dirty="0">
                <a:solidFill>
                  <a:srgbClr val="C00000"/>
                </a:solidFill>
                <a:latin typeface="Book Antiqua" panose="02040602050305030304" pitchFamily="18" charset="0"/>
                <a:ea typeface="標楷體" panose="03000509000000000000" pitchFamily="65" charset="-120"/>
              </a:rPr>
              <a:t>得</a:t>
            </a:r>
            <a:r>
              <a:rPr lang="en-US" altLang="zh-TW" sz="2000" b="1" u="sng" dirty="0" smtClean="0">
                <a:solidFill>
                  <a:srgbClr val="C00000"/>
                </a:solidFill>
                <a:latin typeface="Book Antiqua" panose="02040602050305030304" pitchFamily="18" charset="0"/>
                <a:ea typeface="標楷體" panose="03000509000000000000" pitchFamily="65" charset="-120"/>
              </a:rPr>
              <a:t>2</a:t>
            </a:r>
            <a:r>
              <a:rPr lang="zh-TW" altLang="en-US" sz="2000" b="1" u="sng" dirty="0" smtClean="0">
                <a:solidFill>
                  <a:srgbClr val="C00000"/>
                </a:solidFill>
                <a:latin typeface="Book Antiqua" panose="02040602050305030304" pitchFamily="18" charset="0"/>
                <a:ea typeface="標楷體" panose="03000509000000000000" pitchFamily="65" charset="-120"/>
              </a:rPr>
              <a:t>分；服務每滿</a:t>
            </a:r>
            <a:r>
              <a:rPr lang="en-US" altLang="zh-TW" sz="2000" b="1" u="sng" dirty="0" smtClean="0">
                <a:solidFill>
                  <a:srgbClr val="C00000"/>
                </a:solidFill>
                <a:latin typeface="Book Antiqua" panose="02040602050305030304" pitchFamily="18" charset="0"/>
                <a:ea typeface="標楷體" panose="03000509000000000000" pitchFamily="65" charset="-120"/>
              </a:rPr>
              <a:t>1</a:t>
            </a:r>
            <a:r>
              <a:rPr lang="zh-TW" altLang="en-US" sz="2000" b="1" u="sng" dirty="0" smtClean="0">
                <a:solidFill>
                  <a:srgbClr val="C00000"/>
                </a:solidFill>
                <a:latin typeface="Book Antiqua" panose="02040602050305030304" pitchFamily="18" charset="0"/>
                <a:ea typeface="標楷體" panose="03000509000000000000" pitchFamily="65" charset="-120"/>
              </a:rPr>
              <a:t>小時得</a:t>
            </a:r>
            <a:r>
              <a:rPr lang="en-US" altLang="zh-TW" sz="2000" b="1" u="sng" dirty="0" smtClean="0">
                <a:solidFill>
                  <a:srgbClr val="C00000"/>
                </a:solidFill>
                <a:latin typeface="Book Antiqua" panose="02040602050305030304" pitchFamily="18" charset="0"/>
                <a:ea typeface="標楷體" panose="03000509000000000000" pitchFamily="65" charset="-120"/>
              </a:rPr>
              <a:t>0.25</a:t>
            </a:r>
            <a:r>
              <a:rPr lang="zh-TW" altLang="en-US" sz="2000" b="1" u="sng" dirty="0" smtClean="0">
                <a:solidFill>
                  <a:srgbClr val="C00000"/>
                </a:solidFill>
                <a:latin typeface="Book Antiqua" panose="02040602050305030304" pitchFamily="18" charset="0"/>
                <a:ea typeface="標楷體" panose="03000509000000000000" pitchFamily="65" charset="-120"/>
              </a:rPr>
              <a:t>分</a:t>
            </a:r>
            <a:endParaRPr lang="en-US" altLang="zh-TW" sz="2000" b="1" u="sng"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2000" b="1" dirty="0" smtClean="0">
              <a:solidFill>
                <a:srgbClr val="000000"/>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3" panose="05040102010807070707" pitchFamily="18" charset="2"/>
              <a:buNone/>
            </a:pPr>
            <a:endParaRPr lang="en-US" altLang="zh-TW" sz="19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latin typeface="Book Antiqua" panose="02040602050305030304" pitchFamily="18" charset="0"/>
            </a:endParaRPr>
          </a:p>
          <a:p>
            <a:pPr marL="0" indent="0">
              <a:lnSpc>
                <a:spcPct val="80000"/>
              </a:lnSpc>
            </a:pPr>
            <a:endParaRPr lang="zh-TW" altLang="en-US" sz="1000" dirty="0" smtClean="0">
              <a:latin typeface="Book Antiqua" panose="02040602050305030304" pitchFamily="18" charset="0"/>
            </a:endParaRPr>
          </a:p>
        </p:txBody>
      </p:sp>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106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107</a:t>
            </a:fld>
            <a:endParaRPr kumimoji="0" lang="zh-TW" altLang="en-US" smtClean="0">
              <a:solidFill>
                <a:srgbClr val="FEFFFF"/>
              </a:solidFill>
              <a:latin typeface="Century Gothic" panose="020B0502020202020204" pitchFamily="34" charset="0"/>
            </a:endParaRPr>
          </a:p>
        </p:txBody>
      </p:sp>
      <p:sp>
        <p:nvSpPr>
          <p:cNvPr id="11" name="內容版面配置區 2"/>
          <p:cNvSpPr>
            <a:spLocks noGrp="1"/>
          </p:cNvSpPr>
          <p:nvPr>
            <p:ph idx="1"/>
          </p:nvPr>
        </p:nvSpPr>
        <p:spPr>
          <a:xfrm>
            <a:off x="1858169" y="1440426"/>
            <a:ext cx="8915400" cy="3777622"/>
          </a:xfrm>
        </p:spPr>
        <p:txBody>
          <a:bodyPr/>
          <a:lstStyle/>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高中職免試</a:t>
            </a:r>
            <a:r>
              <a:rPr lang="zh-TW" altLang="zh-TW" sz="2800" dirty="0" smtClean="0">
                <a:solidFill>
                  <a:srgbClr val="000066"/>
                </a:solidFill>
                <a:latin typeface="微軟正黑體" panose="020B0604030504040204" pitchFamily="34" charset="-120"/>
                <a:ea typeface="微軟正黑體" panose="020B0604030504040204" pitchFamily="34" charset="-120"/>
              </a:rPr>
              <a:t>服務學習五</a:t>
            </a:r>
            <a:r>
              <a:rPr lang="zh-TW" altLang="zh-TW" sz="2800" dirty="0">
                <a:solidFill>
                  <a:srgbClr val="000066"/>
                </a:solidFill>
                <a:latin typeface="微軟正黑體" panose="020B0604030504040204" pitchFamily="34" charset="-120"/>
                <a:ea typeface="微軟正黑體" panose="020B0604030504040204" pitchFamily="34" charset="-120"/>
              </a:rPr>
              <a:t>學期</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七上到九上</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達到</a:t>
            </a:r>
            <a:r>
              <a:rPr lang="en-US" altLang="zh-TW" sz="2800" dirty="0">
                <a:solidFill>
                  <a:srgbClr val="FF0000"/>
                </a:solidFill>
                <a:latin typeface="微軟正黑體" panose="020B0604030504040204" pitchFamily="34" charset="-120"/>
                <a:ea typeface="微軟正黑體" panose="020B0604030504040204" pitchFamily="34" charset="-120"/>
              </a:rPr>
              <a:t>50</a:t>
            </a:r>
            <a:r>
              <a:rPr lang="zh-TW" altLang="zh-TW" sz="2800" dirty="0">
                <a:solidFill>
                  <a:srgbClr val="000066"/>
                </a:solidFill>
                <a:latin typeface="微軟正黑體" panose="020B0604030504040204" pitchFamily="34" charset="-120"/>
                <a:ea typeface="微軟正黑體" panose="020B0604030504040204" pitchFamily="34" charset="-120"/>
              </a:rPr>
              <a:t>小時以上即可拿到滿分</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每小時以</a:t>
            </a:r>
            <a:r>
              <a:rPr lang="en-US" altLang="zh-TW" sz="2800" dirty="0">
                <a:solidFill>
                  <a:srgbClr val="FF0000"/>
                </a:solidFill>
                <a:latin typeface="微軟正黑體" panose="020B0604030504040204" pitchFamily="34" charset="-120"/>
                <a:ea typeface="微軟正黑體" panose="020B0604030504040204" pitchFamily="34" charset="-120"/>
              </a:rPr>
              <a:t>0.3</a:t>
            </a:r>
            <a:r>
              <a:rPr lang="zh-TW" altLang="en-US" sz="2800" dirty="0">
                <a:solidFill>
                  <a:srgbClr val="FF0000"/>
                </a:solidFill>
                <a:latin typeface="微軟正黑體" panose="020B0604030504040204" pitchFamily="34" charset="-120"/>
                <a:ea typeface="微軟正黑體" panose="020B0604030504040204" pitchFamily="34" charset="-120"/>
              </a:rPr>
              <a:t>分</a:t>
            </a:r>
            <a:r>
              <a:rPr lang="zh-TW" altLang="en-US" sz="2800" dirty="0" smtClean="0">
                <a:solidFill>
                  <a:srgbClr val="FF0000"/>
                </a:solidFill>
                <a:latin typeface="微軟正黑體" panose="020B0604030504040204" pitchFamily="34" charset="-120"/>
                <a:ea typeface="微軟正黑體" panose="020B0604030504040204" pitchFamily="34" charset="-120"/>
              </a:rPr>
              <a:t>計，</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2</a:t>
            </a:r>
            <a:r>
              <a:rPr lang="zh-TW" altLang="zh-TW"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11</a:t>
            </a:r>
            <a:r>
              <a:rPr lang="zh-TW" altLang="zh-TW" sz="2800" dirty="0" smtClean="0">
                <a:solidFill>
                  <a:srgbClr val="000066"/>
                </a:solidFill>
                <a:latin typeface="微軟正黑體" panose="020B0604030504040204" pitchFamily="34" charset="-120"/>
              </a:rPr>
              <a:t>日</a:t>
            </a:r>
            <a:r>
              <a:rPr lang="zh-TW" altLang="en-US" sz="2800" dirty="0" smtClean="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r>
              <a:rPr lang="zh-TW" altLang="zh-TW" sz="2800" dirty="0" smtClean="0">
                <a:solidFill>
                  <a:srgbClr val="000066"/>
                </a:solidFill>
                <a:latin typeface="微軟正黑體" panose="020B0604030504040204" pitchFamily="34" charset="-120"/>
                <a:ea typeface="微軟正黑體" panose="020B0604030504040204" pitchFamily="34" charset="-120"/>
              </a:rPr>
              <a:t>。</a:t>
            </a:r>
            <a:endParaRPr lang="en-US" altLang="zh-TW" sz="2800" dirty="0" smtClean="0">
              <a:solidFill>
                <a:srgbClr val="000066"/>
              </a:solidFill>
              <a:latin typeface="微軟正黑體" panose="020B0604030504040204" pitchFamily="34" charset="-120"/>
              <a:ea typeface="微軟正黑體" panose="020B0604030504040204" pitchFamily="34" charset="-120"/>
            </a:endParaRP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五專免試</a:t>
            </a:r>
            <a:r>
              <a:rPr lang="zh-TW" altLang="en-US" sz="2800" dirty="0" smtClean="0">
                <a:solidFill>
                  <a:srgbClr val="000066"/>
                </a:solidFill>
                <a:latin typeface="微軟正黑體" panose="020B0604030504040204" pitchFamily="34" charset="-120"/>
                <a:ea typeface="微軟正黑體" panose="020B0604030504040204" pitchFamily="34" charset="-120"/>
              </a:rPr>
              <a:t>服務學習採</a:t>
            </a:r>
            <a:r>
              <a:rPr lang="zh-TW" altLang="en-US" sz="2800" dirty="0">
                <a:solidFill>
                  <a:srgbClr val="000066"/>
                </a:solidFill>
                <a:latin typeface="微軟正黑體" panose="020B0604030504040204" pitchFamily="34" charset="-120"/>
                <a:ea typeface="微軟正黑體" panose="020B0604030504040204" pitchFamily="34" charset="-120"/>
              </a:rPr>
              <a:t>計最高</a:t>
            </a:r>
            <a:r>
              <a:rPr lang="en-US" altLang="zh-TW" sz="2800" dirty="0">
                <a:solidFill>
                  <a:srgbClr val="FF0000"/>
                </a:solidFill>
                <a:latin typeface="微軟正黑體" panose="020B0604030504040204" pitchFamily="34" charset="-120"/>
                <a:ea typeface="微軟正黑體" panose="020B0604030504040204" pitchFamily="34" charset="-120"/>
              </a:rPr>
              <a:t>56</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000066"/>
                </a:solidFill>
                <a:latin typeface="微軟正黑體" panose="020B0604030504040204" pitchFamily="34" charset="-120"/>
                <a:ea typeface="微軟正黑體" panose="020B0604030504040204" pitchFamily="34" charset="-120"/>
              </a:rPr>
              <a:t>五專滿</a:t>
            </a:r>
            <a:r>
              <a:rPr lang="en-US" altLang="zh-TW" sz="2800" dirty="0">
                <a:solidFill>
                  <a:srgbClr val="000066"/>
                </a:solidFill>
                <a:latin typeface="微軟正黑體" panose="020B0604030504040204" pitchFamily="34" charset="-120"/>
                <a:ea typeface="微軟正黑體" panose="020B0604030504040204" pitchFamily="34" charset="-120"/>
              </a:rPr>
              <a:t>8</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分，幹部</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zh-TW"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14</a:t>
            </a:r>
            <a:r>
              <a:rPr lang="zh-TW" altLang="zh-TW" sz="2800" dirty="0">
                <a:solidFill>
                  <a:srgbClr val="000066"/>
                </a:solidFill>
                <a:latin typeface="微軟正黑體" panose="020B0604030504040204" pitchFamily="34" charset="-120"/>
              </a:rPr>
              <a:t>日</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含</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a:t>
            </a:r>
            <a:r>
              <a:rPr lang="zh-TW" altLang="en-US" sz="2800" b="1" dirty="0">
                <a:solidFill>
                  <a:srgbClr val="FF0000"/>
                </a:solidFill>
                <a:latin typeface="微軟正黑體" panose="020B0604030504040204" pitchFamily="34" charset="-120"/>
                <a:ea typeface="微軟正黑體" panose="020B0604030504040204" pitchFamily="34" charset="-120"/>
              </a:rPr>
              <a:t>優先免試</a:t>
            </a:r>
            <a:r>
              <a:rPr lang="zh-TW" altLang="en-US" sz="2800" dirty="0">
                <a:solidFill>
                  <a:srgbClr val="000066"/>
                </a:solidFill>
                <a:latin typeface="微軟正黑體" panose="020B0604030504040204" pitchFamily="34" charset="-120"/>
                <a:ea typeface="微軟正黑體" panose="020B0604030504040204" pitchFamily="34" charset="-120"/>
              </a:rPr>
              <a:t>採計最高</a:t>
            </a:r>
            <a:r>
              <a:rPr lang="en-US" altLang="zh-TW" sz="2800" dirty="0">
                <a:solidFill>
                  <a:srgbClr val="FF0000"/>
                </a:solidFill>
                <a:latin typeface="微軟正黑體" panose="020B0604030504040204" pitchFamily="34" charset="-120"/>
                <a:ea typeface="微軟正黑體" panose="020B0604030504040204" pitchFamily="34" charset="-120"/>
              </a:rPr>
              <a:t>60</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 (</a:t>
            </a:r>
            <a:r>
              <a:rPr lang="zh-TW" altLang="en-US" sz="2800" dirty="0">
                <a:solidFill>
                  <a:srgbClr val="000066"/>
                </a:solidFill>
                <a:latin typeface="微軟正黑體" panose="020B0604030504040204" pitchFamily="34" charset="-120"/>
                <a:ea typeface="微軟正黑體" panose="020B0604030504040204" pitchFamily="34" charset="-120"/>
              </a:rPr>
              <a:t>五專優先免試滿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0.25</a:t>
            </a:r>
            <a:r>
              <a:rPr lang="zh-TW" altLang="en-US" sz="2800" dirty="0">
                <a:solidFill>
                  <a:srgbClr val="000066"/>
                </a:solidFill>
                <a:latin typeface="微軟正黑體" panose="020B0604030504040204" pitchFamily="34" charset="-120"/>
                <a:ea typeface="微軟正黑體" panose="020B0604030504040204" pitchFamily="34" charset="-120"/>
              </a:rPr>
              <a:t>分，最高採計</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a:solidFill>
                  <a:srgbClr val="000066"/>
                </a:solidFill>
                <a:latin typeface="微軟正黑體" panose="020B0604030504040204" pitchFamily="34" charset="-120"/>
                <a:ea typeface="微軟正黑體" panose="020B0604030504040204" pitchFamily="34" charset="-120"/>
              </a:rPr>
              <a:t>分，競賽最高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a:solidFill>
                  <a:srgbClr val="000066"/>
                </a:solidFill>
                <a:latin typeface="微軟正黑體" panose="020B0604030504040204" pitchFamily="34" charset="-120"/>
                <a:ea typeface="微軟正黑體" panose="020B0604030504040204" pitchFamily="34" charset="-120"/>
              </a:rPr>
              <a:t>分，班級幹部、小老師、社團幹部每滿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2</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zh-TW"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14</a:t>
            </a:r>
            <a:r>
              <a:rPr lang="zh-TW" altLang="zh-TW" sz="2800" dirty="0">
                <a:solidFill>
                  <a:srgbClr val="000066"/>
                </a:solidFill>
                <a:latin typeface="微軟正黑體" panose="020B0604030504040204" pitchFamily="34" charset="-120"/>
              </a:rPr>
              <a:t>日</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含</a:t>
            </a:r>
            <a:r>
              <a:rPr lang="en-US" altLang="zh-TW" sz="2800" dirty="0">
                <a:solidFill>
                  <a:srgbClr val="000066"/>
                </a:solidFill>
                <a:latin typeface="微軟正黑體" panose="020B0604030504040204" pitchFamily="34" charset="-120"/>
              </a:rPr>
              <a:t>)</a:t>
            </a:r>
            <a:r>
              <a:rPr lang="zh-TW" altLang="en-US" sz="2800" dirty="0" smtClean="0">
                <a:solidFill>
                  <a:srgbClr val="000066"/>
                </a:solidFill>
                <a:latin typeface="微軟正黑體" panose="020B0604030504040204" pitchFamily="34" charset="-120"/>
              </a:rPr>
              <a:t>止</a:t>
            </a:r>
            <a:endParaRPr lang="en-US" altLang="zh-TW" sz="2800" dirty="0">
              <a:solidFill>
                <a:srgbClr val="00006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466044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內容版面配置區 2"/>
          <p:cNvSpPr>
            <a:spLocks noGrp="1"/>
          </p:cNvSpPr>
          <p:nvPr>
            <p:ph idx="1"/>
          </p:nvPr>
        </p:nvSpPr>
        <p:spPr>
          <a:xfrm>
            <a:off x="1022350" y="1747838"/>
            <a:ext cx="10910888" cy="1347787"/>
          </a:xfrm>
        </p:spPr>
        <p:txBody>
          <a:bodyPr/>
          <a:lstStyle/>
          <a:p>
            <a:pPr>
              <a:buFont typeface="Wingdings" panose="05000000000000000000" pitchFamily="2" charset="2"/>
              <a:buChar char="u"/>
            </a:pPr>
            <a:r>
              <a:rPr lang="zh-TW" altLang="en-US" sz="3000" smtClean="0">
                <a:latin typeface="標楷體" panose="03000509000000000000" pitchFamily="65" charset="-120"/>
                <a:ea typeface="標楷體" panose="03000509000000000000" pitchFamily="65" charset="-120"/>
              </a:rPr>
              <a:t>積分上限為</a:t>
            </a:r>
            <a:r>
              <a:rPr lang="en-US" altLang="zh-TW" sz="3000" smtClean="0">
                <a:latin typeface="Book Antiqua" panose="02040602050305030304" pitchFamily="18" charset="0"/>
                <a:ea typeface="標楷體" panose="03000509000000000000" pitchFamily="65" charset="-120"/>
              </a:rPr>
              <a:t>3</a:t>
            </a:r>
            <a:r>
              <a:rPr lang="zh-TW" altLang="en-US" sz="3000" smtClean="0">
                <a:latin typeface="標楷體" panose="03000509000000000000" pitchFamily="65" charset="-120"/>
                <a:ea typeface="標楷體" panose="03000509000000000000" pitchFamily="65" charset="-120"/>
              </a:rPr>
              <a:t>分，採計</a:t>
            </a:r>
            <a:r>
              <a:rPr lang="zh-TW" altLang="en-US" sz="3000" b="1" smtClean="0">
                <a:solidFill>
                  <a:srgbClr val="FF0000"/>
                </a:solidFill>
                <a:latin typeface="標楷體" panose="03000509000000000000" pitchFamily="65" charset="-120"/>
                <a:ea typeface="標楷體" panose="03000509000000000000" pitchFamily="65" charset="-120"/>
              </a:rPr>
              <a:t>「技藝教育」課程</a:t>
            </a:r>
            <a:r>
              <a:rPr lang="zh-TW" altLang="en-US" sz="3000" smtClean="0">
                <a:latin typeface="標楷體" panose="03000509000000000000" pitchFamily="65" charset="-120"/>
                <a:ea typeface="標楷體" panose="03000509000000000000" pitchFamily="65" charset="-120"/>
              </a:rPr>
              <a:t>平均成績。</a:t>
            </a:r>
            <a:endParaRPr lang="en-US" altLang="zh-TW" sz="3000" smtClean="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smtClean="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p:cNvGraphicFramePr>
            <a:graphicFrameLocks noGrp="1"/>
          </p:cNvGraphicFramePr>
          <p:nvPr/>
        </p:nvGraphicFramePr>
        <p:xfrm>
          <a:off x="1903403" y="2916205"/>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xmlns="" val="20000"/>
                    </a:ext>
                  </a:extLst>
                </a:gridCol>
                <a:gridCol w="1830324">
                  <a:extLst>
                    <a:ext uri="{9D8B030D-6E8A-4147-A177-3AD203B41FA5}">
                      <a16:colId xmlns:a16="http://schemas.microsoft.com/office/drawing/2014/main" xmlns="" val="20001"/>
                    </a:ext>
                  </a:extLst>
                </a:gridCol>
                <a:gridCol w="1830324">
                  <a:extLst>
                    <a:ext uri="{9D8B030D-6E8A-4147-A177-3AD203B41FA5}">
                      <a16:colId xmlns:a16="http://schemas.microsoft.com/office/drawing/2014/main" xmlns="" val="20002"/>
                    </a:ext>
                  </a:extLst>
                </a:gridCol>
                <a:gridCol w="1830324">
                  <a:extLst>
                    <a:ext uri="{9D8B030D-6E8A-4147-A177-3AD203B41FA5}">
                      <a16:colId xmlns:a16="http://schemas.microsoft.com/office/drawing/2014/main" xmlns="" val="20003"/>
                    </a:ext>
                  </a:extLst>
                </a:gridCol>
                <a:gridCol w="1830324">
                  <a:extLst>
                    <a:ext uri="{9D8B030D-6E8A-4147-A177-3AD203B41FA5}">
                      <a16:colId xmlns:a16="http://schemas.microsoft.com/office/drawing/2014/main" xmlns=""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solidFill>
                            <a:schemeClr val="tx1"/>
                          </a:solidFill>
                          <a:latin typeface="標楷體" panose="03000509000000000000" pitchFamily="65" charset="-120"/>
                          <a:ea typeface="標楷體" panose="03000509000000000000" pitchFamily="65" charset="-120"/>
                        </a:rPr>
                        <a:t>平均成績</a:t>
                      </a: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latin typeface="Book Antiqua" pitchFamily="18" charset="0"/>
                          <a:ea typeface="標楷體" pitchFamily="65" charset="-120"/>
                          <a:cs typeface="+mn-cs"/>
                        </a:rPr>
                        <a:t>89</a:t>
                      </a:r>
                      <a:r>
                        <a:rPr lang="en-US" altLang="zh-TW" sz="2800" b="1" kern="1200" baseline="30000" dirty="0" smtClean="0">
                          <a:solidFill>
                            <a:schemeClr val="dk1"/>
                          </a:solidFill>
                          <a:effectLst/>
                          <a:latin typeface="Book Antiqua" panose="02040602050305030304" pitchFamily="18" charset="0"/>
                          <a:ea typeface="+mn-ea"/>
                          <a:cs typeface="+mn-cs"/>
                        </a:rPr>
                        <a:t>+</a:t>
                      </a:r>
                      <a:r>
                        <a:rPr lang="en-US" altLang="zh-TW" sz="3200" b="0" dirty="0" smtClean="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79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69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0"/>
                  </a:ext>
                </a:extLst>
              </a:tr>
              <a:tr h="981313">
                <a:tc>
                  <a:txBody>
                    <a:bodyPr/>
                    <a:lstStyle/>
                    <a:p>
                      <a:pPr algn="ctr"/>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198660" name="文字方塊 1"/>
          <p:cNvSpPr txBox="1">
            <a:spLocks noChangeArrowheads="1"/>
          </p:cNvSpPr>
          <p:nvPr/>
        </p:nvSpPr>
        <p:spPr bwMode="auto">
          <a:xfrm>
            <a:off x="2108200" y="4897438"/>
            <a:ext cx="8758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10"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技藝優良</a:t>
            </a:r>
            <a:endParaRPr kumimoji="0" lang="zh-TW" altLang="en-US" sz="4000" dirty="0">
              <a:latin typeface="+mn-ea"/>
              <a:ea typeface="+mn-ea"/>
            </a:endParaRPr>
          </a:p>
        </p:txBody>
      </p:sp>
      <p:sp>
        <p:nvSpPr>
          <p:cNvPr id="1986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FAE81A8-BF73-4848-8800-B9CCE99F26C6}" type="slidenum">
              <a:rPr kumimoji="0" lang="zh-TW" altLang="en-US" smtClean="0">
                <a:solidFill>
                  <a:srgbClr val="FEFFFF"/>
                </a:solidFill>
                <a:latin typeface="Century Gothic" panose="020B0502020202020204" pitchFamily="34" charset="0"/>
              </a:rPr>
              <a:pPr/>
              <a:t>108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199685" name="矩形 13"/>
          <p:cNvSpPr>
            <a:spLocks noChangeArrowheads="1"/>
          </p:cNvSpPr>
          <p:nvPr/>
        </p:nvSpPr>
        <p:spPr bwMode="auto">
          <a:xfrm>
            <a:off x="3384550" y="1425575"/>
            <a:ext cx="82788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199686" name="矩形 14"/>
          <p:cNvSpPr>
            <a:spLocks noChangeArrowheads="1"/>
          </p:cNvSpPr>
          <p:nvPr/>
        </p:nvSpPr>
        <p:spPr bwMode="auto">
          <a:xfrm>
            <a:off x="3384550" y="4046538"/>
            <a:ext cx="8278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17"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弱勢身分</a:t>
            </a:r>
            <a:endParaRPr kumimoji="0" lang="zh-TW" altLang="en-US" sz="4000" dirty="0">
              <a:latin typeface="+mn-ea"/>
              <a:ea typeface="+mn-ea"/>
            </a:endParaRPr>
          </a:p>
        </p:txBody>
      </p:sp>
      <p:sp>
        <p:nvSpPr>
          <p:cNvPr id="19969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CECD3D3-2950-4BCE-AE2E-2EBC4E7CF19B}" type="slidenum">
              <a:rPr kumimoji="0" lang="zh-TW" altLang="en-US" smtClean="0">
                <a:solidFill>
                  <a:srgbClr val="FEFFFF"/>
                </a:solidFill>
                <a:latin typeface="Century Gothic" panose="020B0502020202020204" pitchFamily="34" charset="0"/>
              </a:rPr>
              <a:pPr/>
              <a:t>109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2006600"/>
            <a:ext cx="9661525" cy="3970338"/>
          </a:xfrm>
          <a:prstGeom prst="rect">
            <a:avLst/>
          </a:prstGeom>
        </p:spPr>
        <p:txBody>
          <a:bodyPr>
            <a:spAutoFit/>
          </a:bodyPr>
          <a:lstStyle/>
          <a:p>
            <a:pPr marL="1028700" lvl="1" indent="-571500" eaLnBrk="1" hangingPunct="1">
              <a:buFont typeface="Wingdings" panose="05000000000000000000" pitchFamily="2" charset="2"/>
              <a:buChar char="u"/>
              <a:defRPr/>
            </a:pPr>
            <a:r>
              <a:rPr lang="zh-TW" altLang="en-US" sz="3600" b="1" dirty="0">
                <a:solidFill>
                  <a:srgbClr val="FF0000"/>
                </a:solidFill>
                <a:latin typeface="華康魏碑體" panose="03000709000000000000" pitchFamily="65" charset="-120"/>
                <a:ea typeface="華康魏碑體" panose="03000709000000000000" pitchFamily="65" charset="-120"/>
                <a:cs typeface="微軟正黑體"/>
              </a:rPr>
              <a:t>少子女化的浪潮─學生才是學習的主體</a:t>
            </a:r>
            <a:endParaRPr lang="en-US" altLang="zh-TW" sz="3600" b="1" dirty="0">
              <a:solidFill>
                <a:srgbClr val="FF0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8000"/>
                </a:solidFill>
                <a:latin typeface="華康魏碑體" panose="03000709000000000000" pitchFamily="65" charset="-120"/>
                <a:ea typeface="華康魏碑體" panose="03000709000000000000" pitchFamily="65" charset="-120"/>
                <a:cs typeface="微軟正黑體"/>
              </a:rPr>
              <a:t>義務教育的內涵─引導國中小教學正常化及分數的意涵</a:t>
            </a:r>
            <a:endParaRPr lang="en-US" altLang="zh-TW" sz="3600" b="1" dirty="0">
              <a:solidFill>
                <a:srgbClr val="008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70C0"/>
                </a:solidFill>
                <a:latin typeface="華康魏碑體" panose="03000709000000000000" pitchFamily="65" charset="-120"/>
                <a:ea typeface="華康魏碑體" panose="03000709000000000000" pitchFamily="65" charset="-120"/>
                <a:cs typeface="微軟正黑體"/>
              </a:rPr>
              <a:t>提昇國民素養的國民基本教育─自願入學非強迫</a:t>
            </a:r>
            <a:endParaRPr lang="en-US" altLang="zh-TW" sz="3600" b="1" dirty="0">
              <a:solidFill>
                <a:srgbClr val="0070C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成就每一個孩子─適性、揚才</a:t>
            </a:r>
            <a:endParaRPr lang="en-US" altLang="zh-TW" sz="3600" b="1" dirty="0">
              <a:solidFill>
                <a:srgbClr val="C00000"/>
              </a:solidFill>
              <a:latin typeface="華康魏碑體" panose="03000709000000000000" pitchFamily="65" charset="-120"/>
              <a:ea typeface="華康魏碑體" panose="03000709000000000000" pitchFamily="65" charset="-120"/>
              <a:cs typeface="微軟正黑體"/>
            </a:endParaRPr>
          </a:p>
          <a:p>
            <a:pPr lvl="1" indent="530225" eaLnBrk="1" hangingPunct="1">
              <a:defRPr/>
            </a:pP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愛其所選、選其所愛</a:t>
            </a: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endParaRPr lang="zh-TW" altLang="en-US" sz="3600" b="1" dirty="0">
              <a:solidFill>
                <a:srgbClr val="C00000"/>
              </a:solidFill>
              <a:latin typeface="華康魏碑體" panose="03000709000000000000" pitchFamily="65" charset="-120"/>
              <a:ea typeface="華康魏碑體" panose="03000709000000000000" pitchFamily="65" charset="-120"/>
              <a:cs typeface="微軟正黑體"/>
            </a:endParaRPr>
          </a:p>
        </p:txBody>
      </p:sp>
      <p:sp>
        <p:nvSpPr>
          <p:cNvPr id="4" name="矩形 3"/>
          <p:cNvSpPr/>
          <p:nvPr/>
        </p:nvSpPr>
        <p:spPr>
          <a:xfrm>
            <a:off x="1782763" y="573088"/>
            <a:ext cx="9144000"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800" b="1" dirty="0">
                <a:latin typeface="微軟正黑體" panose="020B0604030504040204" pitchFamily="34" charset="-120"/>
              </a:rPr>
              <a:t>十二年國民基本教育的理念</a:t>
            </a:r>
            <a:endParaRPr lang="en-US" altLang="zh-TW" sz="4800" b="1" dirty="0">
              <a:latin typeface="微軟正黑體" panose="020B0604030504040204" pitchFamily="34" charset="-120"/>
            </a:endParaRPr>
          </a:p>
        </p:txBody>
      </p:sp>
      <p:sp>
        <p:nvSpPr>
          <p:cNvPr id="716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1DA09E7-DED5-4186-92A2-F5648717F42D}" type="slidenum">
              <a:rPr kumimoji="0" lang="zh-TW" altLang="en-US" smtClean="0">
                <a:solidFill>
                  <a:srgbClr val="FEFFFF"/>
                </a:solidFill>
                <a:latin typeface="Century Gothic" panose="020B0502020202020204" pitchFamily="34" charset="0"/>
              </a:rPr>
              <a:pPr/>
              <a:t>11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p:cNvSpPr>
            <a:spLocks noGrp="1"/>
          </p:cNvSpPr>
          <p:nvPr>
            <p:ph idx="1"/>
          </p:nvPr>
        </p:nvSpPr>
        <p:spPr>
          <a:xfrm>
            <a:off x="838200" y="1712913"/>
            <a:ext cx="10515600" cy="4351337"/>
          </a:xfrm>
        </p:spPr>
        <p:txBody>
          <a:bodyPr/>
          <a:lstStyle/>
          <a:p>
            <a:pPr>
              <a:spcBef>
                <a:spcPts val="600"/>
              </a:spcBef>
              <a:spcAft>
                <a:spcPts val="300"/>
              </a:spcAft>
              <a:buFont typeface="Wingdings" panose="05000000000000000000" pitchFamily="2" charset="2"/>
              <a:buChar char="l"/>
              <a:defRPr/>
            </a:pPr>
            <a:r>
              <a:rPr lang="zh-TW" altLang="en-US" sz="4000" b="1" dirty="0" smtClean="0">
                <a:solidFill>
                  <a:srgbClr val="FF0000"/>
                </a:solidFill>
                <a:latin typeface="Book Antiqua" panose="02040602050305030304" pitchFamily="18" charset="0"/>
                <a:ea typeface="標楷體" panose="03000509000000000000" pitchFamily="65" charset="-120"/>
              </a:rPr>
              <a:t> </a:t>
            </a:r>
            <a:r>
              <a:rPr lang="zh-TW" altLang="zh-TW" sz="4000" b="1" dirty="0" smtClean="0">
                <a:solidFill>
                  <a:srgbClr val="FF0000"/>
                </a:solidFill>
                <a:latin typeface="Book Antiqua" panose="02040602050305030304" pitchFamily="18" charset="0"/>
                <a:ea typeface="標楷體" panose="03000509000000000000" pitchFamily="65" charset="-120"/>
              </a:rPr>
              <a:t>均衡</a:t>
            </a:r>
            <a:r>
              <a:rPr lang="zh-TW" altLang="zh-TW" sz="4000" b="1" dirty="0">
                <a:solidFill>
                  <a:srgbClr val="FF0000"/>
                </a:solidFill>
                <a:latin typeface="Book Antiqua" panose="02040602050305030304" pitchFamily="18" charset="0"/>
                <a:ea typeface="標楷體" panose="03000509000000000000" pitchFamily="65" charset="-120"/>
              </a:rPr>
              <a:t>學習</a:t>
            </a:r>
            <a:r>
              <a:rPr lang="zh-TW" altLang="en-US" sz="4000" b="1" dirty="0">
                <a:solidFill>
                  <a:srgbClr val="FF0000"/>
                </a:solidFill>
                <a:latin typeface="Book Antiqua" panose="02040602050305030304" pitchFamily="18" charset="0"/>
                <a:ea typeface="標楷體" panose="03000509000000000000" pitchFamily="65" charset="-120"/>
              </a:rPr>
              <a:t>（</a:t>
            </a:r>
            <a:r>
              <a:rPr lang="zh-TW" altLang="en-US" sz="4000" b="1" dirty="0" smtClean="0">
                <a:solidFill>
                  <a:srgbClr val="FF0000"/>
                </a:solidFill>
                <a:latin typeface="Book Antiqua" panose="02040602050305030304" pitchFamily="18" charset="0"/>
                <a:ea typeface="標楷體" panose="03000509000000000000" pitchFamily="65" charset="-120"/>
              </a:rPr>
              <a:t>上限</a:t>
            </a:r>
            <a:r>
              <a:rPr lang="en-US" altLang="zh-TW" sz="4000" b="1" dirty="0" smtClean="0">
                <a:solidFill>
                  <a:srgbClr val="FF0000"/>
                </a:solidFill>
                <a:latin typeface="Book Antiqua" panose="02040602050305030304" pitchFamily="18" charset="0"/>
                <a:ea typeface="標楷體" panose="03000509000000000000" pitchFamily="65" charset="-120"/>
              </a:rPr>
              <a:t>21</a:t>
            </a:r>
            <a:r>
              <a:rPr lang="zh-TW" altLang="en-US" sz="4000" b="1" dirty="0" smtClean="0">
                <a:solidFill>
                  <a:srgbClr val="FF0000"/>
                </a:solidFill>
                <a:latin typeface="Book Antiqua" panose="02040602050305030304" pitchFamily="18" charset="0"/>
                <a:ea typeface="標楷體" panose="03000509000000000000" pitchFamily="65" charset="-120"/>
              </a:rPr>
              <a:t>分</a:t>
            </a:r>
            <a:r>
              <a:rPr lang="zh-TW" altLang="en-US" sz="4000" b="1" dirty="0">
                <a:solidFill>
                  <a:srgbClr val="FF0000"/>
                </a:solidFill>
                <a:latin typeface="Book Antiqua" panose="02040602050305030304" pitchFamily="18" charset="0"/>
                <a:ea typeface="標楷體" panose="03000509000000000000" pitchFamily="65" charset="-120"/>
              </a:rPr>
              <a:t>）</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核分標準：</a:t>
            </a:r>
            <a:r>
              <a:rPr lang="zh-TW" altLang="zh-TW" sz="3200" dirty="0" smtClean="0">
                <a:latin typeface="Book Antiqua" panose="02040602050305030304" pitchFamily="18" charset="0"/>
                <a:ea typeface="標楷體" panose="03000509000000000000" pitchFamily="65" charset="-120"/>
              </a:rPr>
              <a:t>採計</a:t>
            </a:r>
            <a:r>
              <a:rPr lang="zh-TW" altLang="zh-TW" sz="3200" b="1" u="sng" dirty="0" smtClean="0">
                <a:solidFill>
                  <a:srgbClr val="0000FF"/>
                </a:solidFill>
                <a:latin typeface="Book Antiqua" panose="02040602050305030304" pitchFamily="18" charset="0"/>
                <a:ea typeface="標楷體" panose="03000509000000000000" pitchFamily="65" charset="-120"/>
              </a:rPr>
              <a:t>健康與體育</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藝術與人文</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綜合活動</a:t>
            </a:r>
            <a:r>
              <a:rPr lang="en-US" altLang="zh-TW" sz="3200" b="1" dirty="0" smtClean="0">
                <a:solidFill>
                  <a:srgbClr val="0000FF"/>
                </a:solidFill>
                <a:latin typeface="Book Antiqua" panose="02040602050305030304" pitchFamily="18" charset="0"/>
                <a:ea typeface="標楷體" panose="03000509000000000000" pitchFamily="65" charset="-120"/>
              </a:rPr>
              <a:t/>
            </a:r>
            <a:br>
              <a:rPr lang="en-US" altLang="zh-TW" sz="3200" b="1" dirty="0" smtClean="0">
                <a:solidFill>
                  <a:srgbClr val="0000FF"/>
                </a:solidFill>
                <a:latin typeface="Book Antiqua" panose="02040602050305030304" pitchFamily="18" charset="0"/>
                <a:ea typeface="標楷體" panose="03000509000000000000" pitchFamily="65" charset="-120"/>
              </a:rPr>
            </a:br>
            <a:r>
              <a:rPr lang="zh-TW" altLang="zh-TW" sz="3200" dirty="0" smtClean="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a:t>
            </a:r>
            <a:r>
              <a:rPr lang="zh-TW" altLang="en-US" sz="3200" dirty="0" smtClean="0">
                <a:solidFill>
                  <a:srgbClr val="FF0000"/>
                </a:solidFill>
                <a:latin typeface="Book Antiqua" panose="02040602050305030304" pitchFamily="18" charset="0"/>
                <a:ea typeface="標楷體" panose="03000509000000000000" pitchFamily="65" charset="-120"/>
              </a:rPr>
              <a:t>成績，每領域及格者得</a:t>
            </a:r>
            <a:r>
              <a:rPr lang="en-US" altLang="zh-TW" sz="3200" b="1" dirty="0" smtClean="0">
                <a:solidFill>
                  <a:srgbClr val="FF0000"/>
                </a:solidFill>
                <a:latin typeface="Book Antiqua" panose="02040602050305030304" pitchFamily="18" charset="0"/>
                <a:ea typeface="標楷體" panose="03000509000000000000" pitchFamily="65" charset="-120"/>
              </a:rPr>
              <a:t>7</a:t>
            </a:r>
            <a:r>
              <a:rPr lang="zh-TW" altLang="en-US" sz="3200" b="1" dirty="0" smtClean="0">
                <a:solidFill>
                  <a:srgbClr val="FF0000"/>
                </a:solidFill>
                <a:latin typeface="Book Antiqua" panose="02040602050305030304" pitchFamily="18" charset="0"/>
                <a:ea typeface="標楷體" panose="03000509000000000000" pitchFamily="65" charset="-120"/>
              </a:rPr>
              <a:t>分</a:t>
            </a:r>
            <a:r>
              <a:rPr lang="zh-TW" altLang="en-US" sz="3200" dirty="0" smtClean="0">
                <a:solidFill>
                  <a:srgbClr val="FF0000"/>
                </a:solidFill>
                <a:latin typeface="Book Antiqua" panose="02040602050305030304" pitchFamily="18" charset="0"/>
                <a:ea typeface="標楷體" panose="03000509000000000000" pitchFamily="65" charset="-120"/>
              </a:rPr>
              <a:t>。</a:t>
            </a:r>
            <a:endParaRPr lang="en-US" altLang="zh-TW" sz="3200" dirty="0" smtClean="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採計期間</a:t>
            </a:r>
            <a:r>
              <a:rPr lang="zh-TW" altLang="en-US" sz="3200" dirty="0">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七</a:t>
            </a:r>
            <a:r>
              <a:rPr lang="zh-TW" altLang="zh-TW" sz="3200" b="1" u="sng" dirty="0">
                <a:solidFill>
                  <a:srgbClr val="0000FF"/>
                </a:solidFill>
                <a:latin typeface="Book Antiqua" panose="02040602050305030304" pitchFamily="18" charset="0"/>
                <a:ea typeface="標楷體" panose="03000509000000000000" pitchFamily="65" charset="-120"/>
              </a:rPr>
              <a:t>年級上、下學期、八年級上、下學期</a:t>
            </a:r>
            <a:r>
              <a:rPr lang="zh-TW" altLang="zh-TW" sz="3200" b="1" u="sng" dirty="0" smtClean="0">
                <a:solidFill>
                  <a:srgbClr val="0000FF"/>
                </a:solidFill>
                <a:latin typeface="Book Antiqua" panose="02040602050305030304" pitchFamily="18" charset="0"/>
                <a:ea typeface="標楷體" panose="03000509000000000000" pitchFamily="65" charset="-120"/>
              </a:rPr>
              <a:t>及</a:t>
            </a:r>
            <a:r>
              <a:rPr lang="en-US" altLang="zh-TW" sz="3200" b="1" u="sng" dirty="0" smtClean="0">
                <a:solidFill>
                  <a:srgbClr val="0000FF"/>
                </a:solidFill>
                <a:latin typeface="Book Antiqua" panose="02040602050305030304" pitchFamily="18" charset="0"/>
                <a:ea typeface="標楷體" panose="03000509000000000000" pitchFamily="65" charset="-120"/>
              </a:rPr>
              <a:t/>
            </a:r>
            <a:br>
              <a:rPr lang="en-US" altLang="zh-TW" sz="3200" b="1" u="sng" dirty="0" smtClean="0">
                <a:solidFill>
                  <a:srgbClr val="0000FF"/>
                </a:solidFill>
                <a:latin typeface="Book Antiqua" panose="02040602050305030304" pitchFamily="18" charset="0"/>
                <a:ea typeface="標楷體" panose="03000509000000000000" pitchFamily="65" charset="-120"/>
              </a:rPr>
            </a:br>
            <a:r>
              <a:rPr lang="zh-TW" altLang="zh-TW" sz="3200" b="1" u="sng" dirty="0" smtClean="0">
                <a:solidFill>
                  <a:srgbClr val="0000FF"/>
                </a:solidFill>
                <a:latin typeface="Book Antiqua" panose="02040602050305030304" pitchFamily="18" charset="0"/>
                <a:ea typeface="標楷體" panose="03000509000000000000" pitchFamily="65" charset="-120"/>
              </a:rPr>
              <a:t>九</a:t>
            </a:r>
            <a:r>
              <a:rPr lang="zh-TW" altLang="zh-TW" sz="3200" b="1" u="sng" dirty="0">
                <a:solidFill>
                  <a:srgbClr val="0000FF"/>
                </a:solidFill>
                <a:latin typeface="Book Antiqua" panose="02040602050305030304" pitchFamily="18" charset="0"/>
                <a:ea typeface="標楷體" panose="03000509000000000000" pitchFamily="65" charset="-120"/>
              </a:rPr>
              <a:t>年級上學期</a:t>
            </a:r>
            <a:r>
              <a:rPr lang="zh-TW" altLang="zh-TW" sz="3200" dirty="0" smtClean="0">
                <a:latin typeface="Book Antiqua" panose="02040602050305030304" pitchFamily="18" charset="0"/>
                <a:ea typeface="標楷體" panose="03000509000000000000" pitchFamily="65" charset="-120"/>
              </a:rPr>
              <a:t>等</a:t>
            </a:r>
            <a:r>
              <a:rPr lang="en-US" altLang="zh-TW" sz="3200" dirty="0" smtClean="0">
                <a:latin typeface="Book Antiqua" panose="02040602050305030304" pitchFamily="18" charset="0"/>
                <a:ea typeface="標楷體" panose="03000509000000000000" pitchFamily="65" charset="-120"/>
              </a:rPr>
              <a:t>5</a:t>
            </a:r>
            <a:r>
              <a:rPr lang="zh-TW" altLang="zh-TW" sz="3200" dirty="0" smtClean="0">
                <a:latin typeface="Book Antiqua" panose="02040602050305030304" pitchFamily="18" charset="0"/>
                <a:ea typeface="標楷體" panose="03000509000000000000" pitchFamily="65" charset="-120"/>
              </a:rPr>
              <a:t>學期</a:t>
            </a:r>
            <a:r>
              <a:rPr lang="zh-TW" altLang="zh-TW" sz="3200" dirty="0">
                <a:latin typeface="Book Antiqua" panose="02040602050305030304" pitchFamily="18" charset="0"/>
                <a:ea typeface="標楷體" panose="03000509000000000000" pitchFamily="65" charset="-120"/>
              </a:rPr>
              <a:t>成績</a:t>
            </a:r>
            <a:r>
              <a:rPr lang="zh-TW" altLang="en-US" sz="3200" dirty="0" smtClean="0">
                <a:latin typeface="Book Antiqua" panose="02040602050305030304" pitchFamily="18" charset="0"/>
                <a:ea typeface="標楷體" panose="03000509000000000000" pitchFamily="65" charset="-120"/>
              </a:rPr>
              <a:t>。</a:t>
            </a:r>
            <a:endParaRPr lang="en-US" altLang="zh-TW" sz="3200" dirty="0" smtClean="0">
              <a:latin typeface="Book Antiqua" panose="02040602050305030304" pitchFamily="18" charset="0"/>
              <a:ea typeface="標楷體" panose="03000509000000000000" pitchFamily="65" charset="-120"/>
            </a:endParaRPr>
          </a:p>
        </p:txBody>
      </p:sp>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均衡學習</a:t>
            </a:r>
            <a:endParaRPr kumimoji="0" lang="zh-TW" altLang="en-US" sz="4000" dirty="0">
              <a:latin typeface="+mn-ea"/>
              <a:ea typeface="+mn-ea"/>
            </a:endParaRPr>
          </a:p>
        </p:txBody>
      </p:sp>
      <p:sp>
        <p:nvSpPr>
          <p:cNvPr id="20070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DFB14F-0F45-45E0-904E-086EDE5CF788}" type="slidenum">
              <a:rPr kumimoji="0" lang="zh-TW" altLang="en-US" smtClean="0">
                <a:solidFill>
                  <a:srgbClr val="FEFFFF"/>
                </a:solidFill>
                <a:latin typeface="Century Gothic" panose="020B0502020202020204" pitchFamily="34" charset="0"/>
              </a:rPr>
              <a:pPr/>
              <a:t>110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666750" y="13716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smtClean="0">
                <a:solidFill>
                  <a:srgbClr val="0000FF"/>
                </a:solidFill>
                <a:latin typeface="Book Antiqua" panose="02040602050305030304" pitchFamily="18" charset="0"/>
                <a:ea typeface="標楷體" panose="03000509000000000000" pitchFamily="65" charset="-120"/>
              </a:rPr>
              <a:t> </a:t>
            </a:r>
            <a:r>
              <a:rPr lang="zh-TW" altLang="zh-TW" sz="4000" b="1" dirty="0" smtClean="0">
                <a:solidFill>
                  <a:srgbClr val="0000FF"/>
                </a:solidFill>
                <a:latin typeface="Book Antiqua" panose="02040602050305030304" pitchFamily="18" charset="0"/>
                <a:ea typeface="標楷體" panose="03000509000000000000" pitchFamily="65" charset="-120"/>
              </a:rPr>
              <a:t>國中教育會考</a:t>
            </a:r>
            <a:r>
              <a:rPr lang="zh-TW" altLang="en-US" sz="4000" b="1" dirty="0" smtClean="0">
                <a:solidFill>
                  <a:srgbClr val="0000FF"/>
                </a:solidFill>
                <a:latin typeface="Book Antiqua" panose="02040602050305030304" pitchFamily="18" charset="0"/>
                <a:ea typeface="標楷體" panose="03000509000000000000" pitchFamily="65" charset="-120"/>
              </a:rPr>
              <a:t>（上限</a:t>
            </a:r>
            <a:r>
              <a:rPr lang="en-US" altLang="zh-TW" sz="4000" b="1" dirty="0" smtClean="0">
                <a:solidFill>
                  <a:srgbClr val="0000FF"/>
                </a:solidFill>
                <a:latin typeface="Book Antiqua" panose="02040602050305030304" pitchFamily="18" charset="0"/>
                <a:ea typeface="標楷體" panose="03000509000000000000" pitchFamily="65" charset="-120"/>
              </a:rPr>
              <a:t>32</a:t>
            </a:r>
            <a:r>
              <a:rPr lang="zh-TW" altLang="en-US" sz="4000" b="1" dirty="0" smtClean="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分項目為</a:t>
            </a:r>
            <a:r>
              <a:rPr lang="zh-TW" altLang="zh-TW" sz="2400" b="1" dirty="0" smtClean="0">
                <a:solidFill>
                  <a:srgbClr val="FF0000"/>
                </a:solidFill>
                <a:latin typeface="Book Antiqua" panose="02040602050305030304" pitchFamily="18" charset="0"/>
                <a:ea typeface="標楷體" panose="03000509000000000000" pitchFamily="65" charset="-120"/>
              </a:rPr>
              <a:t>「國文」、「數學</a:t>
            </a:r>
            <a:r>
              <a:rPr lang="zh-TW" altLang="zh-TW" sz="2400" b="1" dirty="0">
                <a:solidFill>
                  <a:srgbClr val="FF0000"/>
                </a:solidFill>
                <a:latin typeface="Book Antiqua" panose="02040602050305030304" pitchFamily="18" charset="0"/>
                <a:ea typeface="標楷體" panose="03000509000000000000" pitchFamily="65" charset="-120"/>
              </a:rPr>
              <a:t>」 、 </a:t>
            </a:r>
            <a:r>
              <a:rPr lang="zh-TW" altLang="zh-TW" sz="2400" b="1" dirty="0" smtClean="0">
                <a:solidFill>
                  <a:srgbClr val="FF0000"/>
                </a:solidFill>
                <a:latin typeface="Book Antiqua" panose="02040602050305030304" pitchFamily="18" charset="0"/>
                <a:ea typeface="標楷體" panose="03000509000000000000" pitchFamily="65" charset="-120"/>
              </a:rPr>
              <a:t>「</a:t>
            </a:r>
            <a:r>
              <a:rPr lang="zh-TW" altLang="zh-TW" sz="2400" b="1" dirty="0">
                <a:solidFill>
                  <a:srgbClr val="FF0000"/>
                </a:solidFill>
                <a:latin typeface="Book Antiqua" panose="02040602050305030304" pitchFamily="18" charset="0"/>
                <a:ea typeface="標楷體" panose="03000509000000000000" pitchFamily="65" charset="-120"/>
              </a:rPr>
              <a:t>英語」 、</a:t>
            </a:r>
            <a:r>
              <a:rPr lang="zh-TW" altLang="zh-TW" sz="2400" b="1" dirty="0" smtClean="0">
                <a:solidFill>
                  <a:srgbClr val="FF0000"/>
                </a:solidFill>
                <a:latin typeface="Book Antiqua" panose="02040602050305030304" pitchFamily="18" charset="0"/>
                <a:ea typeface="標楷體" panose="03000509000000000000" pitchFamily="65" charset="-120"/>
              </a:rPr>
              <a:t>「自然」及「社會</a:t>
            </a:r>
            <a:r>
              <a:rPr lang="zh-TW" altLang="zh-TW" sz="2400" b="1" dirty="0" smtClean="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 </a:t>
            </a:r>
            <a:r>
              <a:rPr lang="zh-TW" altLang="zh-TW" sz="2400" b="1" dirty="0" smtClean="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smtClean="0">
                <a:solidFill>
                  <a:srgbClr val="C00000"/>
                </a:solidFill>
                <a:latin typeface="Book Antiqua" panose="02040602050305030304" pitchFamily="18" charset="0"/>
                <a:ea typeface="標楷體" panose="03000509000000000000" pitchFamily="65" charset="-120"/>
              </a:rPr>
              <a:t>107</a:t>
            </a:r>
            <a:r>
              <a:rPr lang="zh-TW" altLang="zh-TW" sz="2400" b="1" u="sng" dirty="0" smtClean="0">
                <a:solidFill>
                  <a:srgbClr val="C00000"/>
                </a:solidFill>
                <a:latin typeface="Book Antiqua" panose="02040602050305030304" pitchFamily="18" charset="0"/>
                <a:ea typeface="標楷體" panose="03000509000000000000" pitchFamily="65" charset="-120"/>
              </a:rPr>
              <a:t>年度</a:t>
            </a:r>
            <a:r>
              <a:rPr lang="zh-TW" altLang="zh-TW" sz="2400" b="1" dirty="0" smtClean="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nvGraphicFramePr>
        <p:xfrm>
          <a:off x="889990" y="29465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xmlns="" val="20000"/>
                    </a:ext>
                  </a:extLst>
                </a:gridCol>
                <a:gridCol w="1301450">
                  <a:extLst>
                    <a:ext uri="{9D8B030D-6E8A-4147-A177-3AD203B41FA5}">
                      <a16:colId xmlns:a16="http://schemas.microsoft.com/office/drawing/2014/main" xmlns="" val="20001"/>
                    </a:ext>
                  </a:extLst>
                </a:gridCol>
                <a:gridCol w="1301450">
                  <a:extLst>
                    <a:ext uri="{9D8B030D-6E8A-4147-A177-3AD203B41FA5}">
                      <a16:colId xmlns:a16="http://schemas.microsoft.com/office/drawing/2014/main" xmlns="" val="20002"/>
                    </a:ext>
                  </a:extLst>
                </a:gridCol>
                <a:gridCol w="1301450">
                  <a:extLst>
                    <a:ext uri="{9D8B030D-6E8A-4147-A177-3AD203B41FA5}">
                      <a16:colId xmlns:a16="http://schemas.microsoft.com/office/drawing/2014/main" xmlns="" val="20003"/>
                    </a:ext>
                  </a:extLst>
                </a:gridCol>
                <a:gridCol w="1301450">
                  <a:extLst>
                    <a:ext uri="{9D8B030D-6E8A-4147-A177-3AD203B41FA5}">
                      <a16:colId xmlns:a16="http://schemas.microsoft.com/office/drawing/2014/main" xmlns="" val="20004"/>
                    </a:ext>
                  </a:extLst>
                </a:gridCol>
                <a:gridCol w="1301450">
                  <a:extLst>
                    <a:ext uri="{9D8B030D-6E8A-4147-A177-3AD203B41FA5}">
                      <a16:colId xmlns:a16="http://schemas.microsoft.com/office/drawing/2014/main" xmlns="" val="20005"/>
                    </a:ext>
                  </a:extLst>
                </a:gridCol>
                <a:gridCol w="1301450">
                  <a:extLst>
                    <a:ext uri="{9D8B030D-6E8A-4147-A177-3AD203B41FA5}">
                      <a16:colId xmlns:a16="http://schemas.microsoft.com/office/drawing/2014/main" xmlns="" val="20006"/>
                    </a:ext>
                  </a:extLst>
                </a:gridCol>
                <a:gridCol w="1301450">
                  <a:extLst>
                    <a:ext uri="{9D8B030D-6E8A-4147-A177-3AD203B41FA5}">
                      <a16:colId xmlns:a16="http://schemas.microsoft.com/office/drawing/2014/main" xmlns=""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endPar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endPar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endPar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endPar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smtClean="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13996">
                <a:tc>
                  <a:txBody>
                    <a:bodyPr/>
                    <a:lstStyle/>
                    <a:p>
                      <a:pPr algn="ctr"/>
                      <a:r>
                        <a:rPr lang="zh-TW" altLang="en-US" sz="3300" b="1" dirty="0" smtClean="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endPar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bl>
          </a:graphicData>
        </a:graphic>
      </p:graphicFrame>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國中教育會考</a:t>
            </a:r>
            <a:endParaRPr kumimoji="0" lang="zh-TW" altLang="en-US" sz="4000" dirty="0">
              <a:latin typeface="+mn-ea"/>
              <a:ea typeface="+mn-ea"/>
            </a:endParaRPr>
          </a:p>
        </p:txBody>
      </p:sp>
      <p:sp>
        <p:nvSpPr>
          <p:cNvPr id="3" name="矩形 2"/>
          <p:cNvSpPr/>
          <p:nvPr/>
        </p:nvSpPr>
        <p:spPr>
          <a:xfrm>
            <a:off x="890588" y="5492750"/>
            <a:ext cx="11107737" cy="1354138"/>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a:t>
            </a:r>
            <a:r>
              <a:rPr lang="zh-TW" altLang="en-US" sz="2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2400" dirty="0">
                <a:latin typeface="標楷體" panose="03000509000000000000" pitchFamily="65" charset="-120"/>
                <a:ea typeface="標楷體" panose="03000509000000000000" pitchFamily="65" charset="-120"/>
              </a:rPr>
              <a:t>之</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總積分計算項目由各校</a:t>
            </a:r>
            <a:r>
              <a:rPr lang="zh-TW" altLang="en-US" sz="2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20173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1FC5C21-2D04-402F-92A6-53718BC1BD23}" type="slidenum">
              <a:rPr kumimoji="0" lang="zh-TW" altLang="en-US" smtClean="0">
                <a:solidFill>
                  <a:srgbClr val="FEFFFF"/>
                </a:solidFill>
                <a:latin typeface="Century Gothic" panose="020B0502020202020204" pitchFamily="34" charset="0"/>
              </a:rPr>
              <a:pPr/>
              <a:t>111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smtClean="0">
                <a:solidFill>
                  <a:srgbClr val="0000FF"/>
                </a:solidFill>
                <a:latin typeface="標楷體" panose="03000509000000000000" pitchFamily="65" charset="-120"/>
                <a:ea typeface="標楷體" panose="03000509000000000000" pitchFamily="65" charset="-120"/>
              </a:rPr>
              <a:t>寫作測驗（上限</a:t>
            </a:r>
            <a:r>
              <a:rPr lang="en-US" altLang="zh-TW" sz="3600" b="1" dirty="0" smtClean="0">
                <a:solidFill>
                  <a:srgbClr val="0000FF"/>
                </a:solidFill>
                <a:latin typeface="Book Antiqua" panose="02040602050305030304" pitchFamily="18" charset="0"/>
                <a:ea typeface="標楷體" panose="03000509000000000000" pitchFamily="65" charset="-120"/>
              </a:rPr>
              <a:t>1</a:t>
            </a:r>
            <a:r>
              <a:rPr lang="zh-TW" altLang="en-US" sz="3600" b="1" dirty="0" smtClean="0">
                <a:solidFill>
                  <a:srgbClr val="0000FF"/>
                </a:solidFill>
                <a:latin typeface="標楷體" panose="03000509000000000000" pitchFamily="65" charset="-120"/>
                <a:ea typeface="標楷體" panose="03000509000000000000" pitchFamily="65" charset="-120"/>
              </a:rPr>
              <a:t>分</a:t>
            </a:r>
            <a:r>
              <a:rPr lang="zh-TW" altLang="en-US" sz="3600" b="1" dirty="0">
                <a:solidFill>
                  <a:srgbClr val="0000FF"/>
                </a:solidFill>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xmlns="" val="20000"/>
                    </a:ext>
                  </a:extLst>
                </a:gridCol>
                <a:gridCol w="1439057">
                  <a:extLst>
                    <a:ext uri="{9D8B030D-6E8A-4147-A177-3AD203B41FA5}">
                      <a16:colId xmlns:a16="http://schemas.microsoft.com/office/drawing/2014/main" xmlns="" val="20001"/>
                    </a:ext>
                  </a:extLst>
                </a:gridCol>
                <a:gridCol w="1439057">
                  <a:extLst>
                    <a:ext uri="{9D8B030D-6E8A-4147-A177-3AD203B41FA5}">
                      <a16:colId xmlns:a16="http://schemas.microsoft.com/office/drawing/2014/main" xmlns="" val="20002"/>
                    </a:ext>
                  </a:extLst>
                </a:gridCol>
                <a:gridCol w="1439057">
                  <a:extLst>
                    <a:ext uri="{9D8B030D-6E8A-4147-A177-3AD203B41FA5}">
                      <a16:colId xmlns:a16="http://schemas.microsoft.com/office/drawing/2014/main" xmlns="" val="20003"/>
                    </a:ext>
                  </a:extLst>
                </a:gridCol>
                <a:gridCol w="1439057">
                  <a:extLst>
                    <a:ext uri="{9D8B030D-6E8A-4147-A177-3AD203B41FA5}">
                      <a16:colId xmlns:a16="http://schemas.microsoft.com/office/drawing/2014/main" xmlns="" val="20004"/>
                    </a:ext>
                  </a:extLst>
                </a:gridCol>
                <a:gridCol w="1439057">
                  <a:extLst>
                    <a:ext uri="{9D8B030D-6E8A-4147-A177-3AD203B41FA5}">
                      <a16:colId xmlns:a16="http://schemas.microsoft.com/office/drawing/2014/main" xmlns="" val="20005"/>
                    </a:ext>
                  </a:extLst>
                </a:gridCol>
                <a:gridCol w="1439057">
                  <a:extLst>
                    <a:ext uri="{9D8B030D-6E8A-4147-A177-3AD203B41FA5}">
                      <a16:colId xmlns:a16="http://schemas.microsoft.com/office/drawing/2014/main" xmlns=""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latin typeface="標楷體" panose="03000509000000000000" pitchFamily="65" charset="-120"/>
                          <a:ea typeface="標楷體" panose="03000509000000000000" pitchFamily="65" charset="-120"/>
                        </a:rPr>
                        <a:t>寫作成績</a:t>
                      </a:r>
                      <a:endParaRPr lang="zh-TW" altLang="en-US" sz="3300" b="1" dirty="0">
                        <a:solidFill>
                          <a:srgbClr val="0000FF"/>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smtClean="0">
                          <a:solidFill>
                            <a:srgbClr val="0000FF"/>
                          </a:solidFill>
                          <a:latin typeface="Book Antiqua" panose="02040602050305030304" pitchFamily="18" charset="0"/>
                          <a:ea typeface="標楷體" panose="03000509000000000000" pitchFamily="65" charset="-120"/>
                        </a:rPr>
                        <a:t>6</a:t>
                      </a:r>
                      <a:r>
                        <a:rPr lang="zh-TW" altLang="en-US" sz="3300" dirty="0" smtClean="0">
                          <a:solidFill>
                            <a:srgbClr val="0000FF"/>
                          </a:solidFill>
                          <a:latin typeface="Book Antiqua" panose="02040602050305030304" pitchFamily="18" charset="0"/>
                          <a:ea typeface="標楷體" panose="03000509000000000000" pitchFamily="65" charset="-120"/>
                        </a:rPr>
                        <a:t>級分</a:t>
                      </a:r>
                      <a:endParaRPr lang="zh-TW" altLang="en-US" sz="3300"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0000"/>
                  </a:ext>
                </a:extLst>
              </a:tr>
              <a:tr h="1013279">
                <a:tc>
                  <a:txBody>
                    <a:bodyPr/>
                    <a:lstStyle/>
                    <a:p>
                      <a:pPr marL="0" algn="ctr" defTabSz="914400" rtl="0" eaLnBrk="1" latinLnBrk="0" hangingPunct="1"/>
                      <a:r>
                        <a:rPr lang="zh-TW" altLang="en-US"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sp>
        <p:nvSpPr>
          <p:cNvPr id="9"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會考寫作測驗</a:t>
            </a:r>
            <a:endParaRPr kumimoji="0" lang="zh-TW" altLang="en-US" sz="4000" dirty="0">
              <a:latin typeface="+mn-ea"/>
              <a:ea typeface="+mn-ea"/>
            </a:endParaRPr>
          </a:p>
        </p:txBody>
      </p:sp>
      <p:sp>
        <p:nvSpPr>
          <p:cNvPr id="2027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52C8CB-7163-4EF5-BEB6-D44AC1D66457}" type="slidenum">
              <a:rPr kumimoji="0" lang="zh-TW" altLang="en-US" smtClean="0">
                <a:solidFill>
                  <a:srgbClr val="FEFFFF"/>
                </a:solidFill>
                <a:latin typeface="Century Gothic" panose="020B0502020202020204" pitchFamily="34" charset="0"/>
              </a:rPr>
              <a:pPr/>
              <a:t>112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p:cNvPr>
          <p:cNvSpPr/>
          <p:nvPr/>
        </p:nvSpPr>
        <p:spPr>
          <a:xfrm>
            <a:off x="10404475" y="2039938"/>
            <a:ext cx="1727200" cy="1227137"/>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3" name="箭號: 五邊形 12">
            <a:extLst/>
          </p:cNvPr>
          <p:cNvSpPr/>
          <p:nvPr/>
        </p:nvSpPr>
        <p:spPr>
          <a:xfrm>
            <a:off x="9113838" y="1530350"/>
            <a:ext cx="1727200" cy="1227138"/>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p:cNvPr>
          <p:cNvSpPr/>
          <p:nvPr/>
        </p:nvSpPr>
        <p:spPr>
          <a:xfrm>
            <a:off x="7702550" y="1982788"/>
            <a:ext cx="1744663" cy="1239837"/>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11" name="箭號: 五邊形 10">
            <a:extLst/>
          </p:cNvPr>
          <p:cNvSpPr/>
          <p:nvPr/>
        </p:nvSpPr>
        <p:spPr>
          <a:xfrm>
            <a:off x="6181725" y="1546225"/>
            <a:ext cx="1741488" cy="1236663"/>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9" name="箭號: 五邊形 8">
            <a:extLst/>
          </p:cNvPr>
          <p:cNvSpPr/>
          <p:nvPr/>
        </p:nvSpPr>
        <p:spPr>
          <a:xfrm>
            <a:off x="4684713" y="1990725"/>
            <a:ext cx="1720850" cy="1222375"/>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p:cNvPr>
          <p:cNvSpPr/>
          <p:nvPr/>
        </p:nvSpPr>
        <p:spPr>
          <a:xfrm>
            <a:off x="3103563" y="1552575"/>
            <a:ext cx="1743075" cy="1247775"/>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p:cNvPr>
          <p:cNvSpPr/>
          <p:nvPr/>
        </p:nvSpPr>
        <p:spPr>
          <a:xfrm>
            <a:off x="1665288" y="2039938"/>
            <a:ext cx="1706562" cy="1193800"/>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p:cNvPr>
          <p:cNvSpPr/>
          <p:nvPr/>
        </p:nvSpPr>
        <p:spPr>
          <a:xfrm>
            <a:off x="307975" y="1552575"/>
            <a:ext cx="1614488" cy="1147763"/>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ts val="600"/>
              </a:spcBef>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p:cNvPr>
          <p:cNvSpPr/>
          <p:nvPr/>
        </p:nvSpPr>
        <p:spPr>
          <a:xfrm>
            <a:off x="10122794" y="3795856"/>
            <a:ext cx="1972165"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0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6&gt;5&gt;4&gt;</a:t>
            </a: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3&gt;2&gt;1&gt;</a:t>
            </a:r>
            <a:r>
              <a:rPr lang="zh-TW" altLang="en-US" sz="1200" b="1" dirty="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p:cNvPr>
          <p:cNvSpPr/>
          <p:nvPr/>
        </p:nvSpPr>
        <p:spPr>
          <a:xfrm>
            <a:off x="8435189" y="4305446"/>
            <a:ext cx="2023862"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55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p>
          <a:p>
            <a:pPr algn="ctr">
              <a:defRPr/>
            </a:pP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p:cNvPr>
          <p:cNvSpPr/>
          <p:nvPr/>
        </p:nvSpPr>
        <p:spPr>
          <a:xfrm>
            <a:off x="6750544" y="3803277"/>
            <a:ext cx="1857376"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p:cNvPr>
          <p:cNvSpPr/>
          <p:nvPr/>
        </p:nvSpPr>
        <p:spPr>
          <a:xfrm>
            <a:off x="5176739" y="4256460"/>
            <a:ext cx="1857375"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p:cNvPr>
          <p:cNvSpPr/>
          <p:nvPr/>
        </p:nvSpPr>
        <p:spPr>
          <a:xfrm>
            <a:off x="3569101" y="3794791"/>
            <a:ext cx="1835150"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p:cNvPr>
          <p:cNvSpPr/>
          <p:nvPr/>
        </p:nvSpPr>
        <p:spPr>
          <a:xfrm>
            <a:off x="2016125" y="4252913"/>
            <a:ext cx="183515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4138" algn="r">
              <a:defRPr/>
            </a:pPr>
            <a:endParaRPr lang="zh-TW" altLang="en-US" sz="1400" b="1" dirty="0">
              <a:latin typeface="Book Antiqua" panose="02040602050305030304" pitchFamily="18" charset="0"/>
            </a:endParaRPr>
          </a:p>
        </p:txBody>
      </p:sp>
      <p:sp>
        <p:nvSpPr>
          <p:cNvPr id="21" name="箭號: 五邊形 20">
            <a:extLst/>
          </p:cNvPr>
          <p:cNvSpPr/>
          <p:nvPr/>
        </p:nvSpPr>
        <p:spPr>
          <a:xfrm>
            <a:off x="330116" y="3798330"/>
            <a:ext cx="19304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203793" name="文字方塊 4"/>
          <p:cNvSpPr txBox="1">
            <a:spLocks noChangeArrowheads="1"/>
          </p:cNvSpPr>
          <p:nvPr/>
        </p:nvSpPr>
        <p:spPr bwMode="auto">
          <a:xfrm>
            <a:off x="330200" y="5868988"/>
            <a:ext cx="113157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000" b="1">
                <a:solidFill>
                  <a:srgbClr val="FF0000"/>
                </a:solidFill>
                <a:latin typeface="標楷體" panose="03000509000000000000" pitchFamily="65" charset="-120"/>
                <a:ea typeface="標楷體" panose="03000509000000000000" pitchFamily="65" charset="-120"/>
              </a:rPr>
              <a:t>無論是否採計會考成績，但同分比序項目皆為一致標準，且均包含會考相關科目之比序</a:t>
            </a:r>
            <a:r>
              <a:rPr lang="zh-TW" altLang="en-US" sz="1600">
                <a:latin typeface="標楷體" panose="03000509000000000000" pitchFamily="65" charset="-120"/>
                <a:ea typeface="標楷體" panose="03000509000000000000" pitchFamily="65" charset="-120"/>
              </a:rPr>
              <a:t>。</a:t>
            </a:r>
          </a:p>
        </p:txBody>
      </p:sp>
      <p:sp>
        <p:nvSpPr>
          <p:cNvPr id="4" name="文字方塊 3"/>
          <p:cNvSpPr txBox="1"/>
          <p:nvPr/>
        </p:nvSpPr>
        <p:spPr>
          <a:xfrm>
            <a:off x="-127777" y="1666659"/>
            <a:ext cx="2221436" cy="1223412"/>
          </a:xfrm>
          <a:prstGeom prst="rect">
            <a:avLst/>
          </a:prstGeom>
          <a:noFill/>
        </p:spPr>
        <p:txBody>
          <a:bodyPr>
            <a:spAutoFit/>
          </a:bodyPr>
          <a:lstStyle/>
          <a:p>
            <a:pPr algn="ctr">
              <a:spcBef>
                <a:spcPts val="600"/>
              </a:spcBef>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3300"/>
              </a:lnSpc>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a:defRPr/>
            </a:pPr>
            <a:endParaRPr lang="zh-TW" altLang="en-US" dirty="0"/>
          </a:p>
        </p:txBody>
      </p:sp>
      <p:sp>
        <p:nvSpPr>
          <p:cNvPr id="6" name="文字方塊 5"/>
          <p:cNvSpPr txBox="1"/>
          <p:nvPr/>
        </p:nvSpPr>
        <p:spPr>
          <a:xfrm>
            <a:off x="1509550" y="2066323"/>
            <a:ext cx="1617237" cy="1046440"/>
          </a:xfrm>
          <a:prstGeom prst="rect">
            <a:avLst/>
          </a:prstGeom>
          <a:noFill/>
        </p:spPr>
        <p:txBody>
          <a:bodyPr>
            <a:spAutoFit/>
          </a:bodyPr>
          <a:lstStyle/>
          <a:p>
            <a:pPr algn="ctr">
              <a:defRPr/>
            </a:pPr>
            <a:r>
              <a:rPr lang="zh-TW" altLang="en-US" sz="2400" b="1" dirty="0">
                <a:solidFill>
                  <a:srgbClr val="C00000"/>
                </a:solidFill>
                <a:latin typeface="Book Antiqua" panose="02040602050305030304" pitchFamily="18" charset="0"/>
                <a:ea typeface="標楷體" panose="03000509000000000000" pitchFamily="65" charset="-120"/>
              </a:rPr>
              <a:t>  </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1</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14" name="文字方塊 13"/>
          <p:cNvSpPr txBox="1"/>
          <p:nvPr/>
        </p:nvSpPr>
        <p:spPr>
          <a:xfrm>
            <a:off x="3102932" y="1531344"/>
            <a:ext cx="1506583" cy="1538883"/>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3" name="文字方塊 22"/>
          <p:cNvSpPr txBox="1"/>
          <p:nvPr/>
        </p:nvSpPr>
        <p:spPr>
          <a:xfrm>
            <a:off x="4542078" y="2039708"/>
            <a:ext cx="1623531"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4" name="文字方塊 23"/>
          <p:cNvSpPr txBox="1"/>
          <p:nvPr/>
        </p:nvSpPr>
        <p:spPr>
          <a:xfrm>
            <a:off x="6198778" y="1593779"/>
            <a:ext cx="143218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5" name="文字方塊 24"/>
          <p:cNvSpPr txBox="1"/>
          <p:nvPr/>
        </p:nvSpPr>
        <p:spPr>
          <a:xfrm>
            <a:off x="7543672" y="2003557"/>
            <a:ext cx="167764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6" name="文字方塊 25"/>
          <p:cNvSpPr txBox="1"/>
          <p:nvPr/>
        </p:nvSpPr>
        <p:spPr>
          <a:xfrm>
            <a:off x="9064872" y="1608499"/>
            <a:ext cx="1481519" cy="1046440"/>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0~15</a:t>
            </a:r>
            <a:endParaRPr lang="zh-TW" altLang="en-US" dirty="0"/>
          </a:p>
        </p:txBody>
      </p:sp>
      <p:sp>
        <p:nvSpPr>
          <p:cNvPr id="27" name="文字方塊 26"/>
          <p:cNvSpPr txBox="1"/>
          <p:nvPr/>
        </p:nvSpPr>
        <p:spPr>
          <a:xfrm>
            <a:off x="10331859" y="2028038"/>
            <a:ext cx="1489575" cy="1477328"/>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pPr>
              <a:defRPr/>
            </a:pPr>
            <a:endParaRPr lang="zh-TW" altLang="en-US" sz="1400" dirty="0"/>
          </a:p>
        </p:txBody>
      </p:sp>
      <p:sp>
        <p:nvSpPr>
          <p:cNvPr id="28" name="文字方塊 27"/>
          <p:cNvSpPr txBox="1"/>
          <p:nvPr/>
        </p:nvSpPr>
        <p:spPr>
          <a:xfrm>
            <a:off x="1987118" y="4496003"/>
            <a:ext cx="1590161" cy="1200329"/>
          </a:xfrm>
          <a:prstGeom prst="rect">
            <a:avLst/>
          </a:prstGeom>
          <a:noFill/>
        </p:spPr>
        <p:txBody>
          <a:bodyPr>
            <a:spAutoFit/>
          </a:bodyP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a:p>
            <a:pPr>
              <a:defRPr/>
            </a:pPr>
            <a:endParaRPr lang="zh-TW" altLang="en-US" dirty="0"/>
          </a:p>
        </p:txBody>
      </p:sp>
      <p:sp>
        <p:nvSpPr>
          <p:cNvPr id="29" name="標題 1"/>
          <p:cNvSpPr txBox="1">
            <a:spLocks/>
          </p:cNvSpPr>
          <p:nvPr/>
        </p:nvSpPr>
        <p:spPr bwMode="auto">
          <a:xfrm>
            <a:off x="1592263" y="615950"/>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a:latin typeface="+mn-ea"/>
                <a:ea typeface="+mn-ea"/>
              </a:rPr>
              <a:t>-</a:t>
            </a:r>
            <a:r>
              <a:rPr kumimoji="0" lang="zh-TW" altLang="en-US" sz="4000" dirty="0">
                <a:latin typeface="+mn-ea"/>
                <a:ea typeface="+mn-ea"/>
              </a:rPr>
              <a:t>超額同分比序項目順序</a:t>
            </a:r>
          </a:p>
        </p:txBody>
      </p:sp>
      <p:sp>
        <p:nvSpPr>
          <p:cNvPr id="203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3B408B3-207A-4AB9-B23B-B488E6B3E06F}" type="slidenum">
              <a:rPr kumimoji="0" lang="zh-TW" altLang="en-US" smtClean="0">
                <a:solidFill>
                  <a:srgbClr val="FEFFFF"/>
                </a:solidFill>
                <a:latin typeface="Century Gothic" panose="020B0502020202020204" pitchFamily="34" charset="0"/>
              </a:rPr>
              <a:pPr/>
              <a:t>113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grpSp>
        <p:nvGrpSpPr>
          <p:cNvPr id="205827" name="群組 8"/>
          <p:cNvGrpSpPr>
            <a:grpSpLocks/>
          </p:cNvGrpSpPr>
          <p:nvPr/>
        </p:nvGrpSpPr>
        <p:grpSpPr bwMode="auto">
          <a:xfrm>
            <a:off x="3835400" y="985838"/>
            <a:ext cx="6742113" cy="5872162"/>
            <a:chOff x="3325753" y="878927"/>
            <a:chExt cx="6809809" cy="5825051"/>
          </a:xfrm>
        </p:grpSpPr>
        <p:pic>
          <p:nvPicPr>
            <p:cNvPr id="205830"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5753" y="1409321"/>
              <a:ext cx="6666659" cy="529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文字方塊 5"/>
            <p:cNvSpPr txBox="1">
              <a:spLocks noChangeArrowheads="1"/>
            </p:cNvSpPr>
            <p:nvPr/>
          </p:nvSpPr>
          <p:spPr bwMode="auto">
            <a:xfrm>
              <a:off x="3390224" y="878927"/>
              <a:ext cx="674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latin typeface="Times New Roman" panose="02020603050405020304" pitchFamily="18" charset="0"/>
                  <a:cs typeface="Times New Roman" panose="02020603050405020304" pitchFamily="18" charset="0"/>
                </a:rPr>
                <a:t>107</a:t>
              </a:r>
              <a:r>
                <a:rPr lang="zh-TW" altLang="zh-TW" b="1" dirty="0">
                  <a:latin typeface="標楷體" panose="03000509000000000000" pitchFamily="65" charset="-120"/>
                  <a:ea typeface="標楷體" panose="03000509000000000000" pitchFamily="65" charset="-120"/>
                </a:rPr>
                <a:t>學年度五專入學專用優先免試入學超額比序項目積分證明單</a:t>
              </a:r>
              <a:endParaRPr lang="zh-TW" altLang="en-US" b="1" dirty="0">
                <a:solidFill>
                  <a:srgbClr val="C00000"/>
                </a:solidFill>
                <a:latin typeface="標楷體" panose="03000509000000000000" pitchFamily="65" charset="-120"/>
                <a:ea typeface="標楷體" panose="03000509000000000000" pitchFamily="65" charset="-120"/>
              </a:endParaRPr>
            </a:p>
          </p:txBody>
        </p:sp>
      </p:grpSp>
      <p:sp>
        <p:nvSpPr>
          <p:cNvPr id="11"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58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DF1D9EF-606A-446F-ADCB-801098FEEF6F}" type="slidenum">
              <a:rPr kumimoji="0" lang="zh-TW" altLang="en-US" smtClean="0">
                <a:solidFill>
                  <a:srgbClr val="FEFFFF"/>
                </a:solidFill>
                <a:latin typeface="Century Gothic" panose="020B0502020202020204" pitchFamily="34" charset="0"/>
              </a:rPr>
              <a:pPr/>
              <a:t>114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07875" name="文字方塊 8"/>
          <p:cNvSpPr txBox="1">
            <a:spLocks noChangeArrowheads="1"/>
          </p:cNvSpPr>
          <p:nvPr/>
        </p:nvSpPr>
        <p:spPr bwMode="auto">
          <a:xfrm>
            <a:off x="15494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pic>
        <p:nvPicPr>
          <p:cNvPr id="207876" name="圖片 1"/>
          <p:cNvPicPr>
            <a:picLocks noChangeAspect="1"/>
          </p:cNvPicPr>
          <p:nvPr/>
        </p:nvPicPr>
        <p:blipFill>
          <a:blip r:embed="rId2">
            <a:extLst>
              <a:ext uri="{28A0092B-C50C-407E-A947-70E740481C1C}">
                <a14:useLocalDpi xmlns:a14="http://schemas.microsoft.com/office/drawing/2010/main" val="0"/>
              </a:ext>
            </a:extLst>
          </a:blip>
          <a:srcRect t="1668" b="2"/>
          <a:stretch>
            <a:fillRect/>
          </a:stretch>
        </p:blipFill>
        <p:spPr bwMode="auto">
          <a:xfrm>
            <a:off x="1612900" y="3786188"/>
            <a:ext cx="8428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684338" y="5207000"/>
            <a:ext cx="82756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684338" y="5811838"/>
            <a:ext cx="8275637"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879" name="文字方塊 12"/>
          <p:cNvSpPr txBox="1">
            <a:spLocks noChangeArrowheads="1"/>
          </p:cNvSpPr>
          <p:nvPr/>
        </p:nvSpPr>
        <p:spPr bwMode="auto">
          <a:xfrm>
            <a:off x="16113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07880"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49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14"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788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F91AFFD-A704-477F-90A0-ABAC8372CF6D}" type="slidenum">
              <a:rPr kumimoji="0" lang="zh-TW" altLang="en-US" smtClean="0">
                <a:solidFill>
                  <a:srgbClr val="FEFFFF"/>
                </a:solidFill>
                <a:latin typeface="Century Gothic" panose="020B0502020202020204" pitchFamily="34" charset="0"/>
              </a:rPr>
              <a:pPr/>
              <a:t>115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圖片 8"/>
          <p:cNvPicPr>
            <a:picLocks noChangeAspect="1"/>
          </p:cNvPicPr>
          <p:nvPr/>
        </p:nvPicPr>
        <p:blipFill>
          <a:blip r:embed="rId2">
            <a:extLst>
              <a:ext uri="{28A0092B-C50C-407E-A947-70E740481C1C}">
                <a14:useLocalDpi xmlns:a14="http://schemas.microsoft.com/office/drawing/2010/main" val="0"/>
              </a:ext>
            </a:extLst>
          </a:blip>
          <a:srcRect t="1920"/>
          <a:stretch>
            <a:fillRect/>
          </a:stretch>
        </p:blipFill>
        <p:spPr bwMode="auto">
          <a:xfrm>
            <a:off x="1755775" y="4346575"/>
            <a:ext cx="81708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文字方塊 6"/>
          <p:cNvSpPr txBox="1">
            <a:spLocks noChangeArrowheads="1"/>
          </p:cNvSpPr>
          <p:nvPr/>
        </p:nvSpPr>
        <p:spPr bwMode="auto">
          <a:xfrm>
            <a:off x="1852613" y="1514475"/>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pic>
        <p:nvPicPr>
          <p:cNvPr id="208900" name="圖片 5"/>
          <p:cNvPicPr>
            <a:picLocks noChangeAspect="1"/>
          </p:cNvPicPr>
          <p:nvPr/>
        </p:nvPicPr>
        <p:blipFill>
          <a:blip r:embed="rId3">
            <a:extLst>
              <a:ext uri="{28A0092B-C50C-407E-A947-70E740481C1C}">
                <a14:useLocalDpi xmlns:a14="http://schemas.microsoft.com/office/drawing/2010/main" val="0"/>
              </a:ext>
            </a:extLst>
          </a:blip>
          <a:srcRect t="2196"/>
          <a:stretch>
            <a:fillRect/>
          </a:stretch>
        </p:blipFill>
        <p:spPr bwMode="auto">
          <a:xfrm>
            <a:off x="1789113" y="1822450"/>
            <a:ext cx="81375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文字方塊 7"/>
          <p:cNvSpPr txBox="1">
            <a:spLocks noChangeArrowheads="1"/>
          </p:cNvSpPr>
          <p:nvPr/>
        </p:nvSpPr>
        <p:spPr bwMode="auto">
          <a:xfrm>
            <a:off x="1789113" y="114617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0890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p:cNvSpPr/>
          <p:nvPr/>
        </p:nvSpPr>
        <p:spPr>
          <a:xfrm>
            <a:off x="1871663" y="3175000"/>
            <a:ext cx="7975600" cy="604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852613" y="5688013"/>
            <a:ext cx="7994650" cy="62865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89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BF4E49-F6B8-4BF0-A1D0-E2A19C7E2797}" type="slidenum">
              <a:rPr kumimoji="0" lang="zh-TW" altLang="en-US" smtClean="0">
                <a:solidFill>
                  <a:srgbClr val="FEFFFF"/>
                </a:solidFill>
                <a:latin typeface="Century Gothic" panose="020B0502020202020204" pitchFamily="34" charset="0"/>
              </a:rPr>
              <a:pPr/>
              <a:t>116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nvGraphicFramePr>
        <p:xfrm>
          <a:off x="1693863" y="1422400"/>
          <a:ext cx="8832850" cy="4852992"/>
        </p:xfrm>
        <a:graphic>
          <a:graphicData uri="http://schemas.openxmlformats.org/drawingml/2006/table">
            <a:tbl>
              <a:tblPr firstRow="1" bandRow="1">
                <a:tableStyleId>{93296810-A885-4BE3-A3E7-6D5BEEA58F35}</a:tableStyleId>
              </a:tblPr>
              <a:tblGrid>
                <a:gridCol w="2942344">
                  <a:extLst>
                    <a:ext uri="{9D8B030D-6E8A-4147-A177-3AD203B41FA5}">
                      <a16:colId xmlns:a16="http://schemas.microsoft.com/office/drawing/2014/main" xmlns="" val="20000"/>
                    </a:ext>
                  </a:extLst>
                </a:gridCol>
                <a:gridCol w="5890506">
                  <a:extLst>
                    <a:ext uri="{9D8B030D-6E8A-4147-A177-3AD203B41FA5}">
                      <a16:colId xmlns:a16="http://schemas.microsoft.com/office/drawing/2014/main" xmlns="" val="20001"/>
                    </a:ext>
                  </a:extLst>
                </a:gridCol>
              </a:tblGrid>
              <a:tr h="606624">
                <a:tc>
                  <a:txBody>
                    <a:bodyPr/>
                    <a:lstStyle/>
                    <a:p>
                      <a:pPr algn="ctr"/>
                      <a:r>
                        <a:rPr lang="zh-TW" altLang="en-US" sz="2800" b="1" dirty="0" smtClean="0">
                          <a:solidFill>
                            <a:schemeClr val="bg1"/>
                          </a:solidFill>
                          <a:latin typeface="Book Antiqua" panose="02040602050305030304" pitchFamily="18" charset="0"/>
                          <a:ea typeface="標楷體" panose="03000509000000000000" pitchFamily="65" charset="-120"/>
                        </a:rPr>
                        <a:t>招生校科</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組</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數</a:t>
                      </a:r>
                      <a:endParaRPr lang="zh-TW" altLang="en-US" sz="2800" b="1" dirty="0">
                        <a:solidFill>
                          <a:schemeClr val="bg1"/>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46</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218</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marL="91441" marR="91441" marT="45709" marB="45709" anchor="ctr"/>
                </a:tc>
                <a:extLst>
                  <a:ext uri="{0D108BD9-81ED-4DB2-BD59-A6C34878D82A}">
                    <a16:rowId xmlns:a16="http://schemas.microsoft.com/office/drawing/2014/main" xmlns="" val="10000"/>
                  </a:ext>
                </a:extLst>
              </a:tr>
              <a:tr h="606624">
                <a:tc>
                  <a:txBody>
                    <a:bodyPr/>
                    <a:lstStyle/>
                    <a:p>
                      <a:pPr algn="ctr"/>
                      <a:r>
                        <a:rPr lang="zh-TW" altLang="en-US" sz="2800" b="1" dirty="0" smtClean="0">
                          <a:solidFill>
                            <a:srgbClr val="FF0000"/>
                          </a:solidFill>
                          <a:latin typeface="Book Antiqua" panose="02040602050305030304" pitchFamily="18" charset="0"/>
                          <a:ea typeface="標楷體" panose="03000509000000000000" pitchFamily="65" charset="-120"/>
                        </a:rPr>
                        <a:t>招 生 名 額</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smtClean="0">
                          <a:solidFill>
                            <a:srgbClr val="FF0000"/>
                          </a:solidFill>
                          <a:latin typeface="Book Antiqua" panose="02040602050305030304" pitchFamily="18" charset="0"/>
                          <a:ea typeface="標楷體" panose="03000509000000000000" pitchFamily="65" charset="-120"/>
                          <a:cs typeface="+mn-cs"/>
                        </a:rPr>
                        <a:t>5,318</a:t>
                      </a: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3000" b="1" kern="1200" dirty="0">
                        <a:solidFill>
                          <a:srgbClr val="FF0000"/>
                        </a:solidFill>
                        <a:latin typeface="Book Antiqua" panose="02040602050305030304" pitchFamily="18" charset="0"/>
                        <a:ea typeface="標楷體" panose="03000509000000000000" pitchFamily="65" charset="-120"/>
                        <a:cs typeface="+mn-cs"/>
                      </a:endParaRPr>
                    </a:p>
                  </a:txBody>
                  <a:tcPr marL="91441" marR="91441" marT="45709" marB="45709" anchor="ctr">
                    <a:solidFill>
                      <a:srgbClr val="92D050"/>
                    </a:solidFill>
                  </a:tcPr>
                </a:tc>
                <a:extLst>
                  <a:ext uri="{0D108BD9-81ED-4DB2-BD59-A6C34878D82A}">
                    <a16:rowId xmlns:a16="http://schemas.microsoft.com/office/drawing/2014/main" xmlns="" val="10001"/>
                  </a:ext>
                </a:extLst>
              </a:tr>
              <a:tr h="606624">
                <a:tc>
                  <a:txBody>
                    <a:bodyPr/>
                    <a:lstStyle/>
                    <a:p>
                      <a:pPr algn="ctr"/>
                      <a:r>
                        <a:rPr lang="en-US" altLang="zh-TW" sz="28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800" b="1" dirty="0" smtClean="0">
                          <a:solidFill>
                            <a:srgbClr val="0000FF"/>
                          </a:solidFill>
                          <a:latin typeface="Book Antiqua" panose="02040602050305030304" pitchFamily="18" charset="0"/>
                          <a:ea typeface="標楷體" panose="03000509000000000000" pitchFamily="65" charset="-120"/>
                        </a:rPr>
                        <a:t>簡章</a:t>
                      </a:r>
                      <a:r>
                        <a:rPr lang="zh-TW" altLang="en-US" sz="2800" b="1" dirty="0">
                          <a:solidFill>
                            <a:srgbClr val="0000FF"/>
                          </a:solidFill>
                          <a:latin typeface="Book Antiqua" panose="02040602050305030304" pitchFamily="18" charset="0"/>
                          <a:ea typeface="標楷體" panose="03000509000000000000" pitchFamily="65" charset="-120"/>
                        </a:rPr>
                        <a:t>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1</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2"/>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2.</a:t>
                      </a:r>
                      <a:r>
                        <a:rPr lang="zh-TW" altLang="en-US" sz="2800" b="1" dirty="0" smtClean="0">
                          <a:solidFill>
                            <a:srgbClr val="0000FF"/>
                          </a:solidFill>
                          <a:latin typeface="Book Antiqua" panose="02040602050305030304" pitchFamily="18" charset="0"/>
                          <a:ea typeface="標楷體" panose="03000509000000000000" pitchFamily="65" charset="-120"/>
                        </a:rPr>
                        <a:t>集體</a:t>
                      </a:r>
                      <a:r>
                        <a:rPr lang="zh-TW" altLang="en-US" sz="2800" b="1" dirty="0">
                          <a:solidFill>
                            <a:srgbClr val="0000FF"/>
                          </a:solidFill>
                          <a:latin typeface="Book Antiqua" panose="02040602050305030304" pitchFamily="18" charset="0"/>
                          <a:ea typeface="標楷體" panose="03000509000000000000" pitchFamily="65" charset="-120"/>
                        </a:rPr>
                        <a:t>報名</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前</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3"/>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3.</a:t>
                      </a:r>
                      <a:r>
                        <a:rPr lang="zh-TW" altLang="en-US" sz="2800" b="1" dirty="0" smtClean="0">
                          <a:solidFill>
                            <a:srgbClr val="0000FF"/>
                          </a:solidFill>
                          <a:latin typeface="Book Antiqua" panose="02040602050305030304" pitchFamily="18" charset="0"/>
                          <a:ea typeface="標楷體" panose="03000509000000000000" pitchFamily="65" charset="-120"/>
                        </a:rPr>
                        <a:t>志願</a:t>
                      </a:r>
                      <a:r>
                        <a:rPr lang="zh-TW" altLang="en-US" sz="2800" b="1" dirty="0">
                          <a:solidFill>
                            <a:srgbClr val="0000FF"/>
                          </a:solidFill>
                          <a:latin typeface="Book Antiqua" panose="02040602050305030304" pitchFamily="18" charset="0"/>
                          <a:ea typeface="標楷體" panose="03000509000000000000" pitchFamily="65" charset="-120"/>
                        </a:rPr>
                        <a:t>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7</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11</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17:00</a:t>
                      </a:r>
                      <a:r>
                        <a:rPr lang="zh-TW" altLang="en-US" sz="2800" b="1" dirty="0" smtClean="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4"/>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4.</a:t>
                      </a:r>
                      <a:r>
                        <a:rPr lang="zh-TW" altLang="en-US" sz="2800" b="1" dirty="0" smtClean="0">
                          <a:solidFill>
                            <a:srgbClr val="0000FF"/>
                          </a:solidFill>
                          <a:latin typeface="Book Antiqua" panose="02040602050305030304" pitchFamily="18" charset="0"/>
                          <a:ea typeface="標楷體" panose="03000509000000000000" pitchFamily="65" charset="-120"/>
                        </a:rPr>
                        <a:t>錄取公告</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107</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13</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10</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xmlns="" val="10005"/>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5.</a:t>
                      </a:r>
                      <a:r>
                        <a:rPr lang="zh-TW" altLang="en-US" sz="2800" b="1" dirty="0" smtClean="0">
                          <a:solidFill>
                            <a:srgbClr val="0000FF"/>
                          </a:solidFill>
                          <a:latin typeface="Book Antiqua" panose="02040602050305030304" pitchFamily="18" charset="0"/>
                          <a:ea typeface="標楷體" panose="03000509000000000000" pitchFamily="65" charset="-120"/>
                        </a:rPr>
                        <a:t>錄取</a:t>
                      </a:r>
                      <a:r>
                        <a:rPr lang="zh-TW" altLang="en-US" sz="2800" b="1" dirty="0">
                          <a:solidFill>
                            <a:srgbClr val="0000FF"/>
                          </a:solidFill>
                          <a:latin typeface="Book Antiqua" panose="02040602050305030304" pitchFamily="18" charset="0"/>
                          <a:ea typeface="標楷體" panose="03000509000000000000" pitchFamily="65" charset="-120"/>
                        </a:rPr>
                        <a:t>報到</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marL="91441" marR="91441" marT="45709" marB="45709" anchor="ctr"/>
                </a:tc>
                <a:extLst>
                  <a:ext uri="{0D108BD9-81ED-4DB2-BD59-A6C34878D82A}">
                    <a16:rowId xmlns:a16="http://schemas.microsoft.com/office/drawing/2014/main" xmlns="" val="10006"/>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放棄</a:t>
                      </a:r>
                      <a:r>
                        <a:rPr lang="zh-TW" altLang="en-US" sz="2800" b="1" dirty="0">
                          <a:solidFill>
                            <a:srgbClr val="0000FF"/>
                          </a:solidFill>
                          <a:latin typeface="Book Antiqua" panose="02040602050305030304" pitchFamily="18" charset="0"/>
                          <a:ea typeface="標楷體" panose="03000509000000000000" pitchFamily="65" charset="-120"/>
                        </a:rPr>
                        <a:t>錄取</a:t>
                      </a:r>
                    </a:p>
                  </a:txBody>
                  <a:tcPr marL="91441" marR="91441" marT="45709" marB="45709"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a:solidFill>
                            <a:srgbClr val="0000FF"/>
                          </a:solidFill>
                          <a:latin typeface="Book Antiqua" panose="02040602050305030304" pitchFamily="18" charset="0"/>
                          <a:ea typeface="標楷體" panose="03000509000000000000" pitchFamily="65" charset="-120"/>
                        </a:rPr>
                        <a:t>107</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marL="91441" marR="91441" marT="45709" marB="45709" anchor="ctr"/>
                </a:tc>
                <a:extLst>
                  <a:ext uri="{0D108BD9-81ED-4DB2-BD59-A6C34878D82A}">
                    <a16:rowId xmlns:a16="http://schemas.microsoft.com/office/drawing/2014/main" xmlns="" val="10007"/>
                  </a:ext>
                </a:extLst>
              </a:tr>
            </a:tbl>
          </a:graphicData>
        </a:graphic>
      </p:graphicFrame>
      <p:sp>
        <p:nvSpPr>
          <p:cNvPr id="5"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辦理期程</a:t>
            </a:r>
            <a:endParaRPr kumimoji="0" lang="zh-TW" altLang="en-US" sz="4000" dirty="0">
              <a:latin typeface="+mn-ea"/>
              <a:ea typeface="+mn-ea"/>
            </a:endParaRPr>
          </a:p>
        </p:txBody>
      </p:sp>
      <p:sp>
        <p:nvSpPr>
          <p:cNvPr id="2099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7C07A41-529B-4D05-A2A8-7A8B1C8D4615}" type="slidenum">
              <a:rPr kumimoji="0" lang="zh-TW" altLang="en-US" smtClean="0">
                <a:solidFill>
                  <a:srgbClr val="FEFFFF"/>
                </a:solidFill>
                <a:latin typeface="Century Gothic" panose="020B0502020202020204" pitchFamily="34" charset="0"/>
              </a:rPr>
              <a:pPr/>
              <a:t>117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11275" y="1747838"/>
            <a:ext cx="11050588" cy="4748212"/>
          </a:xfrm>
        </p:spPr>
        <p:txBody>
          <a:bodyPr/>
          <a:lstStyle/>
          <a:p>
            <a:pPr marL="757231" lvl="1" indent="-457200">
              <a:defRPr/>
            </a:pPr>
            <a:r>
              <a:rPr lang="zh-TW" altLang="en-US" sz="3067" dirty="0"/>
              <a:t>重視學生基本能力，達成基本能力即取得分數。</a:t>
            </a:r>
          </a:p>
          <a:p>
            <a:pPr marL="757231" lvl="1" indent="-457200">
              <a:defRPr/>
            </a:pPr>
            <a:endParaRPr lang="en-US" altLang="zh-TW" sz="3067" dirty="0" smtClean="0"/>
          </a:p>
          <a:p>
            <a:pPr marL="757231" lvl="1" indent="-457200">
              <a:defRPr/>
            </a:pPr>
            <a:r>
              <a:rPr lang="zh-TW" altLang="en-US" sz="3067" dirty="0" smtClean="0"/>
              <a:t>設定</a:t>
            </a:r>
            <a:r>
              <a:rPr lang="zh-TW" altLang="en-US" sz="3067" dirty="0"/>
              <a:t>單項及總項積分上限，避免學生分分計較。</a:t>
            </a:r>
          </a:p>
          <a:p>
            <a:pPr marL="757231" lvl="1" indent="-457200">
              <a:defRPr/>
            </a:pPr>
            <a:endParaRPr lang="en-US" altLang="zh-TW" sz="3067" dirty="0" smtClean="0"/>
          </a:p>
          <a:p>
            <a:pPr marL="757231" lvl="1" indent="-457200">
              <a:defRPr/>
            </a:pPr>
            <a:r>
              <a:rPr lang="zh-TW" altLang="en-US" sz="3067" dirty="0" smtClean="0"/>
              <a:t>以</a:t>
            </a:r>
            <a:r>
              <a:rPr lang="zh-TW" altLang="en-US" sz="3067" dirty="0"/>
              <a:t>適當之比序項目規劃，達成零抽籤目標。</a:t>
            </a:r>
          </a:p>
          <a:p>
            <a:pPr marL="757231" lvl="1" indent="-457200">
              <a:defRPr/>
            </a:pPr>
            <a:endParaRPr lang="en-US" altLang="zh-TW" sz="3067" dirty="0" smtClean="0"/>
          </a:p>
          <a:p>
            <a:pPr marL="757231" lvl="1" indent="-457200">
              <a:defRPr/>
            </a:pPr>
            <a:r>
              <a:rPr lang="zh-TW" altLang="en-US" sz="3067" dirty="0" smtClean="0"/>
              <a:t>注重</a:t>
            </a:r>
            <a:r>
              <a:rPr lang="zh-TW" altLang="en-US" sz="3067" dirty="0"/>
              <a:t>學生多元學習成效，引導學生五育均衡發展</a:t>
            </a:r>
            <a:r>
              <a:rPr lang="zh-TW" altLang="en-US" sz="3067" dirty="0" smtClean="0"/>
              <a:t>。</a:t>
            </a:r>
            <a:endParaRPr lang="en-US" altLang="zh-TW" sz="3067" dirty="0"/>
          </a:p>
        </p:txBody>
      </p:sp>
      <p:sp>
        <p:nvSpPr>
          <p:cNvPr id="5" name="標題 1"/>
          <p:cNvSpPr txBox="1">
            <a:spLocks/>
          </p:cNvSpPr>
          <p:nvPr/>
        </p:nvSpPr>
        <p:spPr bwMode="auto">
          <a:xfrm>
            <a:off x="1582738" y="563563"/>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四</a:t>
            </a:r>
            <a:r>
              <a:rPr kumimoji="0" lang="en-US" altLang="zh-TW" sz="4000" dirty="0" smtClean="0">
                <a:latin typeface="+mn-ea"/>
                <a:ea typeface="+mn-ea"/>
              </a:rPr>
              <a:t>)</a:t>
            </a:r>
            <a:r>
              <a:rPr kumimoji="0" lang="zh-TW" altLang="en-US" sz="4000" dirty="0" smtClean="0">
                <a:latin typeface="+mn-ea"/>
                <a:ea typeface="+mn-ea"/>
              </a:rPr>
              <a:t>五專免試入學</a:t>
            </a:r>
            <a:r>
              <a:rPr kumimoji="0" lang="en-US" altLang="zh-TW" sz="4000" dirty="0" smtClean="0">
                <a:latin typeface="+mn-ea"/>
                <a:ea typeface="+mn-ea"/>
              </a:rPr>
              <a:t>-</a:t>
            </a:r>
            <a:r>
              <a:rPr kumimoji="0" lang="zh-TW" altLang="en-US" sz="4000" dirty="0" smtClean="0">
                <a:latin typeface="+mn-ea"/>
                <a:ea typeface="+mn-ea"/>
              </a:rPr>
              <a:t>比</a:t>
            </a:r>
            <a:r>
              <a:rPr kumimoji="0" lang="zh-TW" altLang="en-US" sz="4000" dirty="0">
                <a:latin typeface="+mn-ea"/>
                <a:ea typeface="+mn-ea"/>
              </a:rPr>
              <a:t>序項目積分對照訂定</a:t>
            </a:r>
            <a:r>
              <a:rPr kumimoji="0" lang="zh-TW" altLang="en-US" sz="4000" dirty="0" smtClean="0">
                <a:latin typeface="+mn-ea"/>
                <a:ea typeface="+mn-ea"/>
              </a:rPr>
              <a:t>原則</a:t>
            </a:r>
            <a:endParaRPr kumimoji="0" lang="zh-TW" altLang="en-US" sz="4000" dirty="0">
              <a:latin typeface="+mn-ea"/>
              <a:ea typeface="+mn-ea"/>
            </a:endParaRPr>
          </a:p>
        </p:txBody>
      </p:sp>
      <p:sp>
        <p:nvSpPr>
          <p:cNvPr id="21197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1581C70-2BE5-40AA-B063-8A62093B67E5}" type="slidenum">
              <a:rPr kumimoji="0" lang="zh-TW" altLang="en-US" smtClean="0">
                <a:solidFill>
                  <a:srgbClr val="FEFFFF"/>
                </a:solidFill>
                <a:latin typeface="Century Gothic" panose="020B0502020202020204" pitchFamily="34" charset="0"/>
              </a:rPr>
              <a:pPr/>
              <a:t>118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301625"/>
            <a:ext cx="49244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1BBF897-69A8-49BE-8024-8356099A6661}" type="slidenum">
              <a:rPr kumimoji="0" lang="zh-TW" altLang="en-US" smtClean="0">
                <a:solidFill>
                  <a:srgbClr val="FEFFFF"/>
                </a:solidFill>
                <a:latin typeface="Century Gothic" panose="020B0502020202020204" pitchFamily="34" charset="0"/>
              </a:rPr>
              <a:pPr/>
              <a:t>119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nvPr>
        </p:nvGraphicFramePr>
        <p:xfrm>
          <a:off x="1603260" y="1451992"/>
          <a:ext cx="8934808" cy="49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24000" y="9525"/>
            <a:ext cx="9144000" cy="9096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7270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98625" y="1922463"/>
            <a:ext cx="1022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2046288" y="3405188"/>
            <a:ext cx="102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89100" y="4867275"/>
            <a:ext cx="1020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4DA45C8-AA18-4B4E-81EB-5E025DD0FE3C}" type="slidenum">
              <a:rPr kumimoji="0" lang="zh-TW" altLang="en-US" smtClean="0">
                <a:solidFill>
                  <a:srgbClr val="FEFFFF"/>
                </a:solidFill>
                <a:latin typeface="Century Gothic" panose="020B0502020202020204" pitchFamily="34" charset="0"/>
              </a:rPr>
              <a:pPr/>
              <a:t>12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a:spLocks noGrp="1"/>
          </p:cNvSpPr>
          <p:nvPr>
            <p:ph type="title"/>
          </p:nvPr>
        </p:nvSpPr>
        <p:spPr>
          <a:xfrm>
            <a:off x="2592388" y="623888"/>
            <a:ext cx="8912225" cy="1281112"/>
          </a:xfrm>
        </p:spPr>
        <p:txBody>
          <a:bodyPr/>
          <a:lstStyle/>
          <a:p>
            <a:endParaRPr lang="zh-TW" altLang="en-US" smtClean="0"/>
          </a:p>
        </p:txBody>
      </p:sp>
      <p:graphicFrame>
        <p:nvGraphicFramePr>
          <p:cNvPr id="6" name="內容版面配置區 5"/>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xmlns="" val="20000"/>
                    </a:ext>
                  </a:extLst>
                </a:gridCol>
                <a:gridCol w="1562145">
                  <a:extLst>
                    <a:ext uri="{9D8B030D-6E8A-4147-A177-3AD203B41FA5}">
                      <a16:colId xmlns:a16="http://schemas.microsoft.com/office/drawing/2014/main" xmlns="" val="20001"/>
                    </a:ext>
                  </a:extLst>
                </a:gridCol>
                <a:gridCol w="2397413">
                  <a:extLst>
                    <a:ext uri="{9D8B030D-6E8A-4147-A177-3AD203B41FA5}">
                      <a16:colId xmlns:a16="http://schemas.microsoft.com/office/drawing/2014/main" xmlns="" val="20002"/>
                    </a:ext>
                  </a:extLst>
                </a:gridCol>
                <a:gridCol w="1676364">
                  <a:extLst>
                    <a:ext uri="{9D8B030D-6E8A-4147-A177-3AD203B41FA5}">
                      <a16:colId xmlns:a16="http://schemas.microsoft.com/office/drawing/2014/main" xmlns="" val="20003"/>
                    </a:ext>
                  </a:extLst>
                </a:gridCol>
                <a:gridCol w="1650965">
                  <a:extLst>
                    <a:ext uri="{9D8B030D-6E8A-4147-A177-3AD203B41FA5}">
                      <a16:colId xmlns:a16="http://schemas.microsoft.com/office/drawing/2014/main" xmlns="" val="20004"/>
                    </a:ext>
                  </a:extLst>
                </a:gridCol>
                <a:gridCol w="1219174">
                  <a:extLst>
                    <a:ext uri="{9D8B030D-6E8A-4147-A177-3AD203B41FA5}">
                      <a16:colId xmlns:a16="http://schemas.microsoft.com/office/drawing/2014/main" xmlns="" val="20005"/>
                    </a:ext>
                  </a:extLst>
                </a:gridCol>
                <a:gridCol w="965180">
                  <a:extLst>
                    <a:ext uri="{9D8B030D-6E8A-4147-A177-3AD203B41FA5}">
                      <a16:colId xmlns:a16="http://schemas.microsoft.com/office/drawing/2014/main" xmlns="" val="20006"/>
                    </a:ext>
                  </a:extLst>
                </a:gridCol>
                <a:gridCol w="660385">
                  <a:extLst>
                    <a:ext uri="{9D8B030D-6E8A-4147-A177-3AD203B41FA5}">
                      <a16:colId xmlns:a16="http://schemas.microsoft.com/office/drawing/2014/main" xmlns=""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2"/>
                  </a:ext>
                </a:extLst>
              </a:tr>
              <a:tr h="573962">
                <a:tc rowSpan="5">
                  <a:txBody>
                    <a:bodyPr/>
                    <a:lstStyle/>
                    <a:p>
                      <a:pPr>
                        <a:spcAft>
                          <a:spcPts val="0"/>
                        </a:spcAft>
                      </a:pPr>
                      <a:r>
                        <a:rPr lang="zh-TW" sz="1200" kern="0">
                          <a:effectLst/>
                        </a:rPr>
                        <a:t>多元學習表現</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a:effectLst/>
                        </a:rPr>
                        <a:t>16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xmlns=""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xmlns="" val="10013"/>
                  </a:ext>
                </a:extLst>
              </a:tr>
            </a:tbl>
          </a:graphicData>
        </a:graphic>
      </p:graphicFrame>
      <p:sp>
        <p:nvSpPr>
          <p:cNvPr id="7" name="Rectangle 1"/>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2141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EF66A-92B7-4272-91E3-F1613AE68E73}" type="slidenum">
              <a:rPr kumimoji="0" lang="zh-TW" altLang="en-US" smtClean="0">
                <a:solidFill>
                  <a:srgbClr val="FEFFFF"/>
                </a:solidFill>
                <a:latin typeface="Century Gothic" panose="020B0502020202020204" pitchFamily="34" charset="0"/>
              </a:rPr>
              <a:pPr/>
              <a:t>120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內容版面配置區 2"/>
          <p:cNvSpPr>
            <a:spLocks noGrp="1"/>
          </p:cNvSpPr>
          <p:nvPr>
            <p:ph idx="1"/>
          </p:nvPr>
        </p:nvSpPr>
        <p:spPr>
          <a:xfrm>
            <a:off x="1311275" y="1519238"/>
            <a:ext cx="10498138" cy="5511800"/>
          </a:xfrm>
        </p:spPr>
        <p:txBody>
          <a:bodyPr/>
          <a:lstStyle/>
          <a:p>
            <a:r>
              <a:rPr lang="zh-TW" altLang="en-US" sz="3600" smtClean="0">
                <a:solidFill>
                  <a:schemeClr val="tx1"/>
                </a:solidFill>
              </a:rPr>
              <a:t>超額比序總積分之計算，以採計報名學生於國中在學期間至</a:t>
            </a:r>
            <a:r>
              <a:rPr lang="en-US" altLang="zh-TW" sz="3600" smtClean="0">
                <a:solidFill>
                  <a:schemeClr val="tx1"/>
                </a:solidFill>
              </a:rPr>
              <a:t>107</a:t>
            </a:r>
            <a:r>
              <a:rPr lang="zh-TW" altLang="en-US" sz="3600" smtClean="0">
                <a:solidFill>
                  <a:schemeClr val="tx1"/>
                </a:solidFill>
              </a:rPr>
              <a:t>年</a:t>
            </a:r>
            <a:r>
              <a:rPr lang="en-US" altLang="zh-TW" sz="3600" smtClean="0">
                <a:solidFill>
                  <a:schemeClr val="tx1"/>
                </a:solidFill>
              </a:rPr>
              <a:t>5</a:t>
            </a:r>
            <a:r>
              <a:rPr lang="zh-TW" altLang="en-US" sz="3600" smtClean="0">
                <a:solidFill>
                  <a:schemeClr val="tx1"/>
                </a:solidFill>
              </a:rPr>
              <a:t>月</a:t>
            </a:r>
            <a:r>
              <a:rPr lang="en-US" altLang="zh-TW" sz="3600" smtClean="0">
                <a:solidFill>
                  <a:schemeClr val="tx1"/>
                </a:solidFill>
              </a:rPr>
              <a:t>14</a:t>
            </a:r>
            <a:r>
              <a:rPr lang="zh-TW" altLang="en-US" sz="3600" smtClean="0">
                <a:solidFill>
                  <a:schemeClr val="tx1"/>
                </a:solidFill>
              </a:rPr>
              <a:t>日</a:t>
            </a:r>
            <a:r>
              <a:rPr lang="en-US" altLang="zh-TW" sz="3600" smtClean="0">
                <a:solidFill>
                  <a:schemeClr val="tx1"/>
                </a:solidFill>
              </a:rPr>
              <a:t>(</a:t>
            </a:r>
            <a:r>
              <a:rPr lang="zh-TW" altLang="en-US" sz="3600" smtClean="0">
                <a:solidFill>
                  <a:schemeClr val="tx1"/>
                </a:solidFill>
              </a:rPr>
              <a:t>含</a:t>
            </a:r>
            <a:r>
              <a:rPr lang="en-US" altLang="zh-TW" sz="3600" smtClean="0">
                <a:solidFill>
                  <a:schemeClr val="tx1"/>
                </a:solidFill>
              </a:rPr>
              <a:t>)</a:t>
            </a:r>
            <a:r>
              <a:rPr lang="zh-TW" altLang="en-US" sz="3600" smtClean="0">
                <a:solidFill>
                  <a:schemeClr val="tx1"/>
                </a:solidFill>
              </a:rPr>
              <a:t>止。</a:t>
            </a:r>
            <a:endParaRPr lang="en-US" altLang="zh-TW" sz="3600" smtClean="0">
              <a:solidFill>
                <a:schemeClr val="tx1"/>
              </a:solidFill>
            </a:endParaRPr>
          </a:p>
          <a:p>
            <a:r>
              <a:rPr lang="zh-TW" altLang="en-US" sz="3600" smtClean="0">
                <a:solidFill>
                  <a:schemeClr val="tx1"/>
                </a:solidFill>
              </a:rPr>
              <a:t>招生學校得依學校發展特色及科組特性，</a:t>
            </a:r>
            <a:r>
              <a:rPr lang="zh-TW" altLang="en-US" sz="3600" smtClean="0">
                <a:solidFill>
                  <a:srgbClr val="FF0000"/>
                </a:solidFill>
              </a:rPr>
              <a:t>加權採計部分項目</a:t>
            </a:r>
            <a:r>
              <a:rPr lang="zh-TW" altLang="en-US" sz="3600" smtClean="0">
                <a:solidFill>
                  <a:schemeClr val="tx1"/>
                </a:solidFill>
              </a:rPr>
              <a:t>，加權項目至多得擇</a:t>
            </a:r>
            <a:r>
              <a:rPr lang="en-US" altLang="zh-TW" sz="3600" smtClean="0">
                <a:solidFill>
                  <a:schemeClr val="tx1"/>
                </a:solidFill>
              </a:rPr>
              <a:t>3</a:t>
            </a:r>
            <a:r>
              <a:rPr lang="zh-TW" altLang="en-US" sz="3600" smtClean="0">
                <a:solidFill>
                  <a:schemeClr val="tx1"/>
                </a:solidFill>
              </a:rPr>
              <a:t>項，其權重可訂為</a:t>
            </a:r>
            <a:r>
              <a:rPr lang="en-US" altLang="zh-TW" sz="3600" smtClean="0">
                <a:solidFill>
                  <a:schemeClr val="tx1"/>
                </a:solidFill>
              </a:rPr>
              <a:t>1.1</a:t>
            </a:r>
            <a:r>
              <a:rPr lang="zh-TW" altLang="en-US" sz="3600" smtClean="0">
                <a:solidFill>
                  <a:schemeClr val="tx1"/>
                </a:solidFill>
              </a:rPr>
              <a:t>、</a:t>
            </a:r>
            <a:r>
              <a:rPr lang="en-US" altLang="zh-TW" sz="3600" smtClean="0">
                <a:solidFill>
                  <a:schemeClr val="tx1"/>
                </a:solidFill>
              </a:rPr>
              <a:t>1.2</a:t>
            </a:r>
            <a:r>
              <a:rPr lang="zh-TW" altLang="en-US" sz="3600" smtClean="0">
                <a:solidFill>
                  <a:schemeClr val="tx1"/>
                </a:solidFill>
              </a:rPr>
              <a:t>、</a:t>
            </a:r>
            <a:r>
              <a:rPr lang="en-US" altLang="zh-TW" sz="3600" smtClean="0">
                <a:solidFill>
                  <a:schemeClr val="tx1"/>
                </a:solidFill>
              </a:rPr>
              <a:t>1.3</a:t>
            </a:r>
            <a:r>
              <a:rPr lang="zh-TW" altLang="en-US" sz="3600" smtClean="0">
                <a:solidFill>
                  <a:schemeClr val="tx1"/>
                </a:solidFill>
              </a:rPr>
              <a:t>、</a:t>
            </a:r>
            <a:r>
              <a:rPr lang="en-US" altLang="zh-TW" sz="3600" smtClean="0">
                <a:solidFill>
                  <a:schemeClr val="tx1"/>
                </a:solidFill>
              </a:rPr>
              <a:t>1.4</a:t>
            </a:r>
            <a:r>
              <a:rPr lang="zh-TW" altLang="en-US" sz="3600" smtClean="0">
                <a:solidFill>
                  <a:schemeClr val="tx1"/>
                </a:solidFill>
              </a:rPr>
              <a:t>、</a:t>
            </a:r>
            <a:r>
              <a:rPr lang="en-US" altLang="zh-TW" sz="3600" smtClean="0">
                <a:solidFill>
                  <a:schemeClr val="tx1"/>
                </a:solidFill>
              </a:rPr>
              <a:t>1.5</a:t>
            </a:r>
            <a:r>
              <a:rPr lang="zh-TW" altLang="en-US" sz="3600" smtClean="0">
                <a:solidFill>
                  <a:schemeClr val="tx1"/>
                </a:solidFill>
              </a:rPr>
              <a:t>，並以</a:t>
            </a:r>
            <a:r>
              <a:rPr lang="en-US" altLang="zh-TW" sz="3600" smtClean="0">
                <a:solidFill>
                  <a:schemeClr val="tx1"/>
                </a:solidFill>
              </a:rPr>
              <a:t>1.5</a:t>
            </a:r>
            <a:r>
              <a:rPr lang="zh-TW" altLang="en-US" sz="3600" smtClean="0">
                <a:solidFill>
                  <a:schemeClr val="tx1"/>
                </a:solidFill>
              </a:rPr>
              <a:t>為上限。</a:t>
            </a:r>
            <a:endParaRPr lang="en-US" altLang="zh-TW" sz="3600" smtClean="0">
              <a:solidFill>
                <a:schemeClr val="tx1"/>
              </a:solidFill>
            </a:endParaRPr>
          </a:p>
          <a:p>
            <a:r>
              <a:rPr lang="zh-TW" altLang="en-US" sz="3600" smtClean="0">
                <a:solidFill>
                  <a:schemeClr val="tx1"/>
                </a:solidFill>
              </a:rPr>
              <a:t>於分發時若超額比序</a:t>
            </a:r>
            <a:r>
              <a:rPr lang="zh-TW" altLang="en-US" sz="3600" smtClean="0">
                <a:solidFill>
                  <a:srgbClr val="FF0000"/>
                </a:solidFill>
              </a:rPr>
              <a:t>總積分相同時，針對各校所訂優先比序條件進行同分比序</a:t>
            </a:r>
            <a:r>
              <a:rPr lang="zh-TW" altLang="en-US" sz="3600" smtClean="0">
                <a:solidFill>
                  <a:schemeClr val="tx1"/>
                </a:solidFill>
              </a:rPr>
              <a:t>，其比序順序先行以主項目進行比序，再依其主項目下之分項進行比序。</a:t>
            </a:r>
          </a:p>
        </p:txBody>
      </p:sp>
      <p:sp>
        <p:nvSpPr>
          <p:cNvPr id="5" name="標題 1"/>
          <p:cNvSpPr txBox="1">
            <a:spLocks/>
          </p:cNvSpPr>
          <p:nvPr/>
        </p:nvSpPr>
        <p:spPr bwMode="auto">
          <a:xfrm>
            <a:off x="1709738" y="523875"/>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五專招生超額比序項目積分對照訂定原則</a:t>
            </a:r>
            <a:r>
              <a:rPr kumimoji="0" lang="en-US" altLang="zh-TW" sz="4000" dirty="0">
                <a:latin typeface="+mn-ea"/>
                <a:ea typeface="+mn-ea"/>
              </a:rPr>
              <a:t>2</a:t>
            </a:r>
            <a:endParaRPr kumimoji="0" lang="zh-TW" altLang="en-US" sz="4000" dirty="0">
              <a:latin typeface="+mn-ea"/>
              <a:ea typeface="+mn-ea"/>
            </a:endParaRPr>
          </a:p>
        </p:txBody>
      </p:sp>
      <p:sp>
        <p:nvSpPr>
          <p:cNvPr id="215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0A0E5E-8FD0-496B-AFC3-48598C9DB965}" type="slidenum">
              <a:rPr kumimoji="0" lang="zh-TW" altLang="en-US" smtClean="0">
                <a:solidFill>
                  <a:srgbClr val="FEFFFF"/>
                </a:solidFill>
                <a:latin typeface="Century Gothic" panose="020B0502020202020204" pitchFamily="34" charset="0"/>
              </a:rPr>
              <a:pPr/>
              <a:t>121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標題 1"/>
          <p:cNvSpPr>
            <a:spLocks noGrp="1"/>
          </p:cNvSpPr>
          <p:nvPr>
            <p:ph type="title"/>
          </p:nvPr>
        </p:nvSpPr>
        <p:spPr>
          <a:xfrm>
            <a:off x="2592388" y="623888"/>
            <a:ext cx="8912225" cy="1281112"/>
          </a:xfrm>
        </p:spPr>
        <p:txBody>
          <a:bodyPr/>
          <a:lstStyle/>
          <a:p>
            <a:r>
              <a:rPr lang="en-US" altLang="zh-TW" dirty="0" smtClean="0"/>
              <a:t>p</a:t>
            </a:r>
            <a:endParaRPr lang="zh-TW" altLang="en-US" dirty="0" smtClean="0"/>
          </a:p>
        </p:txBody>
      </p:sp>
      <p:sp>
        <p:nvSpPr>
          <p:cNvPr id="216067" name="內容版面配置區 2"/>
          <p:cNvSpPr>
            <a:spLocks noGrp="1"/>
          </p:cNvSpPr>
          <p:nvPr>
            <p:ph idx="1"/>
          </p:nvPr>
        </p:nvSpPr>
        <p:spPr>
          <a:xfrm>
            <a:off x="2589213" y="2133600"/>
            <a:ext cx="8915400" cy="3778250"/>
          </a:xfrm>
        </p:spPr>
        <p:txBody>
          <a:bodyPr/>
          <a:lstStyle/>
          <a:p>
            <a:endParaRPr lang="zh-TW" altLang="en-US" smtClean="0"/>
          </a:p>
        </p:txBody>
      </p:sp>
      <p:sp>
        <p:nvSpPr>
          <p:cNvPr id="7" name="標題 1"/>
          <p:cNvSpPr txBox="1">
            <a:spLocks/>
          </p:cNvSpPr>
          <p:nvPr/>
        </p:nvSpPr>
        <p:spPr bwMode="auto">
          <a:xfrm>
            <a:off x="9832975" y="523875"/>
            <a:ext cx="1362075" cy="46355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五專招生超額比序項目積分範例</a:t>
            </a:r>
          </a:p>
        </p:txBody>
      </p:sp>
      <p:sp>
        <p:nvSpPr>
          <p:cNvPr id="216069" name="文字方塊 1"/>
          <p:cNvSpPr txBox="1">
            <a:spLocks noChangeArrowheads="1"/>
          </p:cNvSpPr>
          <p:nvPr/>
        </p:nvSpPr>
        <p:spPr bwMode="auto">
          <a:xfrm>
            <a:off x="9378499" y="6216650"/>
            <a:ext cx="2581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dirty="0" smtClean="0">
                <a:solidFill>
                  <a:srgbClr val="FF0000"/>
                </a:solidFill>
              </a:rPr>
              <a:t>107</a:t>
            </a:r>
            <a:r>
              <a:rPr lang="zh-TW" altLang="en-US" sz="2800" dirty="0" smtClean="0">
                <a:solidFill>
                  <a:srgbClr val="FF0000"/>
                </a:solidFill>
              </a:rPr>
              <a:t>年</a:t>
            </a:r>
            <a:r>
              <a:rPr lang="zh-TW" altLang="en-US" sz="2800" dirty="0">
                <a:solidFill>
                  <a:srgbClr val="FF0000"/>
                </a:solidFill>
              </a:rPr>
              <a:t>簡章範例</a:t>
            </a:r>
            <a:endParaRPr lang="zh-TW" altLang="en-US" dirty="0">
              <a:solidFill>
                <a:srgbClr val="FF0000"/>
              </a:solidFill>
            </a:endParaRPr>
          </a:p>
        </p:txBody>
      </p:sp>
      <p:sp>
        <p:nvSpPr>
          <p:cNvPr id="2160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D96987-492F-470E-8712-A7B7C79B03BC}" type="slidenum">
              <a:rPr kumimoji="0" lang="zh-TW" altLang="en-US" smtClean="0">
                <a:solidFill>
                  <a:srgbClr val="FEFFFF"/>
                </a:solidFill>
                <a:latin typeface="Century Gothic" panose="020B0502020202020204" pitchFamily="34" charset="0"/>
              </a:rPr>
              <a:pPr/>
              <a:t>122</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3044514" y="0"/>
            <a:ext cx="6102972" cy="6858000"/>
          </a:xfrm>
          <a:prstGeom prst="rect">
            <a:avLst/>
          </a:prstGeo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a:solidFill>
                  <a:srgbClr val="FF0000"/>
                </a:solidFill>
                <a:latin typeface="華康新儷粗黑"/>
                <a:ea typeface="華康新儷粗黑"/>
                <a:cs typeface="華康新儷粗黑"/>
              </a:rPr>
              <a:t>肆、十二年國教及適性入學資源</a:t>
            </a:r>
          </a:p>
        </p:txBody>
      </p:sp>
      <p:sp>
        <p:nvSpPr>
          <p:cNvPr id="14" name="剪去對角線角落矩形 13"/>
          <p:cNvSpPr/>
          <p:nvPr/>
        </p:nvSpPr>
        <p:spPr bwMode="auto">
          <a:xfrm>
            <a:off x="1650999"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a:solidFill>
                  <a:srgbClr val="CCFFFF"/>
                </a:solidFill>
                <a:latin typeface="微軟正黑體" pitchFamily="34" charset="-120"/>
              </a:rPr>
              <a:t>教育部諮詢專線： </a:t>
            </a:r>
            <a:r>
              <a:rPr lang="en-US" altLang="zh-TW" sz="2800">
                <a:solidFill>
                  <a:srgbClr val="CCFFFF"/>
                </a:solidFill>
                <a:latin typeface="Cataneo BT"/>
                <a:ea typeface="標楷體" pitchFamily="65" charset="-120"/>
                <a:cs typeface="微軟正黑體" pitchFamily="34" charset="-120"/>
              </a:rPr>
              <a:t>0800-012580</a:t>
            </a:r>
            <a:r>
              <a:rPr lang="zh-TW" altLang="en-US" sz="2800">
                <a:solidFill>
                  <a:srgbClr val="CCFFFF"/>
                </a:solidFill>
                <a:latin typeface="Cataneo BT"/>
                <a:ea typeface="標楷體" pitchFamily="65" charset="-120"/>
                <a:cs typeface="微軟正黑體" pitchFamily="34" charset="-120"/>
              </a:rPr>
              <a:t>  （十二  我幫你）</a:t>
            </a:r>
          </a:p>
        </p:txBody>
      </p:sp>
      <p:sp>
        <p:nvSpPr>
          <p:cNvPr id="15" name="五邊形 14"/>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微軟正黑體" pitchFamily="34" charset="-120"/>
              </a:rPr>
              <a:t>地方宣導團講師</a:t>
            </a:r>
            <a:endParaRPr lang="en-US" altLang="zh-TW" sz="2800" dirty="0">
              <a:solidFill>
                <a:srgbClr val="CCFFCC"/>
              </a:solidFill>
              <a:latin typeface="Cataneo BT"/>
              <a:ea typeface="標楷體" pitchFamily="65" charset="-120"/>
              <a:cs typeface="微軟正黑體" pitchFamily="34" charset="-120"/>
            </a:endParaRPr>
          </a:p>
        </p:txBody>
      </p:sp>
      <p:sp>
        <p:nvSpPr>
          <p:cNvPr id="137223" name="五邊形 17"/>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p:cNvSpPr/>
          <p:nvPr/>
        </p:nvSpPr>
        <p:spPr bwMode="auto">
          <a:xfrm>
            <a:off x="1701800" y="1518729"/>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Cataneo BT"/>
                <a:ea typeface="標楷體" pitchFamily="65" charset="-120"/>
                <a:cs typeface="微軟正黑體" pitchFamily="34" charset="-120"/>
              </a:rPr>
              <a:t>     </a:t>
            </a: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     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pic>
        <p:nvPicPr>
          <p:cNvPr id="217097"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8" y="4503738"/>
            <a:ext cx="11636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689100" y="2998788"/>
            <a:ext cx="8208963" cy="1117600"/>
          </a:xfrm>
          <a:custGeom>
            <a:avLst/>
            <a:gdLst>
              <a:gd name="T0" fmla="*/ 3785624 w 8305800"/>
              <a:gd name="T1" fmla="*/ 2 h 1439862"/>
              <a:gd name="T2" fmla="*/ 1892816 w 8305800"/>
              <a:gd name="T3" fmla="*/ 2 h 1439862"/>
              <a:gd name="T4" fmla="*/ 0 w 8305800"/>
              <a:gd name="T5" fmla="*/ 2 h 1439862"/>
              <a:gd name="T6" fmla="*/ 1892816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微軟正黑體" panose="020B0604030504040204" pitchFamily="34"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171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7F238A-A526-4D23-B30B-7F01047BD02C}" type="slidenum">
              <a:rPr kumimoji="0" lang="zh-TW" altLang="en-US" smtClean="0">
                <a:solidFill>
                  <a:srgbClr val="FEFFFF"/>
                </a:solidFill>
                <a:latin typeface="Century Gothic" panose="020B0502020202020204" pitchFamily="34" charset="0"/>
              </a:rPr>
              <a:pPr/>
              <a:t>123</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標題 1"/>
          <p:cNvSpPr>
            <a:spLocks noGrp="1"/>
          </p:cNvSpPr>
          <p:nvPr>
            <p:ph type="title"/>
          </p:nvPr>
        </p:nvSpPr>
        <p:spPr>
          <a:xfrm>
            <a:off x="2101850" y="552450"/>
            <a:ext cx="8912225" cy="865188"/>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smtClean="0">
                <a:solidFill>
                  <a:srgbClr val="0000FF"/>
                </a:solidFill>
                <a:latin typeface="新細明體" panose="02020500000000000000" pitchFamily="18" charset="-120"/>
                <a:ea typeface="新細明體" panose="02020500000000000000" pitchFamily="18" charset="-120"/>
              </a:rPr>
              <a:t>、</a:t>
            </a:r>
            <a:r>
              <a:rPr lang="zh-TW" altLang="en-US" sz="4000" dirty="0" smtClean="0">
                <a:solidFill>
                  <a:srgbClr val="0000FF"/>
                </a:solidFill>
                <a:latin typeface="標楷體" panose="03000509000000000000" pitchFamily="65" charset="-120"/>
                <a:ea typeface="標楷體" panose="03000509000000000000" pitchFamily="65" charset="-120"/>
              </a:rPr>
              <a:t>十二年國教資訊網</a:t>
            </a:r>
          </a:p>
        </p:txBody>
      </p:sp>
      <p:sp>
        <p:nvSpPr>
          <p:cNvPr id="2201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624EDFA-B3F7-416A-92B8-B0B0CA0043A9}" type="slidenum">
              <a:rPr kumimoji="0" lang="zh-TW" altLang="en-US" smtClean="0">
                <a:solidFill>
                  <a:srgbClr val="FEFFFF"/>
                </a:solidFill>
                <a:latin typeface="Century Gothic" panose="020B0502020202020204" pitchFamily="34" charset="0"/>
              </a:rPr>
              <a:pPr/>
              <a:t>124</a:t>
            </a:fld>
            <a:endParaRPr kumimoji="0" lang="zh-TW" altLang="en-US" smtClean="0">
              <a:solidFill>
                <a:srgbClr val="FEFFFF"/>
              </a:solidFill>
              <a:latin typeface="Century Gothic" panose="020B0502020202020204" pitchFamily="34" charset="0"/>
            </a:endParaRPr>
          </a:p>
        </p:txBody>
      </p:sp>
      <p:sp>
        <p:nvSpPr>
          <p:cNvPr id="5" name="文字方塊 4"/>
          <p:cNvSpPr txBox="1"/>
          <p:nvPr/>
        </p:nvSpPr>
        <p:spPr>
          <a:xfrm>
            <a:off x="2101850" y="1417638"/>
            <a:ext cx="3942105" cy="584775"/>
          </a:xfrm>
          <a:prstGeom prst="rect">
            <a:avLst/>
          </a:prstGeom>
          <a:noFill/>
        </p:spPr>
        <p:txBody>
          <a:bodyPr wrap="none" rtlCol="0">
            <a:spAutoFit/>
          </a:bodyPr>
          <a:lstStyle/>
          <a:p>
            <a:r>
              <a:rPr lang="en-US" altLang="zh-TW" sz="3200" dirty="0"/>
              <a:t>http</a:t>
            </a:r>
            <a:r>
              <a:rPr lang="en-US" altLang="zh-TW" sz="3200" dirty="0" smtClean="0"/>
              <a:t>://12basic.edu.tw</a:t>
            </a:r>
            <a:endParaRPr lang="zh-TW" altLang="en-US" sz="3200" dirty="0"/>
          </a:p>
        </p:txBody>
      </p:sp>
      <p:pic>
        <p:nvPicPr>
          <p:cNvPr id="2" name="圖片 1"/>
          <p:cNvPicPr>
            <a:picLocks noChangeAspect="1"/>
          </p:cNvPicPr>
          <p:nvPr/>
        </p:nvPicPr>
        <p:blipFill>
          <a:blip r:embed="rId2"/>
          <a:stretch>
            <a:fillRect/>
          </a:stretch>
        </p:blipFill>
        <p:spPr>
          <a:xfrm>
            <a:off x="2101850" y="1910972"/>
            <a:ext cx="8912225" cy="4855587"/>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標題 1"/>
          <p:cNvSpPr>
            <a:spLocks noGrp="1"/>
          </p:cNvSpPr>
          <p:nvPr>
            <p:ph type="title"/>
          </p:nvPr>
        </p:nvSpPr>
        <p:spPr>
          <a:xfrm>
            <a:off x="1927225" y="406400"/>
            <a:ext cx="8912225" cy="86518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smtClean="0">
                <a:solidFill>
                  <a:srgbClr val="0000FF"/>
                </a:solidFill>
                <a:latin typeface="標楷體" panose="03000509000000000000" pitchFamily="65" charset="-120"/>
                <a:ea typeface="標楷體" panose="03000509000000000000" pitchFamily="65" charset="-120"/>
              </a:rPr>
              <a:t>、適性入學宣導網</a:t>
            </a:r>
            <a:endParaRPr lang="zh-TW" altLang="en-US" sz="4000" dirty="0" smtClean="0">
              <a:latin typeface="標楷體" panose="03000509000000000000" pitchFamily="65" charset="-120"/>
              <a:ea typeface="標楷體" panose="03000509000000000000" pitchFamily="65" charset="-120"/>
            </a:endParaRPr>
          </a:p>
        </p:txBody>
      </p:sp>
      <p:pic>
        <p:nvPicPr>
          <p:cNvPr id="219140" name="圖片 7"/>
          <p:cNvPicPr>
            <a:picLocks noChangeAspect="1" noChangeArrowheads="1"/>
          </p:cNvPicPr>
          <p:nvPr/>
        </p:nvPicPr>
        <p:blipFill>
          <a:blip r:embed="rId2">
            <a:extLst>
              <a:ext uri="{28A0092B-C50C-407E-A947-70E740481C1C}">
                <a14:useLocalDpi xmlns:a14="http://schemas.microsoft.com/office/drawing/2010/main" val="0"/>
              </a:ext>
            </a:extLst>
          </a:blip>
          <a:srcRect l="2776" t="8072" r="984" b="8058"/>
          <a:stretch>
            <a:fillRect/>
          </a:stretch>
        </p:blipFill>
        <p:spPr bwMode="auto">
          <a:xfrm>
            <a:off x="1927225" y="1851660"/>
            <a:ext cx="891222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6610017-33B7-45A1-8079-9BB922ED043E}" type="slidenum">
              <a:rPr kumimoji="0" lang="zh-TW" altLang="en-US" smtClean="0">
                <a:solidFill>
                  <a:srgbClr val="FEFFFF"/>
                </a:solidFill>
                <a:latin typeface="Century Gothic" panose="020B0502020202020204" pitchFamily="34" charset="0"/>
              </a:rPr>
              <a:pPr/>
              <a:t>125</a:t>
            </a:fld>
            <a:endParaRPr kumimoji="0" lang="zh-TW" altLang="en-US" smtClean="0">
              <a:solidFill>
                <a:srgbClr val="FEFFFF"/>
              </a:solidFill>
              <a:latin typeface="Century Gothic" panose="020B0502020202020204" pitchFamily="34" charset="0"/>
            </a:endParaRPr>
          </a:p>
        </p:txBody>
      </p:sp>
      <p:sp>
        <p:nvSpPr>
          <p:cNvPr id="6" name="文字方塊 5"/>
          <p:cNvSpPr txBox="1"/>
          <p:nvPr/>
        </p:nvSpPr>
        <p:spPr>
          <a:xfrm>
            <a:off x="1927224" y="1266885"/>
            <a:ext cx="4844596" cy="584775"/>
          </a:xfrm>
          <a:prstGeom prst="rect">
            <a:avLst/>
          </a:prstGeom>
          <a:noFill/>
        </p:spPr>
        <p:txBody>
          <a:bodyPr wrap="none" rtlCol="0">
            <a:spAutoFit/>
          </a:bodyPr>
          <a:lstStyle/>
          <a:p>
            <a:r>
              <a:rPr lang="en-US" altLang="zh-TW" sz="3200" dirty="0"/>
              <a:t>http://adapt.k12ea.gov.tw/</a:t>
            </a:r>
            <a:endParaRPr lang="zh-TW" altLang="en-US" sz="32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招生委員會聯合會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126</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2"/>
          <a:stretch>
            <a:fillRect/>
          </a:stretch>
        </p:blipFill>
        <p:spPr>
          <a:xfrm>
            <a:off x="2436130" y="1700076"/>
            <a:ext cx="8658907" cy="4968240"/>
          </a:xfrm>
          <a:prstGeom prst="rect">
            <a:avLst/>
          </a:prstGeom>
        </p:spPr>
      </p:pic>
      <p:sp>
        <p:nvSpPr>
          <p:cNvPr id="4" name="文字方塊 3"/>
          <p:cNvSpPr txBox="1"/>
          <p:nvPr/>
        </p:nvSpPr>
        <p:spPr>
          <a:xfrm>
            <a:off x="2454275" y="1115301"/>
            <a:ext cx="5211491" cy="584775"/>
          </a:xfrm>
          <a:prstGeom prst="rect">
            <a:avLst/>
          </a:prstGeom>
          <a:noFill/>
        </p:spPr>
        <p:txBody>
          <a:bodyPr wrap="none" rtlCol="0">
            <a:spAutoFit/>
          </a:bodyPr>
          <a:lstStyle/>
          <a:p>
            <a:r>
              <a:rPr lang="en-US" altLang="zh-TW" sz="3200" dirty="0"/>
              <a:t>https://www.jctv.ntut.edu.tw/</a:t>
            </a:r>
            <a:endParaRPr lang="zh-TW" altLang="en-US" sz="32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smtClean="0">
                <a:solidFill>
                  <a:srgbClr val="0000FF"/>
                </a:solidFill>
                <a:latin typeface="標楷體" panose="03000509000000000000" pitchFamily="65" charset="-120"/>
                <a:ea typeface="標楷體" panose="03000509000000000000" pitchFamily="65" charset="-120"/>
              </a:rPr>
              <a:t>四、</a:t>
            </a:r>
            <a:r>
              <a:rPr kumimoji="0" lang="zh-TW" altLang="en-US" sz="4000" dirty="0">
                <a:solidFill>
                  <a:srgbClr val="0000FF"/>
                </a:solidFill>
                <a:latin typeface="標楷體" panose="03000509000000000000" pitchFamily="65" charset="-120"/>
                <a:ea typeface="標楷體" panose="03000509000000000000" pitchFamily="65" charset="-120"/>
              </a:rPr>
              <a:t>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招生策略委員會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127</a:t>
            </a:fld>
            <a:endParaRPr kumimoji="0" lang="zh-TW" altLang="en-US" smtClean="0">
              <a:solidFill>
                <a:srgbClr val="FEFFFF"/>
              </a:solidFill>
              <a:latin typeface="Century Gothic" panose="020B0502020202020204" pitchFamily="34" charset="0"/>
            </a:endParaRPr>
          </a:p>
        </p:txBody>
      </p:sp>
      <p:sp>
        <p:nvSpPr>
          <p:cNvPr id="4" name="文字方塊 3"/>
          <p:cNvSpPr txBox="1"/>
          <p:nvPr/>
        </p:nvSpPr>
        <p:spPr>
          <a:xfrm>
            <a:off x="2454275" y="1049985"/>
            <a:ext cx="5719643" cy="584775"/>
          </a:xfrm>
          <a:prstGeom prst="rect">
            <a:avLst/>
          </a:prstGeom>
          <a:noFill/>
        </p:spPr>
        <p:txBody>
          <a:bodyPr wrap="none" rtlCol="0">
            <a:spAutoFit/>
          </a:bodyPr>
          <a:lstStyle/>
          <a:p>
            <a:r>
              <a:rPr lang="en-US" altLang="zh-TW" sz="3200" dirty="0"/>
              <a:t>https://www.techadmi.edu.tw/ </a:t>
            </a:r>
            <a:endParaRPr lang="zh-TW" altLang="en-US" sz="3200" dirty="0"/>
          </a:p>
        </p:txBody>
      </p:sp>
      <p:pic>
        <p:nvPicPr>
          <p:cNvPr id="6" name="圖片 5"/>
          <p:cNvPicPr/>
          <p:nvPr/>
        </p:nvPicPr>
        <p:blipFill rotWithShape="1">
          <a:blip r:embed="rId3">
            <a:extLst>
              <a:ext uri="{28A0092B-C50C-407E-A947-70E740481C1C}">
                <a14:useLocalDpi xmlns:a14="http://schemas.microsoft.com/office/drawing/2010/main" val="0"/>
              </a:ext>
            </a:extLst>
          </a:blip>
          <a:srcRect l="3909" t="9710" r="1876" b="6822"/>
          <a:stretch/>
        </p:blipFill>
        <p:spPr bwMode="auto">
          <a:xfrm>
            <a:off x="2302329" y="1700076"/>
            <a:ext cx="9225642" cy="4929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6947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7525" y="147638"/>
            <a:ext cx="8912225" cy="1279525"/>
          </a:xfrm>
          <a:solidFill>
            <a:srgbClr val="00FFFF"/>
          </a:solidFill>
        </p:spPr>
        <p:txBody>
          <a:bodyPr/>
          <a:lstStyle/>
          <a:p>
            <a:pPr>
              <a:defRPr/>
            </a:pPr>
            <a:r>
              <a:rPr lang="zh-TW" altLang="en-US" sz="4000" dirty="0" smtClean="0">
                <a:solidFill>
                  <a:srgbClr val="0000FF"/>
                </a:solidFill>
                <a:latin typeface="標楷體" panose="03000509000000000000" pitchFamily="65" charset="-120"/>
                <a:ea typeface="標楷體" panose="03000509000000000000" pitchFamily="65" charset="-120"/>
                <a:cs typeface="+mn-cs"/>
              </a:rPr>
              <a:t>五、</a:t>
            </a:r>
            <a:r>
              <a:rPr lang="zh-TW" altLang="en-US" sz="4000" dirty="0">
                <a:solidFill>
                  <a:srgbClr val="0000FF"/>
                </a:solidFill>
                <a:latin typeface="標楷體" panose="03000509000000000000" pitchFamily="65" charset="-120"/>
                <a:ea typeface="標楷體" panose="03000509000000000000" pitchFamily="65" charset="-120"/>
                <a:cs typeface="+mn-cs"/>
              </a:rPr>
              <a:t>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ea typeface="微軟正黑體" panose="020B0604030504040204" pitchFamily="34" charset="-120"/>
                <a:cs typeface="+mn-cs"/>
              </a:rPr>
              <a:t>https://tn.entry.edu.tw</a:t>
            </a:r>
            <a:endParaRPr kumimoji="1" lang="zh-TW" altLang="en-US" sz="3200" dirty="0">
              <a:solidFill>
                <a:schemeClr val="tx1"/>
              </a:solidFill>
              <a:latin typeface="Arial" panose="020B0604020202020204" pitchFamily="34" charset="0"/>
              <a:ea typeface="微軟正黑體" panose="020B0604030504040204" pitchFamily="34" charset="-120"/>
              <a:cs typeface="+mn-cs"/>
            </a:endParaRPr>
          </a:p>
        </p:txBody>
      </p:sp>
      <p:pic>
        <p:nvPicPr>
          <p:cNvPr id="223235" name="圖片 6"/>
          <p:cNvPicPr>
            <a:picLocks noChangeAspect="1" noChangeArrowheads="1"/>
          </p:cNvPicPr>
          <p:nvPr/>
        </p:nvPicPr>
        <p:blipFill>
          <a:blip r:embed="rId2">
            <a:extLst>
              <a:ext uri="{28A0092B-C50C-407E-A947-70E740481C1C}">
                <a14:useLocalDpi xmlns:a14="http://schemas.microsoft.com/office/drawing/2010/main" val="0"/>
              </a:ext>
            </a:extLst>
          </a:blip>
          <a:srcRect l="17693" t="11577" r="18034" b="34769"/>
          <a:stretch>
            <a:fillRect/>
          </a:stretch>
        </p:blipFill>
        <p:spPr bwMode="auto">
          <a:xfrm>
            <a:off x="1774825" y="2197100"/>
            <a:ext cx="92995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B8851C-D58C-4D6C-8FCA-85BADC11C128}" type="slidenum">
              <a:rPr kumimoji="0" lang="zh-TW" altLang="en-US" smtClean="0">
                <a:solidFill>
                  <a:srgbClr val="FEFFFF"/>
                </a:solidFill>
                <a:latin typeface="Century Gothic" panose="020B0502020202020204" pitchFamily="34" charset="0"/>
              </a:rPr>
              <a:pPr/>
              <a:t>128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2426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9F57E72A-06A4-4E1A-946B-B563C4A91B30}" type="slidenum">
              <a:rPr lang="en-US" altLang="zh-TW" sz="1600">
                <a:solidFill>
                  <a:srgbClr val="898989"/>
                </a:solidFill>
                <a:ea typeface="新細明體" panose="02020500000000000000" pitchFamily="18" charset="-120"/>
              </a:rPr>
              <a:pPr algn="r" eaLnBrk="1" hangingPunct="1">
                <a:buSzPct val="100000"/>
              </a:pPr>
              <a:t>129</a:t>
            </a:fld>
            <a:endParaRPr lang="en-US" altLang="zh-TW" sz="1600">
              <a:solidFill>
                <a:srgbClr val="898989"/>
              </a:solidFill>
              <a:ea typeface="新細明體" panose="02020500000000000000" pitchFamily="18" charset="-120"/>
            </a:endParaRPr>
          </a:p>
        </p:txBody>
      </p:sp>
      <p:sp>
        <p:nvSpPr>
          <p:cNvPr id="22426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7FC9FE0B-98FE-4422-BF2F-942367852E90}" type="slidenum">
              <a:rPr kumimoji="0" lang="zh-TW" altLang="en-US" sz="2000">
                <a:solidFill>
                  <a:srgbClr val="FEFFFF"/>
                </a:solidFill>
              </a:rPr>
              <a:pPr algn="r">
                <a:spcBef>
                  <a:spcPct val="0"/>
                </a:spcBef>
                <a:buClrTx/>
                <a:buFontTx/>
                <a:buNone/>
              </a:pPr>
              <a:t>129</a:t>
            </a:fld>
            <a:endParaRPr kumimoji="0" lang="zh-TW" altLang="en-US" sz="2000">
              <a:solidFill>
                <a:srgbClr val="FEFFFF"/>
              </a:solidFill>
            </a:endParaRPr>
          </a:p>
        </p:txBody>
      </p:sp>
      <p:sp>
        <p:nvSpPr>
          <p:cNvPr id="2242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75F4F5-F894-4939-AE91-514A20CEDD4B}" type="slidenum">
              <a:rPr kumimoji="0" lang="zh-TW" altLang="en-US" smtClean="0">
                <a:solidFill>
                  <a:srgbClr val="FEFFFF"/>
                </a:solidFill>
                <a:latin typeface="Century Gothic" panose="020B0502020202020204" pitchFamily="34" charset="0"/>
              </a:rPr>
              <a:pPr/>
              <a:t>129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10528300" y="2084388"/>
            <a:ext cx="271463" cy="2071687"/>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11087468" y="1659841"/>
            <a:ext cx="576064" cy="3046988"/>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一</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次</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分</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發</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到</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74790"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47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ED61AAA-FC28-4E7C-A9F4-A151777B6B31}" type="slidenum">
              <a:rPr kumimoji="0" lang="zh-TW" altLang="en-US" smtClean="0">
                <a:solidFill>
                  <a:srgbClr val="FEFFFF"/>
                </a:solidFill>
                <a:latin typeface="Century Gothic" panose="020B0502020202020204" pitchFamily="34" charset="0"/>
              </a:rPr>
              <a:pPr/>
              <a:t>13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2252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13C075-4D78-4234-A3F4-AB33EB69CD5D}" type="slidenum">
              <a:rPr kumimoji="0" lang="zh-TW" altLang="en-US" smtClean="0">
                <a:solidFill>
                  <a:srgbClr val="FEFFFF"/>
                </a:solidFill>
                <a:latin typeface="Century Gothic" panose="020B0502020202020204" pitchFamily="34" charset="0"/>
              </a:rPr>
              <a:pPr/>
              <a:t>130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xmlns="" val="20000"/>
                    </a:ext>
                  </a:extLst>
                </a:gridCol>
                <a:gridCol w="3251116">
                  <a:extLst>
                    <a:ext uri="{9D8B030D-6E8A-4147-A177-3AD203B41FA5}">
                      <a16:colId xmlns:a16="http://schemas.microsoft.com/office/drawing/2014/main" xmlns="" val="20001"/>
                    </a:ext>
                  </a:extLst>
                </a:gridCol>
                <a:gridCol w="3791229">
                  <a:extLst>
                    <a:ext uri="{9D8B030D-6E8A-4147-A177-3AD203B41FA5}">
                      <a16:colId xmlns:a16="http://schemas.microsoft.com/office/drawing/2014/main" xmlns=""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smtClean="0">
                          <a:solidFill>
                            <a:srgbClr val="FFFF00"/>
                          </a:solidFill>
                          <a:latin typeface="華康魏碑體" panose="03000709000000000000" pitchFamily="65" charset="-120"/>
                          <a:ea typeface="華康魏碑體" panose="03000709000000000000" pitchFamily="65" charset="-120"/>
                        </a:rPr>
                        <a:t>入學方式</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內  涵</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操作策略</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extLst>
                  <a:ext uri="{0D108BD9-81ED-4DB2-BD59-A6C34878D82A}">
                    <a16:rowId xmlns:a16="http://schemas.microsoft.com/office/drawing/2014/main" xmlns="" val="10000"/>
                  </a:ext>
                </a:extLst>
              </a:tr>
              <a:tr h="1679836">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免試入學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適性引導</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就近入學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校校優質</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xmlns="" val="10001"/>
                  </a:ext>
                </a:extLst>
              </a:tr>
              <a:tr h="1679836">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特色招生</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多元菁英</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特色選才</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特色彰顯</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xmlns="" val="10002"/>
                  </a:ext>
                </a:extLst>
              </a:tr>
            </a:tbl>
          </a:graphicData>
        </a:graphic>
      </p:graphicFrame>
      <p:sp>
        <p:nvSpPr>
          <p:cNvPr id="4" name="矩形 3"/>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76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B0ADD8-0B00-48F6-9BC8-AD47DA9EAF7F}" type="slidenum">
              <a:rPr kumimoji="0" lang="zh-TW" altLang="en-US" smtClean="0">
                <a:solidFill>
                  <a:srgbClr val="FEFFFF"/>
                </a:solidFill>
                <a:latin typeface="Century Gothic" panose="020B0502020202020204" pitchFamily="34" charset="0"/>
              </a:rPr>
              <a:pPr/>
              <a:t>14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388" y="623888"/>
            <a:ext cx="8912225" cy="1281112"/>
          </a:xfrm>
        </p:spPr>
        <p:txBody>
          <a:bodyPr/>
          <a:lstStyle/>
          <a:p>
            <a:pPr>
              <a:defRPr/>
            </a:pPr>
            <a:r>
              <a:rPr lang="zh-TW" altLang="en-US" sz="5333" dirty="0">
                <a:solidFill>
                  <a:srgbClr val="0000FF"/>
                </a:solidFill>
              </a:rPr>
              <a:t>十二年國教</a:t>
            </a:r>
          </a:p>
        </p:txBody>
      </p:sp>
      <p:sp>
        <p:nvSpPr>
          <p:cNvPr id="77827" name="內容版面配置區 2"/>
          <p:cNvSpPr>
            <a:spLocks noGrp="1"/>
          </p:cNvSpPr>
          <p:nvPr>
            <p:ph idx="1"/>
          </p:nvPr>
        </p:nvSpPr>
        <p:spPr>
          <a:xfrm>
            <a:off x="2589213" y="2133600"/>
            <a:ext cx="8915400" cy="3778250"/>
          </a:xfrm>
        </p:spPr>
        <p:txBody>
          <a:bodyPr/>
          <a:lstStyle/>
          <a:p>
            <a:r>
              <a:rPr lang="zh-TW" altLang="en-US" sz="4800" smtClean="0"/>
              <a:t>入學方式</a:t>
            </a:r>
            <a:endParaRPr lang="en-US" altLang="zh-TW" sz="4800" smtClean="0"/>
          </a:p>
          <a:p>
            <a:r>
              <a:rPr lang="zh-TW" altLang="en-US" sz="4800" smtClean="0"/>
              <a:t>適性輔導</a:t>
            </a:r>
            <a:endParaRPr lang="en-US" altLang="zh-TW" sz="4800" smtClean="0"/>
          </a:p>
          <a:p>
            <a:r>
              <a:rPr lang="zh-TW" altLang="en-US" sz="4800" smtClean="0"/>
              <a:t>課程教學</a:t>
            </a:r>
          </a:p>
        </p:txBody>
      </p:sp>
      <p:sp>
        <p:nvSpPr>
          <p:cNvPr id="7782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1883A17-0202-4D10-9C06-A8508489B9CF}" type="slidenum">
              <a:rPr kumimoji="0" lang="zh-TW" altLang="en-US" smtClean="0">
                <a:solidFill>
                  <a:srgbClr val="FEFFFF"/>
                </a:solidFill>
                <a:latin typeface="Century Gothic" panose="020B0502020202020204" pitchFamily="34" charset="0"/>
              </a:rPr>
              <a:pPr/>
              <a:t>15</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8851" name="標題 3"/>
          <p:cNvSpPr>
            <a:spLocks noGrp="1"/>
          </p:cNvSpPr>
          <p:nvPr>
            <p:ph type="title"/>
          </p:nvPr>
        </p:nvSpPr>
        <p:spPr>
          <a:xfrm>
            <a:off x="1771650" y="3244850"/>
            <a:ext cx="889635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788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30885E-968B-4D0D-81BD-C2B4CFBE41C7}" type="slidenum">
              <a:rPr kumimoji="0" lang="zh-TW" altLang="en-US" smtClean="0">
                <a:solidFill>
                  <a:srgbClr val="FEFFFF"/>
                </a:solidFill>
                <a:latin typeface="Century Gothic" panose="020B0502020202020204" pitchFamily="34" charset="0"/>
              </a:rPr>
              <a:pPr/>
              <a:t>16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38438" y="1104900"/>
            <a:ext cx="6683375" cy="960438"/>
          </a:xfrm>
        </p:spPr>
        <p:txBody>
          <a:bodyPr rtlCol="0">
            <a:normAutofit/>
          </a:bodyPr>
          <a:lstStyle/>
          <a:p>
            <a:pPr eaLnBrk="1" fontAlgn="auto" hangingPunct="1">
              <a:spcAft>
                <a:spcPts val="0"/>
              </a:spcAft>
              <a:defRPr/>
            </a:pPr>
            <a:r>
              <a:rPr lang="en-US" altLang="zh-TW" b="1" dirty="0" smtClean="0">
                <a:solidFill>
                  <a:srgbClr val="0000FF"/>
                </a:solidFill>
                <a:effectLst>
                  <a:outerShdw blurRad="38100" dist="38100" dir="2700000" algn="tl">
                    <a:srgbClr val="000000">
                      <a:alpha val="43137"/>
                    </a:srgbClr>
                  </a:outerShdw>
                </a:effectLst>
              </a:rPr>
              <a:t>12</a:t>
            </a:r>
            <a:r>
              <a:rPr lang="zh-TW" altLang="en-US" b="1" dirty="0" smtClean="0">
                <a:solidFill>
                  <a:srgbClr val="0000FF"/>
                </a:solidFill>
                <a:effectLst>
                  <a:outerShdw blurRad="38100" dist="38100" dir="2700000" algn="tl">
                    <a:srgbClr val="000000">
                      <a:alpha val="43137"/>
                    </a:srgbClr>
                  </a:outerShdw>
                </a:effectLst>
              </a:rPr>
              <a:t>年國教入學管道</a:t>
            </a:r>
            <a:r>
              <a:rPr lang="en-US" altLang="zh-TW" sz="3100" b="1" dirty="0">
                <a:solidFill>
                  <a:srgbClr val="0000FF"/>
                </a:solidFill>
                <a:effectLst>
                  <a:outerShdw blurRad="38100" dist="38100" dir="2700000" algn="tl">
                    <a:srgbClr val="000000">
                      <a:alpha val="43137"/>
                    </a:srgbClr>
                  </a:outerShdw>
                </a:effectLst>
              </a:rPr>
              <a:t>(</a:t>
            </a:r>
            <a:r>
              <a:rPr lang="zh-TW" altLang="en-US" sz="3100" b="1" dirty="0">
                <a:solidFill>
                  <a:srgbClr val="0000FF"/>
                </a:solidFill>
                <a:effectLst>
                  <a:outerShdw blurRad="38100" dist="38100" dir="2700000" algn="tl">
                    <a:srgbClr val="000000">
                      <a:alpha val="43137"/>
                    </a:srgbClr>
                  </a:outerShdw>
                </a:effectLst>
              </a:rPr>
              <a:t>高級中等學校</a:t>
            </a:r>
            <a:r>
              <a:rPr lang="en-US" altLang="zh-TW" sz="3100" b="1" dirty="0">
                <a:solidFill>
                  <a:srgbClr val="0000FF"/>
                </a:solidFill>
                <a:effectLst>
                  <a:outerShdw blurRad="38100" dist="38100" dir="2700000" algn="tl">
                    <a:srgbClr val="000000">
                      <a:alpha val="43137"/>
                    </a:srgbClr>
                  </a:outerShdw>
                </a:effectLst>
              </a:rPr>
              <a:t>)</a:t>
            </a:r>
            <a:endParaRPr lang="zh-TW" altLang="en-US" b="1" dirty="0">
              <a:solidFill>
                <a:srgbClr val="0000FF"/>
              </a:solidFill>
              <a:effectLst>
                <a:outerShdw blurRad="38100" dist="38100" dir="2700000" algn="tl">
                  <a:srgbClr val="000000">
                    <a:alpha val="43137"/>
                  </a:srgbClr>
                </a:outerShdw>
              </a:effectLst>
            </a:endParaRPr>
          </a:p>
        </p:txBody>
      </p:sp>
      <p:graphicFrame>
        <p:nvGraphicFramePr>
          <p:cNvPr id="5" name="表格 4"/>
          <p:cNvGraphicFramePr>
            <a:graphicFrameLocks noGrp="1"/>
          </p:cNvGraphicFramePr>
          <p:nvPr/>
        </p:nvGraphicFramePr>
        <p:xfrm>
          <a:off x="2746375" y="2065338"/>
          <a:ext cx="6878641" cy="4348810"/>
        </p:xfrm>
        <a:graphic>
          <a:graphicData uri="http://schemas.openxmlformats.org/drawingml/2006/table">
            <a:tbl>
              <a:tblPr firstRow="1" firstCol="1" bandRow="1">
                <a:tableStyleId>{5C22544A-7EE6-4342-B048-85BDC9FD1C3A}</a:tableStyleId>
              </a:tblPr>
              <a:tblGrid>
                <a:gridCol w="399126">
                  <a:extLst>
                    <a:ext uri="{9D8B030D-6E8A-4147-A177-3AD203B41FA5}">
                      <a16:colId xmlns:a16="http://schemas.microsoft.com/office/drawing/2014/main" xmlns="" val="20000"/>
                    </a:ext>
                  </a:extLst>
                </a:gridCol>
                <a:gridCol w="443870">
                  <a:extLst>
                    <a:ext uri="{9D8B030D-6E8A-4147-A177-3AD203B41FA5}">
                      <a16:colId xmlns:a16="http://schemas.microsoft.com/office/drawing/2014/main" xmlns="" val="20001"/>
                    </a:ext>
                  </a:extLst>
                </a:gridCol>
                <a:gridCol w="443870">
                  <a:extLst>
                    <a:ext uri="{9D8B030D-6E8A-4147-A177-3AD203B41FA5}">
                      <a16:colId xmlns:a16="http://schemas.microsoft.com/office/drawing/2014/main" xmlns="" val="20002"/>
                    </a:ext>
                  </a:extLst>
                </a:gridCol>
                <a:gridCol w="443870">
                  <a:extLst>
                    <a:ext uri="{9D8B030D-6E8A-4147-A177-3AD203B41FA5}">
                      <a16:colId xmlns:a16="http://schemas.microsoft.com/office/drawing/2014/main" xmlns="" val="20003"/>
                    </a:ext>
                  </a:extLst>
                </a:gridCol>
                <a:gridCol w="443870">
                  <a:extLst>
                    <a:ext uri="{9D8B030D-6E8A-4147-A177-3AD203B41FA5}">
                      <a16:colId xmlns:a16="http://schemas.microsoft.com/office/drawing/2014/main" xmlns="" val="20004"/>
                    </a:ext>
                  </a:extLst>
                </a:gridCol>
                <a:gridCol w="443870">
                  <a:extLst>
                    <a:ext uri="{9D8B030D-6E8A-4147-A177-3AD203B41FA5}">
                      <a16:colId xmlns:a16="http://schemas.microsoft.com/office/drawing/2014/main" xmlns="" val="20005"/>
                    </a:ext>
                  </a:extLst>
                </a:gridCol>
                <a:gridCol w="399916">
                  <a:extLst>
                    <a:ext uri="{9D8B030D-6E8A-4147-A177-3AD203B41FA5}">
                      <a16:colId xmlns:a16="http://schemas.microsoft.com/office/drawing/2014/main" xmlns="" val="20006"/>
                    </a:ext>
                  </a:extLst>
                </a:gridCol>
                <a:gridCol w="399126">
                  <a:extLst>
                    <a:ext uri="{9D8B030D-6E8A-4147-A177-3AD203B41FA5}">
                      <a16:colId xmlns:a16="http://schemas.microsoft.com/office/drawing/2014/main" xmlns="" val="20007"/>
                    </a:ext>
                  </a:extLst>
                </a:gridCol>
                <a:gridCol w="399916">
                  <a:extLst>
                    <a:ext uri="{9D8B030D-6E8A-4147-A177-3AD203B41FA5}">
                      <a16:colId xmlns:a16="http://schemas.microsoft.com/office/drawing/2014/main" xmlns="" val="20008"/>
                    </a:ext>
                  </a:extLst>
                </a:gridCol>
                <a:gridCol w="361189">
                  <a:extLst>
                    <a:ext uri="{9D8B030D-6E8A-4147-A177-3AD203B41FA5}">
                      <a16:colId xmlns:a16="http://schemas.microsoft.com/office/drawing/2014/main" xmlns="" val="20009"/>
                    </a:ext>
                  </a:extLst>
                </a:gridCol>
                <a:gridCol w="418095">
                  <a:extLst>
                    <a:ext uri="{9D8B030D-6E8A-4147-A177-3AD203B41FA5}">
                      <a16:colId xmlns:a16="http://schemas.microsoft.com/office/drawing/2014/main" xmlns="" val="20010"/>
                    </a:ext>
                  </a:extLst>
                </a:gridCol>
                <a:gridCol w="399916">
                  <a:extLst>
                    <a:ext uri="{9D8B030D-6E8A-4147-A177-3AD203B41FA5}">
                      <a16:colId xmlns:a16="http://schemas.microsoft.com/office/drawing/2014/main" xmlns="" val="20011"/>
                    </a:ext>
                  </a:extLst>
                </a:gridCol>
                <a:gridCol w="386543">
                  <a:extLst>
                    <a:ext uri="{9D8B030D-6E8A-4147-A177-3AD203B41FA5}">
                      <a16:colId xmlns:a16="http://schemas.microsoft.com/office/drawing/2014/main" xmlns="" val="20012"/>
                    </a:ext>
                  </a:extLst>
                </a:gridCol>
                <a:gridCol w="361189">
                  <a:extLst>
                    <a:ext uri="{9D8B030D-6E8A-4147-A177-3AD203B41FA5}">
                      <a16:colId xmlns:a16="http://schemas.microsoft.com/office/drawing/2014/main" xmlns="" val="20013"/>
                    </a:ext>
                  </a:extLst>
                </a:gridCol>
                <a:gridCol w="361189">
                  <a:extLst>
                    <a:ext uri="{9D8B030D-6E8A-4147-A177-3AD203B41FA5}">
                      <a16:colId xmlns:a16="http://schemas.microsoft.com/office/drawing/2014/main" xmlns="" val="20014"/>
                    </a:ext>
                  </a:extLst>
                </a:gridCol>
                <a:gridCol w="386543">
                  <a:extLst>
                    <a:ext uri="{9D8B030D-6E8A-4147-A177-3AD203B41FA5}">
                      <a16:colId xmlns:a16="http://schemas.microsoft.com/office/drawing/2014/main" xmlns="" val="20015"/>
                    </a:ext>
                  </a:extLst>
                </a:gridCol>
                <a:gridCol w="386543">
                  <a:extLst>
                    <a:ext uri="{9D8B030D-6E8A-4147-A177-3AD203B41FA5}">
                      <a16:colId xmlns:a16="http://schemas.microsoft.com/office/drawing/2014/main" xmlns="" val="20016"/>
                    </a:ext>
                  </a:extLst>
                </a:gridCol>
              </a:tblGrid>
              <a:tr h="508330">
                <a:tc rowSpan="3">
                  <a:txBody>
                    <a:bodyPr/>
                    <a:lstStyle/>
                    <a:p>
                      <a:pPr algn="ctr">
                        <a:spcAft>
                          <a:spcPts val="0"/>
                        </a:spcAft>
                      </a:pPr>
                      <a:r>
                        <a:rPr lang="zh-TW" sz="1800" kern="100" dirty="0">
                          <a:solidFill>
                            <a:srgbClr val="FEF79C"/>
                          </a:solidFill>
                          <a:effectLst/>
                        </a:rPr>
                        <a:t>身心障礙適性輔導安置</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E80011"/>
                    </a:solidFill>
                  </a:tcPr>
                </a:tc>
                <a:tc gridSpan="5">
                  <a:txBody>
                    <a:bodyPr/>
                    <a:lstStyle/>
                    <a:p>
                      <a:pPr algn="ctr">
                        <a:spcAft>
                          <a:spcPts val="0"/>
                        </a:spcAft>
                      </a:pPr>
                      <a:r>
                        <a:rPr lang="zh-TW" sz="1800" kern="100" dirty="0">
                          <a:solidFill>
                            <a:srgbClr val="FEF79C"/>
                          </a:solidFill>
                          <a:effectLst/>
                        </a:rPr>
                        <a:t>免試入學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800" kern="100" dirty="0">
                          <a:solidFill>
                            <a:srgbClr val="FEF79C"/>
                          </a:solidFill>
                          <a:effectLst/>
                        </a:rPr>
                        <a:t>特色招生</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1800" kern="100" dirty="0">
                          <a:solidFill>
                            <a:srgbClr val="FFF0A0"/>
                          </a:solidFill>
                          <a:effectLst/>
                        </a:rPr>
                        <a:t>其他</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39364">
                <a:tc vMerge="1">
                  <a:txBody>
                    <a:bodyPr/>
                    <a:lstStyle/>
                    <a:p>
                      <a:endParaRPr lang="zh-TW" altLang="en-US"/>
                    </a:p>
                  </a:txBody>
                  <a:tcPr/>
                </a:tc>
                <a:tc rowSpan="2">
                  <a:txBody>
                    <a:bodyPr/>
                    <a:lstStyle/>
                    <a:p>
                      <a:pPr algn="ctr">
                        <a:spcAft>
                          <a:spcPts val="0"/>
                        </a:spcAft>
                      </a:pPr>
                      <a:r>
                        <a:rPr lang="zh-TW" altLang="en-US" sz="1800" kern="100" dirty="0" smtClean="0">
                          <a:solidFill>
                            <a:srgbClr val="FEF79C"/>
                          </a:solidFill>
                          <a:effectLst/>
                          <a:latin typeface="+mn-lt"/>
                          <a:ea typeface="+mn-ea"/>
                          <a:cs typeface="+mn-cs"/>
                        </a:rPr>
                        <a:t>學習區完全免試</a:t>
                      </a:r>
                      <a:endParaRPr lang="zh-TW" sz="1800" kern="100" dirty="0">
                        <a:solidFill>
                          <a:srgbClr val="FEF79C"/>
                        </a:solidFill>
                        <a:effectLst/>
                        <a:latin typeface="+mn-lt"/>
                        <a:ea typeface="+mn-ea"/>
                        <a:cs typeface="+mn-cs"/>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校內直升</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就學區</a:t>
                      </a:r>
                      <a:r>
                        <a:rPr lang="zh-TW" sz="1800" kern="100" dirty="0" smtClean="0">
                          <a:solidFill>
                            <a:srgbClr val="FEF79C"/>
                          </a:solidFill>
                          <a:effectLst/>
                        </a:rPr>
                        <a:t>免試</a:t>
                      </a:r>
                      <a:endParaRPr lang="en-US" altLang="zh-TW" sz="1800" kern="100" dirty="0" smtClean="0">
                        <a:solidFill>
                          <a:srgbClr val="FEF79C"/>
                        </a:solidFill>
                        <a:effectLst/>
                      </a:endParaRPr>
                    </a:p>
                    <a:p>
                      <a:pPr algn="ctr">
                        <a:spcAft>
                          <a:spcPts val="0"/>
                        </a:spcAft>
                      </a:pPr>
                      <a:endParaRPr lang="en-US" sz="1800" kern="100" dirty="0" smtClean="0">
                        <a:solidFill>
                          <a:srgbClr val="FEF79C"/>
                        </a:solidFill>
                        <a:effectLst/>
                      </a:endParaRPr>
                    </a:p>
                    <a:p>
                      <a:pPr algn="ctr">
                        <a:spcAft>
                          <a:spcPts val="0"/>
                        </a:spcAft>
                      </a:pPr>
                      <a:r>
                        <a:rPr lang="zh-TW" sz="1800" kern="100" dirty="0" smtClean="0">
                          <a:solidFill>
                            <a:srgbClr val="FEF79C"/>
                          </a:solidFill>
                          <a:effectLst/>
                        </a:rPr>
                        <a:t>含</a:t>
                      </a:r>
                      <a:r>
                        <a:rPr lang="zh-TW" sz="1800" kern="100" dirty="0">
                          <a:solidFill>
                            <a:srgbClr val="FEF79C"/>
                          </a:solidFill>
                          <a:effectLst/>
                        </a:rPr>
                        <a:t>產</a:t>
                      </a:r>
                      <a:r>
                        <a:rPr lang="zh-TW" sz="1800" kern="100" dirty="0" smtClean="0">
                          <a:solidFill>
                            <a:srgbClr val="FEF79C"/>
                          </a:solidFill>
                          <a:effectLst/>
                        </a:rPr>
                        <a:t>特</a:t>
                      </a:r>
                      <a:endParaRPr lang="en-US" altLang="zh-TW" sz="1800" kern="100" dirty="0" smtClean="0">
                        <a:solidFill>
                          <a:srgbClr val="FEF79C"/>
                        </a:solidFill>
                        <a:effectLst/>
                      </a:endParaRPr>
                    </a:p>
                    <a:p>
                      <a:pPr algn="ctr">
                        <a:spcAft>
                          <a:spcPts val="0"/>
                        </a:spcAft>
                      </a:pPr>
                      <a:r>
                        <a:rPr lang="zh-TW" altLang="en-US" sz="1800" kern="100" dirty="0" smtClean="0">
                          <a:solidFill>
                            <a:srgbClr val="FEF79C"/>
                          </a:solidFill>
                          <a:effectLst/>
                        </a:rPr>
                        <a:t>及</a:t>
                      </a:r>
                      <a:endParaRPr lang="en-US" altLang="zh-TW" sz="1800" kern="100" dirty="0" smtClean="0">
                        <a:solidFill>
                          <a:srgbClr val="FEF79C"/>
                        </a:solidFill>
                        <a:effectLst/>
                      </a:endParaRPr>
                    </a:p>
                    <a:p>
                      <a:pPr algn="ctr">
                        <a:spcAft>
                          <a:spcPts val="0"/>
                        </a:spcAft>
                      </a:pPr>
                      <a:r>
                        <a:rPr lang="zh-TW" sz="1800" kern="100" dirty="0" smtClean="0">
                          <a:solidFill>
                            <a:srgbClr val="FEF79C"/>
                          </a:solidFill>
                          <a:effectLst/>
                        </a:rPr>
                        <a:t>進修學校</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技優甄審</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1800" kern="100" dirty="0">
                          <a:solidFill>
                            <a:srgbClr val="FEF79C"/>
                          </a:solidFill>
                          <a:effectLst/>
                        </a:rPr>
                        <a:t>單獨</a:t>
                      </a:r>
                      <a:r>
                        <a:rPr lang="zh-TW" sz="1800" kern="100" dirty="0" smtClean="0">
                          <a:solidFill>
                            <a:srgbClr val="FEF79C"/>
                          </a:solidFill>
                          <a:effectLst/>
                        </a:rPr>
                        <a:t>招生</a:t>
                      </a:r>
                      <a:endParaRPr lang="en-US" altLang="zh-TW" sz="1800" kern="100" dirty="0" smtClean="0">
                        <a:solidFill>
                          <a:srgbClr val="FEF79C"/>
                        </a:solidFill>
                        <a:effectLst/>
                      </a:endParaRPr>
                    </a:p>
                    <a:p>
                      <a:pPr algn="ctr">
                        <a:spcAft>
                          <a:spcPts val="0"/>
                        </a:spcAft>
                      </a:pPr>
                      <a:endParaRPr lang="en-US" altLang="zh-TW" sz="1800" kern="100" dirty="0" smtClean="0">
                        <a:solidFill>
                          <a:srgbClr val="FEF79C"/>
                        </a:solidFill>
                        <a:effectLst/>
                      </a:endParaRPr>
                    </a:p>
                    <a:p>
                      <a:pPr algn="ctr">
                        <a:spcAft>
                          <a:spcPts val="0"/>
                        </a:spcAft>
                      </a:pPr>
                      <a:r>
                        <a:rPr lang="zh-TW" sz="1800" kern="100" dirty="0" smtClean="0">
                          <a:solidFill>
                            <a:srgbClr val="FEF79C"/>
                          </a:solidFill>
                          <a:effectLst/>
                        </a:rPr>
                        <a:t>含</a:t>
                      </a:r>
                      <a:r>
                        <a:rPr lang="zh-TW" sz="1800" kern="100" dirty="0">
                          <a:solidFill>
                            <a:srgbClr val="FEF79C"/>
                          </a:solidFill>
                          <a:effectLst/>
                        </a:rPr>
                        <a:t>園區</a:t>
                      </a:r>
                      <a:r>
                        <a:rPr lang="zh-TW" sz="1800" kern="100" dirty="0" smtClean="0">
                          <a:solidFill>
                            <a:srgbClr val="FEF79C"/>
                          </a:solidFill>
                          <a:effectLst/>
                        </a:rPr>
                        <a:t>生</a:t>
                      </a:r>
                      <a:r>
                        <a:rPr lang="zh-TW" altLang="en-US" sz="1800" kern="100" dirty="0" smtClean="0">
                          <a:solidFill>
                            <a:srgbClr val="FEF79C"/>
                          </a:solidFill>
                          <a:effectLst/>
                        </a:rPr>
                        <a:t>及</a:t>
                      </a:r>
                      <a:r>
                        <a:rPr lang="zh-TW" sz="1800" kern="100" dirty="0" smtClean="0">
                          <a:solidFill>
                            <a:srgbClr val="FEF79C"/>
                          </a:solidFill>
                          <a:effectLst/>
                        </a:rPr>
                        <a:t>進修學校</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65932E"/>
                    </a:solidFill>
                  </a:tcPr>
                </a:tc>
                <a:tc gridSpan="4">
                  <a:txBody>
                    <a:bodyPr/>
                    <a:lstStyle/>
                    <a:p>
                      <a:pPr algn="ctr">
                        <a:spcAft>
                          <a:spcPts val="0"/>
                        </a:spcAft>
                      </a:pPr>
                      <a:r>
                        <a:rPr lang="zh-TW" sz="1800" kern="100" dirty="0">
                          <a:solidFill>
                            <a:srgbClr val="FEF79C"/>
                          </a:solidFill>
                          <a:effectLst/>
                        </a:rPr>
                        <a:t>甄選入學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800" kern="100" dirty="0">
                          <a:solidFill>
                            <a:srgbClr val="FEF79C"/>
                          </a:solidFill>
                          <a:effectLst/>
                        </a:rPr>
                        <a:t>考試分發入學</a:t>
                      </a:r>
                      <a:endParaRPr lang="zh-TW" sz="18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910885"/>
                    </a:solidFill>
                  </a:tcPr>
                </a:tc>
                <a:tc rowSpan="2">
                  <a:txBody>
                    <a:bodyPr/>
                    <a:lstStyle/>
                    <a:p>
                      <a:pPr algn="ctr">
                        <a:spcAft>
                          <a:spcPts val="0"/>
                        </a:spcAft>
                      </a:pPr>
                      <a:r>
                        <a:rPr lang="zh-TW" sz="1800" kern="100" dirty="0">
                          <a:solidFill>
                            <a:srgbClr val="FFF0A0"/>
                          </a:solidFill>
                          <a:effectLst/>
                        </a:rPr>
                        <a:t>實用技能</a:t>
                      </a:r>
                      <a:r>
                        <a:rPr lang="zh-TW" sz="1800" kern="100" dirty="0" smtClean="0">
                          <a:solidFill>
                            <a:srgbClr val="FFF0A0"/>
                          </a:solidFill>
                          <a:effectLst/>
                        </a:rPr>
                        <a:t>班</a:t>
                      </a:r>
                      <a:endParaRPr lang="en-US" altLang="zh-TW" sz="1800" kern="100" dirty="0" smtClean="0">
                        <a:solidFill>
                          <a:srgbClr val="FFF0A0"/>
                        </a:solidFill>
                        <a:effectLst/>
                      </a:endParaRPr>
                    </a:p>
                    <a:p>
                      <a:pPr algn="ctr">
                        <a:spcAft>
                          <a:spcPts val="0"/>
                        </a:spcAft>
                      </a:pPr>
                      <a:endParaRPr lang="en-US" altLang="zh-TW" sz="1800" kern="100" dirty="0" smtClean="0">
                        <a:solidFill>
                          <a:srgbClr val="FFF0A0"/>
                        </a:solidFill>
                        <a:effectLst/>
                      </a:endParaRPr>
                    </a:p>
                    <a:p>
                      <a:pPr algn="ctr">
                        <a:spcAft>
                          <a:spcPts val="0"/>
                        </a:spcAft>
                      </a:pPr>
                      <a:r>
                        <a:rPr lang="zh-TW" sz="1800" kern="100" dirty="0" smtClean="0">
                          <a:solidFill>
                            <a:srgbClr val="FFF0A0"/>
                          </a:solidFill>
                          <a:effectLst/>
                        </a:rPr>
                        <a:t>學程</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rowSpan="2">
                  <a:txBody>
                    <a:bodyPr/>
                    <a:lstStyle/>
                    <a:p>
                      <a:pPr algn="ctr">
                        <a:spcAft>
                          <a:spcPts val="0"/>
                        </a:spcAft>
                      </a:pPr>
                      <a:r>
                        <a:rPr lang="zh-TW" sz="1800" kern="100" dirty="0">
                          <a:solidFill>
                            <a:srgbClr val="FFF0A0"/>
                          </a:solidFill>
                          <a:effectLst/>
                        </a:rPr>
                        <a:t>建教合作班</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gridSpan="3">
                  <a:txBody>
                    <a:bodyPr/>
                    <a:lstStyle/>
                    <a:p>
                      <a:pPr algn="ctr">
                        <a:spcAft>
                          <a:spcPts val="0"/>
                        </a:spcAft>
                      </a:pPr>
                      <a:r>
                        <a:rPr lang="zh-TW" sz="1800" kern="100" dirty="0">
                          <a:solidFill>
                            <a:srgbClr val="FFF0A0"/>
                          </a:solidFill>
                          <a:effectLst/>
                        </a:rPr>
                        <a:t>體育績優</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800" kern="100" dirty="0">
                          <a:solidFill>
                            <a:srgbClr val="FFF0A0"/>
                          </a:solidFill>
                          <a:effectLst/>
                        </a:rPr>
                        <a:t>未受獎補助私校單獨招生</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extLst>
                  <a:ext uri="{0D108BD9-81ED-4DB2-BD59-A6C34878D82A}">
                    <a16:rowId xmlns:a16="http://schemas.microsoft.com/office/drawing/2014/main" xmlns="" val="10001"/>
                  </a:ext>
                </a:extLst>
              </a:tr>
              <a:tr h="320046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科學班</a:t>
                      </a: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藝術才能班</a:t>
                      </a: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職業類群科</a:t>
                      </a:r>
                    </a:p>
                  </a:txBody>
                  <a:tcPr marL="51432" marR="51432" marT="0" marB="0">
                    <a:solidFill>
                      <a:srgbClr val="A493C6"/>
                    </a:solidFill>
                  </a:tcPr>
                </a:tc>
                <a:tc>
                  <a:txBody>
                    <a:bodyPr/>
                    <a:lstStyle/>
                    <a:p>
                      <a:pPr marL="0" algn="ctr" defTabSz="457200" rtl="0" eaLnBrk="1" latinLnBrk="0" hangingPunct="1">
                        <a:spcAft>
                          <a:spcPts val="0"/>
                        </a:spcAft>
                      </a:pPr>
                      <a:r>
                        <a:rPr lang="zh-TW" sz="1800" kern="100" dirty="0">
                          <a:solidFill>
                            <a:srgbClr val="FEF79C"/>
                          </a:solidFill>
                          <a:effectLst/>
                          <a:latin typeface="+mn-lt"/>
                          <a:ea typeface="+mn-ea"/>
                          <a:cs typeface="+mn-cs"/>
                        </a:rPr>
                        <a:t>體育班</a:t>
                      </a:r>
                    </a:p>
                  </a:txBody>
                  <a:tcPr marL="51432" marR="51432"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800" kern="100" dirty="0">
                          <a:solidFill>
                            <a:srgbClr val="FFF0A0"/>
                          </a:solidFill>
                          <a:effectLst/>
                        </a:rPr>
                        <a:t>獨招</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a:txBody>
                    <a:bodyPr/>
                    <a:lstStyle/>
                    <a:p>
                      <a:pPr algn="ctr">
                        <a:spcAft>
                          <a:spcPts val="0"/>
                        </a:spcAft>
                      </a:pPr>
                      <a:r>
                        <a:rPr lang="zh-TW" sz="1800" kern="100" dirty="0">
                          <a:solidFill>
                            <a:srgbClr val="FFF0A0"/>
                          </a:solidFill>
                          <a:effectLst/>
                        </a:rPr>
                        <a:t>甄試</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a:txBody>
                    <a:bodyPr/>
                    <a:lstStyle/>
                    <a:p>
                      <a:pPr algn="ctr">
                        <a:spcAft>
                          <a:spcPts val="0"/>
                        </a:spcAft>
                      </a:pPr>
                      <a:r>
                        <a:rPr lang="zh-TW" sz="1800" kern="100" dirty="0">
                          <a:solidFill>
                            <a:srgbClr val="FFF0A0"/>
                          </a:solidFill>
                          <a:effectLst/>
                        </a:rPr>
                        <a:t>甄審</a:t>
                      </a:r>
                      <a:endParaRPr lang="zh-TW" sz="18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2" marR="51432" marT="0" marB="0">
                    <a:solidFill>
                      <a:srgbClr val="BB582F"/>
                    </a:solidFill>
                  </a:tcPr>
                </a:tc>
                <a:tc vMerge="1">
                  <a:txBody>
                    <a:bodyPr/>
                    <a:lstStyle/>
                    <a:p>
                      <a:endParaRPr lang="zh-TW" altLang="en-US"/>
                    </a:p>
                  </a:txBody>
                  <a:tcPr/>
                </a:tc>
                <a:extLst>
                  <a:ext uri="{0D108BD9-81ED-4DB2-BD59-A6C34878D82A}">
                    <a16:rowId xmlns:a16="http://schemas.microsoft.com/office/drawing/2014/main" xmlns="" val="10002"/>
                  </a:ext>
                </a:extLst>
              </a:tr>
            </a:tbl>
          </a:graphicData>
        </a:graphic>
      </p:graphicFrame>
      <p:sp>
        <p:nvSpPr>
          <p:cNvPr id="799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E66DE6-C816-4422-817D-D89F19889CE4}" type="slidenum">
              <a:rPr kumimoji="0" lang="zh-TW" altLang="en-US" smtClean="0">
                <a:solidFill>
                  <a:srgbClr val="FEFFFF"/>
                </a:solidFill>
                <a:latin typeface="Century Gothic" panose="020B0502020202020204" pitchFamily="34" charset="0"/>
              </a:rPr>
              <a:pPr/>
              <a:t>17</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665288"/>
            <a:ext cx="111807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A92141-9557-487B-B822-A09E0BB6CBAB}" type="slidenum">
              <a:rPr kumimoji="0" lang="zh-TW" altLang="en-US" smtClean="0">
                <a:solidFill>
                  <a:srgbClr val="FEFFFF"/>
                </a:solidFill>
                <a:latin typeface="Century Gothic" panose="020B0502020202020204" pitchFamily="34" charset="0"/>
              </a:rPr>
              <a:pPr/>
              <a:t>18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19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180975"/>
            <a:ext cx="9871075"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2465388" y="5461000"/>
            <a:ext cx="8772525" cy="1014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6000" b="1">
                <a:solidFill>
                  <a:srgbClr val="FF0000"/>
                </a:solidFill>
                <a:latin typeface="Arial" panose="020B0604020202020204" pitchFamily="34" charset="0"/>
              </a:rPr>
              <a:t>http://12basic.tn.edu.tw</a:t>
            </a:r>
            <a:endParaRPr lang="zh-TW" altLang="en-US" sz="6000" b="1">
              <a:solidFill>
                <a:srgbClr val="FF0000"/>
              </a:solidFill>
              <a:latin typeface="Arial" panose="020B0604020202020204" pitchFamily="34" charset="0"/>
            </a:endParaRPr>
          </a:p>
        </p:txBody>
      </p:sp>
      <p:sp>
        <p:nvSpPr>
          <p:cNvPr id="5734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5A06B6-3A30-425C-B05E-45E830DF9500}" type="slidenum">
              <a:rPr kumimoji="0" lang="zh-TW" altLang="en-US" smtClean="0">
                <a:solidFill>
                  <a:srgbClr val="FEFFFF"/>
                </a:solidFill>
                <a:latin typeface="Century Gothic" panose="020B0502020202020204" pitchFamily="34" charset="0"/>
              </a:rPr>
              <a:pPr/>
              <a:t>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2911251901"/>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08ED9AD-35CF-4F71-A834-FF7377593F7A}" type="slidenum">
              <a:rPr kumimoji="0" lang="zh-TW" altLang="en-US" smtClean="0">
                <a:solidFill>
                  <a:srgbClr val="FEFFFF"/>
                </a:solidFill>
                <a:latin typeface="Century Gothic" panose="020B0502020202020204" pitchFamily="34" charset="0"/>
              </a:rPr>
              <a:pPr/>
              <a:t>20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0CBB40-3F1E-446F-B8D7-895F123507AB}" type="slidenum">
              <a:rPr kumimoji="0" lang="zh-TW" altLang="en-US" smtClean="0">
                <a:solidFill>
                  <a:srgbClr val="FEFFFF"/>
                </a:solidFill>
                <a:latin typeface="Century Gothic" panose="020B0502020202020204" pitchFamily="34" charset="0"/>
              </a:rPr>
              <a:pPr/>
              <a:t>21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7883525"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718050" y="5581650"/>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170738" y="556418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170738" y="6043613"/>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7199313"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8" name="文字方塊 27"/>
          <p:cNvSpPr txBox="1">
            <a:spLocks noChangeArrowheads="1"/>
          </p:cNvSpPr>
          <p:nvPr/>
        </p:nvSpPr>
        <p:spPr bwMode="auto">
          <a:xfrm>
            <a:off x="5070475" y="6011863"/>
            <a:ext cx="2376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2400">
                <a:solidFill>
                  <a:srgbClr val="000000"/>
                </a:solidFill>
                <a:latin typeface="華康粗圓體" panose="020F0709000000000000" pitchFamily="49" charset="-120"/>
                <a:ea typeface="華康粗圓體" panose="020F0709000000000000" pitchFamily="49" charset="-120"/>
              </a:rPr>
              <a:t>   及</a:t>
            </a:r>
            <a:r>
              <a:rPr lang="zh-TW" altLang="en-US" sz="2400">
                <a:solidFill>
                  <a:srgbClr val="FF0000"/>
                </a:solidFill>
                <a:latin typeface="華康粗圓體" panose="020F0709000000000000" pitchFamily="49" charset="-120"/>
                <a:ea typeface="華康粗圓體" panose="020F0709000000000000" pitchFamily="49" charset="-120"/>
              </a:rPr>
              <a:t>五專</a:t>
            </a: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635500" y="369728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867650"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5" name="矩形 34"/>
          <p:cNvSpPr/>
          <p:nvPr/>
        </p:nvSpPr>
        <p:spPr>
          <a:xfrm>
            <a:off x="4546600" y="3622675"/>
            <a:ext cx="4999038"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藝術才能班</a:t>
            </a:r>
            <a:endParaRPr lang="en-US" altLang="zh-TW" sz="240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專業群科</a:t>
            </a:r>
            <a:endParaRPr lang="en-US" altLang="zh-TW" sz="240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3.</a:t>
            </a:r>
            <a:r>
              <a:rPr lang="zh-TW" altLang="en-US" sz="240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37475"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7994650" y="1938338"/>
            <a:ext cx="1427163" cy="863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一次</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zh-TW" altLang="en-US" sz="2800" dirty="0">
                <a:solidFill>
                  <a:prstClr val="white"/>
                </a:solidFill>
                <a:latin typeface="華康粗圓體" pitchFamily="49" charset="-120"/>
                <a:ea typeface="華康粗圓體" pitchFamily="49" charset="-120"/>
              </a:rPr>
              <a:t>分發</a:t>
            </a:r>
          </a:p>
        </p:txBody>
      </p:sp>
      <p:cxnSp>
        <p:nvCxnSpPr>
          <p:cNvPr id="43" name="直線單箭頭接點 42"/>
          <p:cNvCxnSpPr/>
          <p:nvPr/>
        </p:nvCxnSpPr>
        <p:spPr>
          <a:xfrm flipV="1">
            <a:off x="8724900" y="2778125"/>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580438" y="3213100"/>
            <a:ext cx="287337"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5" name="圓角矩形 44"/>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3200" dirty="0">
                <a:solidFill>
                  <a:prstClr val="white"/>
                </a:solidFill>
                <a:latin typeface="華康粗圓體" pitchFamily="49" charset="-120"/>
                <a:ea typeface="華康粗圓體" pitchFamily="49" charset="-120"/>
              </a:rPr>
              <a:t>(8</a:t>
            </a:r>
            <a:r>
              <a:rPr lang="zh-TW" altLang="en-US" sz="3200" dirty="0">
                <a:solidFill>
                  <a:prstClr val="white"/>
                </a:solidFill>
                <a:latin typeface="華康粗圓體" pitchFamily="49" charset="-120"/>
                <a:ea typeface="華康粗圓體" pitchFamily="49" charset="-120"/>
              </a:rPr>
              <a:t>月中旬</a:t>
            </a:r>
            <a:r>
              <a:rPr lang="en-US" altLang="zh-TW" sz="32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138" y="1327150"/>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月初放榜  </a:t>
            </a: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報到</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多元入學重要日程表</a:t>
            </a:r>
          </a:p>
        </p:txBody>
      </p:sp>
      <p:sp>
        <p:nvSpPr>
          <p:cNvPr id="51" name="圓角矩形 50"/>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891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F20FC9-2E68-466D-9E5B-748DE166C410}" type="slidenum">
              <a:rPr kumimoji="0" lang="zh-TW" altLang="en-US" smtClean="0">
                <a:solidFill>
                  <a:srgbClr val="FEFFFF"/>
                </a:solidFill>
                <a:latin typeface="Century Gothic" panose="020B0502020202020204" pitchFamily="34" charset="0"/>
              </a:rPr>
              <a:pPr/>
              <a:t>22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par>
                          <p:cTn id="102" fill="hold" nodeType="afterGroup">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1000"/>
                                        <p:tgtEl>
                                          <p:spTgt spid="13"/>
                                        </p:tgtEl>
                                      </p:cBhvr>
                                    </p:animEffect>
                                    <p:anim calcmode="lin" valueType="num">
                                      <p:cBhvr>
                                        <p:cTn id="113" dur="1000" fill="hold"/>
                                        <p:tgtEl>
                                          <p:spTgt spid="13"/>
                                        </p:tgtEl>
                                        <p:attrNameLst>
                                          <p:attrName>ppt_x</p:attrName>
                                        </p:attrNameLst>
                                      </p:cBhvr>
                                      <p:tavLst>
                                        <p:tav tm="0">
                                          <p:val>
                                            <p:strVal val="#ppt_x"/>
                                          </p:val>
                                        </p:tav>
                                        <p:tav tm="100000">
                                          <p:val>
                                            <p:strVal val="#ppt_x"/>
                                          </p:val>
                                        </p:tav>
                                      </p:tavLst>
                                    </p:anim>
                                    <p:anim calcmode="lin" valueType="num">
                                      <p:cBhvr>
                                        <p:cTn id="114" dur="1000" fill="hold"/>
                                        <p:tgtEl>
                                          <p:spTgt spid="1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fade">
                                      <p:cBhvr>
                                        <p:cTn id="122" dur="1000"/>
                                        <p:tgtEl>
                                          <p:spTgt spid="17"/>
                                        </p:tgtEl>
                                      </p:cBhvr>
                                    </p:animEffect>
                                    <p:anim calcmode="lin" valueType="num">
                                      <p:cBhvr>
                                        <p:cTn id="123" dur="1000" fill="hold"/>
                                        <p:tgtEl>
                                          <p:spTgt spid="17"/>
                                        </p:tgtEl>
                                        <p:attrNameLst>
                                          <p:attrName>ppt_x</p:attrName>
                                        </p:attrNameLst>
                                      </p:cBhvr>
                                      <p:tavLst>
                                        <p:tav tm="0">
                                          <p:val>
                                            <p:strVal val="#ppt_x"/>
                                          </p:val>
                                        </p:tav>
                                        <p:tav tm="100000">
                                          <p:val>
                                            <p:strVal val="#ppt_x"/>
                                          </p:val>
                                        </p:tav>
                                      </p:tavLst>
                                    </p:anim>
                                    <p:anim calcmode="lin" valueType="num">
                                      <p:cBhvr>
                                        <p:cTn id="124" dur="1000" fill="hold"/>
                                        <p:tgtEl>
                                          <p:spTgt spid="17"/>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1000"/>
                            </p:stCondLst>
                            <p:childTnLst>
                              <p:par>
                                <p:cTn id="126" presetID="42" presetClass="entr" presetSubtype="0" fill="hold" grpId="0" nodeType="after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1000"/>
                                        <p:tgtEl>
                                          <p:spTgt spid="15"/>
                                        </p:tgtEl>
                                      </p:cBhvr>
                                    </p:animEffect>
                                    <p:anim calcmode="lin" valueType="num">
                                      <p:cBhvr>
                                        <p:cTn id="129" dur="1000" fill="hold"/>
                                        <p:tgtEl>
                                          <p:spTgt spid="15"/>
                                        </p:tgtEl>
                                        <p:attrNameLst>
                                          <p:attrName>ppt_x</p:attrName>
                                        </p:attrNameLst>
                                      </p:cBhvr>
                                      <p:tavLst>
                                        <p:tav tm="0">
                                          <p:val>
                                            <p:strVal val="#ppt_x"/>
                                          </p:val>
                                        </p:tav>
                                        <p:tav tm="100000">
                                          <p:val>
                                            <p:strVal val="#ppt_x"/>
                                          </p:val>
                                        </p:tav>
                                      </p:tavLst>
                                    </p:anim>
                                    <p:anim calcmode="lin" valueType="num">
                                      <p:cBhvr>
                                        <p:cTn id="130" dur="1000" fill="hold"/>
                                        <p:tgtEl>
                                          <p:spTgt spid="15"/>
                                        </p:tgtEl>
                                        <p:attrNameLst>
                                          <p:attrName>ppt_y</p:attrName>
                                        </p:attrNameLst>
                                      </p:cBhvr>
                                      <p:tavLst>
                                        <p:tav tm="0">
                                          <p:val>
                                            <p:strVal val="#ppt_y+.1"/>
                                          </p:val>
                                        </p:tav>
                                        <p:tav tm="100000">
                                          <p:val>
                                            <p:strVal val="#ppt_y"/>
                                          </p:val>
                                        </p:tav>
                                      </p:tavLst>
                                    </p:anim>
                                  </p:childTnLst>
                                </p:cTn>
                              </p:par>
                            </p:childTnLst>
                          </p:cTn>
                        </p:par>
                        <p:par>
                          <p:cTn id="131" fill="hold" nodeType="afterGroup">
                            <p:stCondLst>
                              <p:cond delay="2000"/>
                            </p:stCondLst>
                            <p:childTnLst>
                              <p:par>
                                <p:cTn id="132" presetID="42" presetClass="entr" presetSubtype="0" fill="hold" grpId="0" nodeType="after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1000"/>
                                        <p:tgtEl>
                                          <p:spTgt spid="16"/>
                                        </p:tgtEl>
                                      </p:cBhvr>
                                    </p:animEffect>
                                    <p:anim calcmode="lin" valueType="num">
                                      <p:cBhvr>
                                        <p:cTn id="135" dur="1000" fill="hold"/>
                                        <p:tgtEl>
                                          <p:spTgt spid="16"/>
                                        </p:tgtEl>
                                        <p:attrNameLst>
                                          <p:attrName>ppt_x</p:attrName>
                                        </p:attrNameLst>
                                      </p:cBhvr>
                                      <p:tavLst>
                                        <p:tav tm="0">
                                          <p:val>
                                            <p:strVal val="#ppt_x"/>
                                          </p:val>
                                        </p:tav>
                                        <p:tav tm="100000">
                                          <p:val>
                                            <p:strVal val="#ppt_x"/>
                                          </p:val>
                                        </p:tav>
                                      </p:tavLst>
                                    </p:anim>
                                    <p:anim calcmode="lin" valueType="num">
                                      <p:cBhvr>
                                        <p:cTn id="1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2" presetClass="entr" presetSubtype="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1000"/>
                                        <p:tgtEl>
                                          <p:spTgt spid="43"/>
                                        </p:tgtEl>
                                      </p:cBhvr>
                                    </p:animEffect>
                                    <p:anim calcmode="lin" valueType="num">
                                      <p:cBhvr>
                                        <p:cTn id="146" dur="1000" fill="hold"/>
                                        <p:tgtEl>
                                          <p:spTgt spid="43"/>
                                        </p:tgtEl>
                                        <p:attrNameLst>
                                          <p:attrName>ppt_x</p:attrName>
                                        </p:attrNameLst>
                                      </p:cBhvr>
                                      <p:tavLst>
                                        <p:tav tm="0">
                                          <p:val>
                                            <p:strVal val="#ppt_x"/>
                                          </p:val>
                                        </p:tav>
                                        <p:tav tm="100000">
                                          <p:val>
                                            <p:strVal val="#ppt_x"/>
                                          </p:val>
                                        </p:tav>
                                      </p:tavLst>
                                    </p:anim>
                                    <p:anim calcmode="lin" valueType="num">
                                      <p:cBhvr>
                                        <p:cTn id="147" dur="1000" fill="hold"/>
                                        <p:tgtEl>
                                          <p:spTgt spid="43"/>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42"/>
                                        </p:tgtEl>
                                        <p:attrNameLst>
                                          <p:attrName>style.visibility</p:attrName>
                                        </p:attrNameLst>
                                      </p:cBhvr>
                                      <p:to>
                                        <p:strVal val="visible"/>
                                      </p:to>
                                    </p:set>
                                    <p:animEffect transition="in" filter="fade">
                                      <p:cBhvr>
                                        <p:cTn id="150" dur="1000"/>
                                        <p:tgtEl>
                                          <p:spTgt spid="42"/>
                                        </p:tgtEl>
                                      </p:cBhvr>
                                    </p:animEffect>
                                    <p:anim calcmode="lin" valueType="num">
                                      <p:cBhvr>
                                        <p:cTn id="151" dur="1000" fill="hold"/>
                                        <p:tgtEl>
                                          <p:spTgt spid="42"/>
                                        </p:tgtEl>
                                        <p:attrNameLst>
                                          <p:attrName>ppt_x</p:attrName>
                                        </p:attrNameLst>
                                      </p:cBhvr>
                                      <p:tavLst>
                                        <p:tav tm="0">
                                          <p:val>
                                            <p:strVal val="#ppt_x"/>
                                          </p:val>
                                        </p:tav>
                                        <p:tav tm="100000">
                                          <p:val>
                                            <p:strVal val="#ppt_x"/>
                                          </p:val>
                                        </p:tav>
                                      </p:tavLst>
                                    </p:anim>
                                    <p:anim calcmode="lin" valueType="num">
                                      <p:cBhvr>
                                        <p:cTn id="152" dur="1000" fill="hold"/>
                                        <p:tgtEl>
                                          <p:spTgt spid="42"/>
                                        </p:tgtEl>
                                        <p:attrNameLst>
                                          <p:attrName>ppt_y</p:attrName>
                                        </p:attrNameLst>
                                      </p:cBhvr>
                                      <p:tavLst>
                                        <p:tav tm="0">
                                          <p:val>
                                            <p:strVal val="#ppt_y+.1"/>
                                          </p:val>
                                        </p:tav>
                                        <p:tav tm="100000">
                                          <p:val>
                                            <p:strVal val="#ppt_y"/>
                                          </p:val>
                                        </p:tav>
                                      </p:tavLst>
                                    </p:anim>
                                  </p:childTnLst>
                                </p:cTn>
                              </p:par>
                              <p:par>
                                <p:cTn id="153" presetID="14" presetClass="entr" presetSubtype="1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randombar(horizontal)">
                                      <p:cBhvr>
                                        <p:cTn id="155" dur="500"/>
                                        <p:tgtEl>
                                          <p:spTgt spid="44"/>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randombar(horizontal)">
                                      <p:cBhvr>
                                        <p:cTn id="160" dur="500"/>
                                        <p:tgtEl>
                                          <p:spTgt spid="32"/>
                                        </p:tgtEl>
                                      </p:cBhvr>
                                    </p:animEffect>
                                  </p:childTnLst>
                                </p:cTn>
                              </p:par>
                              <p:par>
                                <p:cTn id="161" presetID="42" presetClass="entr" presetSubtype="0" fill="hold"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1000"/>
                                        <p:tgtEl>
                                          <p:spTgt spid="26"/>
                                        </p:tgtEl>
                                      </p:cBhvr>
                                    </p:animEffect>
                                    <p:anim calcmode="lin" valueType="num">
                                      <p:cBhvr>
                                        <p:cTn id="164" dur="1000" fill="hold"/>
                                        <p:tgtEl>
                                          <p:spTgt spid="26"/>
                                        </p:tgtEl>
                                        <p:attrNameLst>
                                          <p:attrName>ppt_x</p:attrName>
                                        </p:attrNameLst>
                                      </p:cBhvr>
                                      <p:tavLst>
                                        <p:tav tm="0">
                                          <p:val>
                                            <p:strVal val="#ppt_x"/>
                                          </p:val>
                                        </p:tav>
                                        <p:tav tm="100000">
                                          <p:val>
                                            <p:strVal val="#ppt_x"/>
                                          </p:val>
                                        </p:tav>
                                      </p:tavLst>
                                    </p:anim>
                                    <p:anim calcmode="lin" valueType="num">
                                      <p:cBhvr>
                                        <p:cTn id="165" dur="1000" fill="hold"/>
                                        <p:tgtEl>
                                          <p:spTgt spid="26"/>
                                        </p:tgtEl>
                                        <p:attrNameLst>
                                          <p:attrName>ppt_y</p:attrName>
                                        </p:attrNameLst>
                                      </p:cBhvr>
                                      <p:tavLst>
                                        <p:tav tm="0">
                                          <p:val>
                                            <p:strVal val="#ppt_y+.1"/>
                                          </p:val>
                                        </p:tav>
                                        <p:tav tm="100000">
                                          <p:val>
                                            <p:strVal val="#ppt_y"/>
                                          </p:val>
                                        </p:tav>
                                      </p:tavLst>
                                    </p:anim>
                                  </p:childTnLst>
                                </p:cTn>
                              </p:par>
                            </p:childTnLst>
                          </p:cTn>
                        </p:par>
                        <p:par>
                          <p:cTn id="166" fill="hold" nodeType="afterGroup">
                            <p:stCondLst>
                              <p:cond delay="1000"/>
                            </p:stCondLst>
                            <p:childTnLst>
                              <p:par>
                                <p:cTn id="167" presetID="42" presetClass="entr" presetSubtype="0" fill="hold" nodeType="after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1000"/>
                                        <p:tgtEl>
                                          <p:spTgt spid="33"/>
                                        </p:tgtEl>
                                      </p:cBhvr>
                                    </p:animEffect>
                                    <p:anim calcmode="lin" valueType="num">
                                      <p:cBhvr>
                                        <p:cTn id="170" dur="1000" fill="hold"/>
                                        <p:tgtEl>
                                          <p:spTgt spid="33"/>
                                        </p:tgtEl>
                                        <p:attrNameLst>
                                          <p:attrName>ppt_x</p:attrName>
                                        </p:attrNameLst>
                                      </p:cBhvr>
                                      <p:tavLst>
                                        <p:tav tm="0">
                                          <p:val>
                                            <p:strVal val="#ppt_x"/>
                                          </p:val>
                                        </p:tav>
                                        <p:tav tm="100000">
                                          <p:val>
                                            <p:strVal val="#ppt_x"/>
                                          </p:val>
                                        </p:tav>
                                      </p:tavLst>
                                    </p:anim>
                                    <p:anim calcmode="lin" valueType="num">
                                      <p:cBhvr>
                                        <p:cTn id="171" dur="1000" fill="hold"/>
                                        <p:tgtEl>
                                          <p:spTgt spid="33"/>
                                        </p:tgtEl>
                                        <p:attrNameLst>
                                          <p:attrName>ppt_y</p:attrName>
                                        </p:attrNameLst>
                                      </p:cBhvr>
                                      <p:tavLst>
                                        <p:tav tm="0">
                                          <p:val>
                                            <p:strVal val="#ppt_y+.1"/>
                                          </p:val>
                                        </p:tav>
                                        <p:tav tm="100000">
                                          <p:val>
                                            <p:strVal val="#ppt_y"/>
                                          </p:val>
                                        </p:tav>
                                      </p:tavLst>
                                    </p:anim>
                                  </p:childTnLst>
                                </p:cTn>
                              </p:par>
                              <p:par>
                                <p:cTn id="172" presetID="14" presetClass="entr" presetSubtype="10" fill="hold"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randombar(horizontal)">
                                      <p:cBhvr>
                                        <p:cTn id="174" dur="500"/>
                                        <p:tgtEl>
                                          <p:spTgt spid="3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4" presetClass="entr" presetSubtype="10" fill="hold" grpId="0" nodeType="click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randombar(horizontal)">
                                      <p:cBhvr>
                                        <p:cTn id="179" dur="500"/>
                                        <p:tgtEl>
                                          <p:spTgt spid="47"/>
                                        </p:tgtEl>
                                      </p:cBhvr>
                                    </p:animEffect>
                                  </p:childTnLst>
                                </p:cTn>
                              </p:par>
                            </p:childTnLst>
                          </p:cTn>
                        </p:par>
                        <p:par>
                          <p:cTn id="180" fill="hold" nodeType="afterGroup">
                            <p:stCondLst>
                              <p:cond delay="500"/>
                            </p:stCondLst>
                            <p:childTnLst>
                              <p:par>
                                <p:cTn id="181" presetID="14" presetClass="entr" presetSubtype="10" fill="hold" nodeType="after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randombar(horizontal)">
                                      <p:cBhvr>
                                        <p:cTn id="183" dur="500"/>
                                        <p:tgtEl>
                                          <p:spTgt spid="46"/>
                                        </p:tgtEl>
                                      </p:cBhvr>
                                    </p:animEffect>
                                  </p:childTnLst>
                                </p:cTn>
                              </p:par>
                              <p:par>
                                <p:cTn id="184" presetID="14" presetClass="entr" presetSubtype="1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randombar(horizontal)">
                                      <p:cBhvr>
                                        <p:cTn id="186" dur="500"/>
                                        <p:tgtEl>
                                          <p:spTgt spid="45"/>
                                        </p:tgtEl>
                                      </p:cBhvr>
                                    </p:animEffect>
                                  </p:childTnLst>
                                </p:cTn>
                              </p:par>
                              <p:par>
                                <p:cTn id="187" presetID="14" presetClass="entr" presetSubtype="10" fill="hold" grpId="0" nodeType="withEffect">
                                  <p:stCondLst>
                                    <p:cond delay="0"/>
                                  </p:stCondLst>
                                  <p:childTnLst>
                                    <p:set>
                                      <p:cBhvr>
                                        <p:cTn id="188" dur="1" fill="hold">
                                          <p:stCondLst>
                                            <p:cond delay="0"/>
                                          </p:stCondLst>
                                        </p:cTn>
                                        <p:tgtEl>
                                          <p:spTgt spid="50"/>
                                        </p:tgtEl>
                                        <p:attrNameLst>
                                          <p:attrName>style.visibility</p:attrName>
                                        </p:attrNameLst>
                                      </p:cBhvr>
                                      <p:to>
                                        <p:strVal val="visible"/>
                                      </p:to>
                                    </p:set>
                                    <p:animEffect transition="in" filter="randombar(horizontal)">
                                      <p:cBhvr>
                                        <p:cTn id="189" dur="500"/>
                                        <p:tgtEl>
                                          <p:spTgt spid="50"/>
                                        </p:tgtEl>
                                      </p:cBhvr>
                                    </p:animEffect>
                                  </p:childTnLst>
                                </p:cTn>
                              </p:par>
                              <p:par>
                                <p:cTn id="190" presetID="14" presetClass="entr" presetSubtype="10" fill="hold" nodeType="with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randombar(horizontal)">
                                      <p:cBhvr>
                                        <p:cTn id="1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8" grpId="0"/>
      <p:bldP spid="29" grpId="0"/>
      <p:bldP spid="30" grpId="0"/>
      <p:bldP spid="32" grpId="0"/>
      <p:bldP spid="35" grpId="0" animBg="1"/>
      <p:bldP spid="36" grpId="0"/>
      <p:bldP spid="37" grpId="0" animBg="1"/>
      <p:bldP spid="39" grpId="0"/>
      <p:bldP spid="40" grpId="0"/>
      <p:bldP spid="44" grpId="0" animBg="1"/>
      <p:bldP spid="47" grpId="0" animBg="1"/>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103年設計物\103年度教育部政策文宣通路溝通案\執行\104年免試入學超額比序全國共識版與基北區爭議說明\PP END-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a:xfrm>
            <a:off x="2935288" y="5540375"/>
            <a:ext cx="6400800" cy="76835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標楷體" pitchFamily="65" charset="-120"/>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標楷體" pitchFamily="65" charset="-120"/>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標楷體" pitchFamily="65" charset="-120"/>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altLang="zh-TW" sz="2400" dirty="0">
              <a:solidFill>
                <a:schemeClr val="bg1"/>
              </a:solidFill>
              <a:latin typeface="標楷體" pitchFamily="65" charset="-120"/>
              <a:cs typeface="+mj-cs"/>
            </a:endParaRPr>
          </a:p>
        </p:txBody>
      </p:sp>
      <p:pic>
        <p:nvPicPr>
          <p:cNvPr id="5" name="Picture 3" descr="C:\Users\MD570\Desktop\traffic_s-2.png"/>
          <p:cNvPicPr>
            <a:picLocks noChangeAspect="1" noChangeArrowheads="1"/>
          </p:cNvPicPr>
          <p:nvPr/>
        </p:nvPicPr>
        <p:blipFill>
          <a:blip r:embed="rId4" cstate="print">
            <a:extLst/>
          </a:blip>
          <a:srcRect/>
          <a:stretch>
            <a:fillRect/>
          </a:stretch>
        </p:blipFill>
        <p:spPr bwMode="auto">
          <a:xfrm>
            <a:off x="1540390" y="4197516"/>
            <a:ext cx="2690416" cy="2615860"/>
          </a:xfrm>
          <a:prstGeom prst="rect">
            <a:avLst/>
          </a:prstGeom>
          <a:noFill/>
          <a:effectLst>
            <a:softEdge rad="0"/>
          </a:effectLst>
          <a:extLst/>
        </p:spPr>
      </p:pic>
      <p:sp>
        <p:nvSpPr>
          <p:cNvPr id="90117" name="文字方塊 7"/>
          <p:cNvSpPr txBox="1">
            <a:spLocks noChangeArrowheads="1"/>
          </p:cNvSpPr>
          <p:nvPr/>
        </p:nvSpPr>
        <p:spPr bwMode="auto">
          <a:xfrm>
            <a:off x="6667500" y="738188"/>
            <a:ext cx="4168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而是積極的</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「成就更多的孩子！」</a:t>
            </a:r>
          </a:p>
          <a:p>
            <a:pPr eaLnBrk="1" hangingPunct="1">
              <a:spcBef>
                <a:spcPct val="0"/>
              </a:spcBef>
              <a:buClrTx/>
              <a:buFontTx/>
              <a:buNone/>
            </a:pPr>
            <a:endParaRPr lang="en-US" altLang="zh-TW">
              <a:solidFill>
                <a:schemeClr val="tx1"/>
              </a:solidFill>
              <a:latin typeface="Arial" panose="020B0604020202020204" pitchFamily="34" charset="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10" name="文字方塊 9"/>
          <p:cNvSpPr txBox="1"/>
          <p:nvPr/>
        </p:nvSpPr>
        <p:spPr>
          <a:xfrm>
            <a:off x="3308350" y="5505450"/>
            <a:ext cx="7443788" cy="1262063"/>
          </a:xfrm>
          <a:prstGeom prst="rect">
            <a:avLst/>
          </a:prstGeom>
          <a:noFill/>
        </p:spPr>
        <p:txBody>
          <a:bodyPr>
            <a:spAutoFit/>
          </a:bodyPr>
          <a:lstStyle/>
          <a:p>
            <a:pPr marL="342900" indent="-342900" algn="ctr" eaLnBrk="1" hangingPunct="1">
              <a:spcBef>
                <a:spcPct val="20000"/>
              </a:spcBef>
              <a:defRPr/>
            </a:pP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適性輔導</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適性入學</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適性揚才</a:t>
            </a:r>
            <a:endParaRPr lang="en-US" altLang="zh-TW"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endParaRPr>
          </a:p>
          <a:p>
            <a:pPr eaLnBrk="1" hangingPunct="1">
              <a:defRPr/>
            </a:pPr>
            <a:endParaRPr lang="en-US" altLang="zh-TW" dirty="0">
              <a:latin typeface="Arial" charset="0"/>
            </a:endParaRPr>
          </a:p>
          <a:p>
            <a:pPr eaLnBrk="1" hangingPunct="1">
              <a:defRPr/>
            </a:pPr>
            <a:endParaRPr lang="zh-TW" altLang="en-US" dirty="0">
              <a:latin typeface="Arial" charset="0"/>
            </a:endParaRPr>
          </a:p>
        </p:txBody>
      </p:sp>
      <p:sp>
        <p:nvSpPr>
          <p:cNvPr id="90119" name="文字方塊 10"/>
          <p:cNvSpPr txBox="1">
            <a:spLocks noChangeArrowheads="1"/>
          </p:cNvSpPr>
          <p:nvPr/>
        </p:nvSpPr>
        <p:spPr bwMode="auto">
          <a:xfrm>
            <a:off x="1768475" y="738188"/>
            <a:ext cx="3759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不是消極的</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「減輕升學壓力？」</a:t>
            </a:r>
            <a:endParaRPr lang="en-US" altLang="zh-TW" sz="320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901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D5770A8-4E61-4778-A24A-32E495BC57DC}" type="slidenum">
              <a:rPr kumimoji="0" lang="zh-TW" altLang="en-US" smtClean="0">
                <a:solidFill>
                  <a:srgbClr val="FEFFFF"/>
                </a:solidFill>
                <a:latin typeface="Century Gothic" panose="020B0502020202020204" pitchFamily="34" charset="0"/>
              </a:rPr>
              <a:pPr/>
              <a:t>23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2163" name="標題 3"/>
          <p:cNvSpPr>
            <a:spLocks noGrp="1"/>
          </p:cNvSpPr>
          <p:nvPr>
            <p:ph type="title"/>
          </p:nvPr>
        </p:nvSpPr>
        <p:spPr>
          <a:xfrm>
            <a:off x="2495550" y="3068638"/>
            <a:ext cx="777240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國中教育會考</a:t>
            </a:r>
          </a:p>
        </p:txBody>
      </p:sp>
      <p:pic>
        <p:nvPicPr>
          <p:cNvPr id="9216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B5CEEC4-D2D9-4551-B6E2-9CB55C9672C2}" type="slidenum">
              <a:rPr kumimoji="0" lang="zh-TW" altLang="en-US" smtClean="0">
                <a:solidFill>
                  <a:srgbClr val="FEFFFF"/>
                </a:solidFill>
                <a:latin typeface="Century Gothic" panose="020B0502020202020204" pitchFamily="34" charset="0"/>
              </a:rPr>
              <a:pPr/>
              <a:t>24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1600200"/>
            <a:ext cx="9448800" cy="4781550"/>
          </a:xfrm>
        </p:spPr>
        <p:txBody>
          <a:bodyPr>
            <a:normAutofit fontScale="92500" lnSpcReduction="20000"/>
          </a:bodyPr>
          <a:lstStyle/>
          <a:p>
            <a:pPr>
              <a:defRPr/>
            </a:pPr>
            <a:r>
              <a:rPr lang="zh-TW" altLang="en-US" sz="3200" dirty="0">
                <a:solidFill>
                  <a:schemeClr val="tx1"/>
                </a:solidFill>
                <a:latin typeface="標楷體" panose="03000509000000000000" pitchFamily="65" charset="-120"/>
                <a:ea typeface="標楷體" panose="03000509000000000000" pitchFamily="65" charset="-120"/>
              </a:rPr>
              <a:t>國中教育會考主要是用來進行國中學習階段的成就診斷測驗，作為補救教學參考，以及學力品質監控。</a:t>
            </a:r>
            <a:endParaRPr lang="en-US" altLang="zh-TW" sz="3200" dirty="0">
              <a:solidFill>
                <a:schemeClr val="tx1"/>
              </a:solidFill>
              <a:latin typeface="標楷體" panose="03000509000000000000" pitchFamily="65" charset="-120"/>
              <a:ea typeface="標楷體" panose="03000509000000000000" pitchFamily="65" charset="-120"/>
            </a:endParaRPr>
          </a:p>
          <a:p>
            <a:pPr>
              <a:defRPr/>
            </a:pPr>
            <a:r>
              <a:rPr lang="zh-TW" altLang="en-US" sz="3200" dirty="0">
                <a:solidFill>
                  <a:schemeClr val="tx1"/>
                </a:solidFill>
                <a:latin typeface="標楷體" panose="03000509000000000000" pitchFamily="65" charset="-120"/>
                <a:ea typeface="標楷體" panose="03000509000000000000" pitchFamily="65" charset="-120"/>
              </a:rPr>
              <a:t>國中教育會考評量科目</a:t>
            </a:r>
            <a:endParaRPr lang="en-US" altLang="zh-TW" sz="3200" dirty="0">
              <a:solidFill>
                <a:schemeClr val="tx1"/>
              </a:solidFill>
              <a:latin typeface="標楷體" panose="03000509000000000000" pitchFamily="65" charset="-120"/>
              <a:ea typeface="標楷體" panose="03000509000000000000" pitchFamily="65" charset="-120"/>
            </a:endParaRPr>
          </a:p>
          <a:p>
            <a:pPr lvl="1">
              <a:defRPr/>
            </a:pPr>
            <a:r>
              <a:rPr lang="zh-TW" altLang="en-US" sz="3200" dirty="0">
                <a:solidFill>
                  <a:schemeClr val="tx1"/>
                </a:solidFill>
                <a:latin typeface="標楷體" panose="03000509000000000000" pitchFamily="65" charset="-120"/>
                <a:ea typeface="標楷體" panose="03000509000000000000" pitchFamily="65" charset="-120"/>
              </a:rPr>
              <a:t>國文、英語、數學、社會、自然以及寫作測驗</a:t>
            </a:r>
            <a:endParaRPr lang="en-US" altLang="zh-TW" sz="3200" dirty="0">
              <a:solidFill>
                <a:schemeClr val="tx1"/>
              </a:solidFill>
              <a:latin typeface="標楷體" panose="03000509000000000000" pitchFamily="65" charset="-120"/>
              <a:ea typeface="標楷體" panose="03000509000000000000" pitchFamily="65" charset="-120"/>
            </a:endParaRPr>
          </a:p>
          <a:p>
            <a:pPr lvl="1">
              <a:defRPr/>
            </a:pPr>
            <a:r>
              <a:rPr lang="zh-TW" altLang="en-US" sz="3200" dirty="0">
                <a:solidFill>
                  <a:schemeClr val="tx1"/>
                </a:solidFill>
                <a:latin typeface="標楷體" panose="03000509000000000000" pitchFamily="65" charset="-120"/>
                <a:ea typeface="標楷體" panose="03000509000000000000" pitchFamily="65" charset="-120"/>
              </a:rPr>
              <a:t>英語加考</a:t>
            </a:r>
            <a:r>
              <a:rPr lang="zh-TW" altLang="en-US" sz="3200" dirty="0">
                <a:solidFill>
                  <a:srgbClr val="FF0000"/>
                </a:solidFill>
                <a:latin typeface="標楷體" panose="03000509000000000000" pitchFamily="65" charset="-120"/>
                <a:ea typeface="標楷體" panose="03000509000000000000" pitchFamily="65" charset="-120"/>
              </a:rPr>
              <a:t>英聽</a:t>
            </a:r>
            <a:endParaRPr lang="en-US" altLang="zh-TW" sz="3200" dirty="0">
              <a:solidFill>
                <a:srgbClr val="FF0000"/>
              </a:solidFill>
              <a:latin typeface="標楷體" panose="03000509000000000000" pitchFamily="65" charset="-120"/>
              <a:ea typeface="標楷體" panose="03000509000000000000" pitchFamily="65" charset="-120"/>
            </a:endParaRPr>
          </a:p>
          <a:p>
            <a:pPr lvl="1">
              <a:defRPr/>
            </a:pPr>
            <a:r>
              <a:rPr lang="zh-TW" altLang="en-US" sz="3200" dirty="0">
                <a:solidFill>
                  <a:schemeClr val="tx1"/>
                </a:solidFill>
                <a:latin typeface="標楷體" panose="03000509000000000000" pitchFamily="65" charset="-120"/>
                <a:ea typeface="標楷體" panose="03000509000000000000" pitchFamily="65" charset="-120"/>
              </a:rPr>
              <a:t>數學加考</a:t>
            </a:r>
            <a:r>
              <a:rPr lang="zh-TW" altLang="en-US" sz="3200" dirty="0">
                <a:solidFill>
                  <a:srgbClr val="FF0000"/>
                </a:solidFill>
                <a:latin typeface="標楷體" panose="03000509000000000000" pitchFamily="65" charset="-120"/>
                <a:ea typeface="標楷體" panose="03000509000000000000" pitchFamily="65" charset="-120"/>
              </a:rPr>
              <a:t>非選</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r>
              <a:rPr lang="zh-TW" altLang="en-US" sz="3200" dirty="0">
                <a:solidFill>
                  <a:schemeClr val="tx1"/>
                </a:solidFill>
                <a:latin typeface="標楷體" panose="03000509000000000000" pitchFamily="65" charset="-120"/>
                <a:ea typeface="標楷體" panose="03000509000000000000" pitchFamily="65" charset="-120"/>
              </a:rPr>
              <a:t>標準參照測驗</a:t>
            </a:r>
            <a:endParaRPr lang="en-US" altLang="zh-TW" sz="3200" dirty="0">
              <a:solidFill>
                <a:schemeClr val="tx1"/>
              </a:solidFill>
              <a:latin typeface="標楷體" panose="03000509000000000000" pitchFamily="65" charset="-120"/>
              <a:ea typeface="標楷體" panose="03000509000000000000" pitchFamily="65" charset="-120"/>
            </a:endParaRPr>
          </a:p>
          <a:p>
            <a:pPr>
              <a:defRPr/>
            </a:pPr>
            <a:r>
              <a:rPr lang="zh-TW" altLang="en-US" sz="3200" dirty="0">
                <a:solidFill>
                  <a:schemeClr val="tx1"/>
                </a:solidFill>
                <a:latin typeface="標楷體" panose="03000509000000000000" pitchFamily="65" charset="-120"/>
                <a:ea typeface="標楷體" panose="03000509000000000000" pitchFamily="65" charset="-120"/>
              </a:rPr>
              <a:t>三月報名，五月進行</a:t>
            </a:r>
            <a:r>
              <a:rPr lang="zh-TW" altLang="en-US" sz="3200" dirty="0" smtClean="0">
                <a:solidFill>
                  <a:schemeClr val="tx1"/>
                </a:solidFill>
                <a:latin typeface="標楷體" panose="03000509000000000000" pitchFamily="65" charset="-120"/>
                <a:ea typeface="標楷體" panose="03000509000000000000" pitchFamily="65" charset="-120"/>
              </a:rPr>
              <a:t>測驗</a:t>
            </a:r>
            <a:r>
              <a:rPr lang="en-US" altLang="zh-TW" sz="3200" dirty="0" smtClean="0">
                <a:solidFill>
                  <a:schemeClr val="tx1"/>
                </a:solidFill>
                <a:latin typeface="標楷體" panose="03000509000000000000" pitchFamily="65" charset="-120"/>
                <a:ea typeface="標楷體" panose="03000509000000000000" pitchFamily="65" charset="-120"/>
              </a:rPr>
              <a:t>(107</a:t>
            </a:r>
            <a:r>
              <a:rPr lang="zh-TW" altLang="en-US" sz="3200" dirty="0" smtClean="0">
                <a:solidFill>
                  <a:schemeClr val="tx1"/>
                </a:solidFill>
                <a:latin typeface="標楷體" panose="03000509000000000000" pitchFamily="65" charset="-120"/>
                <a:ea typeface="標楷體" panose="03000509000000000000" pitchFamily="65" charset="-120"/>
              </a:rPr>
              <a:t>年</a:t>
            </a:r>
            <a:r>
              <a:rPr lang="en-US" altLang="zh-TW" sz="3200" dirty="0" smtClean="0">
                <a:solidFill>
                  <a:schemeClr val="tx1"/>
                </a:solidFill>
                <a:latin typeface="標楷體" panose="03000509000000000000" pitchFamily="65" charset="-120"/>
                <a:ea typeface="標楷體" panose="03000509000000000000" pitchFamily="65" charset="-120"/>
              </a:rPr>
              <a:t>5</a:t>
            </a:r>
            <a:r>
              <a:rPr lang="zh-TW" altLang="en-US" sz="3200" dirty="0" smtClean="0">
                <a:solidFill>
                  <a:schemeClr val="tx1"/>
                </a:solidFill>
                <a:latin typeface="標楷體" panose="03000509000000000000" pitchFamily="65" charset="-120"/>
                <a:ea typeface="標楷體" panose="03000509000000000000" pitchFamily="65" charset="-120"/>
              </a:rPr>
              <a:t>月</a:t>
            </a:r>
            <a:r>
              <a:rPr lang="en-US" altLang="zh-TW" sz="3200" dirty="0" smtClean="0">
                <a:solidFill>
                  <a:schemeClr val="tx1"/>
                </a:solidFill>
                <a:latin typeface="標楷體" panose="03000509000000000000" pitchFamily="65" charset="-120"/>
                <a:ea typeface="標楷體" panose="03000509000000000000" pitchFamily="65" charset="-120"/>
              </a:rPr>
              <a:t>19-20</a:t>
            </a:r>
            <a:r>
              <a:rPr lang="zh-TW" altLang="en-US" sz="3200" dirty="0" smtClean="0">
                <a:solidFill>
                  <a:schemeClr val="tx1"/>
                </a:solidFill>
                <a:latin typeface="標楷體" panose="03000509000000000000" pitchFamily="65" charset="-120"/>
                <a:ea typeface="標楷體" panose="03000509000000000000" pitchFamily="65" charset="-120"/>
              </a:rPr>
              <a:t>日</a:t>
            </a:r>
            <a:r>
              <a:rPr lang="en-US" altLang="zh-TW" sz="3200" dirty="0" smtClean="0">
                <a:solidFill>
                  <a:schemeClr val="tx1"/>
                </a:solidFill>
                <a:latin typeface="標楷體" panose="03000509000000000000" pitchFamily="65" charset="-120"/>
                <a:ea typeface="標楷體" panose="03000509000000000000" pitchFamily="65" charset="-120"/>
              </a:rPr>
              <a:t>)</a:t>
            </a:r>
          </a:p>
          <a:p>
            <a:pPr>
              <a:defRPr/>
            </a:pPr>
            <a:r>
              <a:rPr lang="zh-TW" altLang="en-US" sz="3200" dirty="0" smtClean="0">
                <a:solidFill>
                  <a:schemeClr val="tx1"/>
                </a:solidFill>
                <a:latin typeface="標楷體" panose="03000509000000000000" pitchFamily="65" charset="-120"/>
                <a:ea typeface="標楷體" panose="03000509000000000000" pitchFamily="65" charset="-120"/>
              </a:rPr>
              <a:t>各</a:t>
            </a:r>
            <a:r>
              <a:rPr lang="zh-TW" altLang="en-US" sz="3200" dirty="0">
                <a:solidFill>
                  <a:schemeClr val="tx1"/>
                </a:solidFill>
                <a:latin typeface="標楷體" panose="03000509000000000000" pitchFamily="65" charset="-120"/>
                <a:ea typeface="標楷體" panose="03000509000000000000" pitchFamily="65" charset="-120"/>
              </a:rPr>
              <a:t>科測驗難度規劃為</a:t>
            </a:r>
            <a:r>
              <a:rPr lang="zh-TW" altLang="en-US" sz="3200" dirty="0">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難易適中</a:t>
            </a:r>
            <a:r>
              <a:rPr lang="zh-TW" altLang="en-US" sz="3200" dirty="0">
                <a:solidFill>
                  <a:schemeClr val="tx1"/>
                </a:solidFill>
                <a:latin typeface="標楷體" panose="03000509000000000000" pitchFamily="65" charset="-120"/>
                <a:ea typeface="標楷體" panose="03000509000000000000" pitchFamily="65" charset="-120"/>
              </a:rPr>
              <a:t>」，各科平均通過率為五成至六成。</a:t>
            </a:r>
            <a:endParaRPr lang="en-US" altLang="zh-TW" sz="3200" dirty="0">
              <a:solidFill>
                <a:schemeClr val="tx1"/>
              </a:solidFill>
              <a:latin typeface="標楷體" panose="03000509000000000000" pitchFamily="65" charset="-120"/>
              <a:ea typeface="標楷體" panose="03000509000000000000" pitchFamily="65" charset="-120"/>
            </a:endParaRPr>
          </a:p>
        </p:txBody>
      </p:sp>
      <p:sp>
        <p:nvSpPr>
          <p:cNvPr id="4"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9318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9AB511-C892-4E6A-9AD1-C47215995B85}" type="slidenum">
              <a:rPr kumimoji="0" lang="zh-TW" altLang="en-US" smtClean="0">
                <a:solidFill>
                  <a:srgbClr val="FEFFFF"/>
                </a:solidFill>
                <a:latin typeface="Century Gothic" panose="020B0502020202020204" pitchFamily="34" charset="0"/>
              </a:rPr>
              <a:pPr/>
              <a:t>25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981200" y="1206500"/>
            <a:ext cx="9707563" cy="5834063"/>
          </a:xfrm>
        </p:spPr>
        <p:txBody>
          <a:bodyPr/>
          <a:lstStyle/>
          <a:p>
            <a:r>
              <a:rPr lang="zh-TW" altLang="en-US" sz="3200" smtClean="0">
                <a:solidFill>
                  <a:schemeClr val="tx1"/>
                </a:solidFill>
                <a:latin typeface="標楷體" panose="03000509000000000000" pitchFamily="65" charset="-120"/>
                <a:ea typeface="標楷體" panose="03000509000000000000" pitchFamily="65" charset="-120"/>
              </a:rPr>
              <a:t>成績處理方式</a:t>
            </a:r>
            <a:endParaRPr lang="en-US" altLang="zh-TW" sz="3200" smtClean="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800" smtClean="0">
                <a:solidFill>
                  <a:schemeClr val="tx1"/>
                </a:solidFill>
                <a:latin typeface="標楷體" panose="03000509000000000000" pitchFamily="65" charset="-120"/>
                <a:ea typeface="標楷體" panose="03000509000000000000" pitchFamily="65" charset="-120"/>
              </a:rPr>
              <a:t>國文、英語、數學、社會、自然各分為</a:t>
            </a:r>
            <a:r>
              <a:rPr lang="en-US" altLang="zh-TW" sz="2800" smtClean="0">
                <a:solidFill>
                  <a:schemeClr val="tx1"/>
                </a:solidFill>
                <a:latin typeface="標楷體" panose="03000509000000000000" pitchFamily="65" charset="-120"/>
                <a:ea typeface="標楷體" panose="03000509000000000000" pitchFamily="65" charset="-120"/>
              </a:rPr>
              <a:t>3</a:t>
            </a:r>
            <a:r>
              <a:rPr lang="zh-TW" altLang="en-US" sz="2800" smtClean="0">
                <a:solidFill>
                  <a:schemeClr val="tx1"/>
                </a:solidFill>
                <a:latin typeface="標楷體" panose="03000509000000000000" pitchFamily="65" charset="-120"/>
                <a:ea typeface="標楷體" panose="03000509000000000000" pitchFamily="65" charset="-120"/>
              </a:rPr>
              <a:t>個等級</a:t>
            </a:r>
            <a:endParaRPr lang="en-US" altLang="zh-TW" sz="2800" smtClean="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800" smtClean="0">
                <a:solidFill>
                  <a:schemeClr val="tx1"/>
                </a:solidFill>
                <a:latin typeface="標楷體" panose="03000509000000000000" pitchFamily="65" charset="-120"/>
                <a:ea typeface="標楷體" panose="03000509000000000000" pitchFamily="65" charset="-120"/>
              </a:rPr>
              <a:t>精熟</a:t>
            </a:r>
            <a:r>
              <a:rPr lang="en-US" altLang="zh-TW" sz="2800" smtClean="0">
                <a:solidFill>
                  <a:schemeClr val="tx1"/>
                </a:solidFill>
                <a:latin typeface="標楷體" panose="03000509000000000000" pitchFamily="65" charset="-120"/>
                <a:ea typeface="標楷體" panose="03000509000000000000" pitchFamily="65" charset="-120"/>
              </a:rPr>
              <a:t>(A)</a:t>
            </a:r>
            <a:r>
              <a:rPr lang="zh-TW" altLang="en-US" sz="2800" smtClean="0">
                <a:solidFill>
                  <a:schemeClr val="tx1"/>
                </a:solidFill>
                <a:latin typeface="標楷體" panose="03000509000000000000" pitchFamily="65" charset="-120"/>
                <a:ea typeface="標楷體" panose="03000509000000000000" pitchFamily="65" charset="-120"/>
              </a:rPr>
              <a:t>、基礎</a:t>
            </a:r>
            <a:r>
              <a:rPr lang="en-US" altLang="zh-TW" sz="2800" smtClean="0">
                <a:solidFill>
                  <a:schemeClr val="tx1"/>
                </a:solidFill>
                <a:latin typeface="標楷體" panose="03000509000000000000" pitchFamily="65" charset="-120"/>
                <a:ea typeface="標楷體" panose="03000509000000000000" pitchFamily="65" charset="-120"/>
              </a:rPr>
              <a:t>(B)</a:t>
            </a:r>
            <a:r>
              <a:rPr lang="zh-TW" altLang="en-US" sz="2800" smtClean="0">
                <a:solidFill>
                  <a:schemeClr val="tx1"/>
                </a:solidFill>
                <a:latin typeface="標楷體" panose="03000509000000000000" pitchFamily="65" charset="-120"/>
                <a:ea typeface="標楷體" panose="03000509000000000000" pitchFamily="65" charset="-120"/>
              </a:rPr>
              <a:t>、待加強</a:t>
            </a:r>
            <a:r>
              <a:rPr lang="en-US" altLang="zh-TW" sz="2800" smtClean="0">
                <a:solidFill>
                  <a:schemeClr val="tx1"/>
                </a:solidFill>
                <a:latin typeface="標楷體" panose="03000509000000000000" pitchFamily="65" charset="-120"/>
                <a:ea typeface="標楷體" panose="03000509000000000000" pitchFamily="65" charset="-120"/>
              </a:rPr>
              <a:t>(C)</a:t>
            </a:r>
          </a:p>
          <a:p>
            <a:pPr lvl="1">
              <a:spcBef>
                <a:spcPct val="0"/>
              </a:spcBef>
            </a:pPr>
            <a:r>
              <a:rPr lang="zh-TW" altLang="en-US" sz="2800" smtClean="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800" smtClean="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800" smtClean="0">
                <a:solidFill>
                  <a:schemeClr val="tx1"/>
                </a:solidFill>
                <a:latin typeface="標楷體" panose="03000509000000000000" pitchFamily="65" charset="-120"/>
                <a:ea typeface="標楷體" panose="03000509000000000000" pitchFamily="65" charset="-120"/>
              </a:rPr>
              <a:t>A++</a:t>
            </a:r>
            <a:r>
              <a:rPr lang="zh-TW" altLang="en-US" sz="2800" smtClean="0">
                <a:solidFill>
                  <a:schemeClr val="tx1"/>
                </a:solidFill>
                <a:latin typeface="標楷體" panose="03000509000000000000" pitchFamily="65" charset="-120"/>
                <a:ea typeface="標楷體" panose="03000509000000000000" pitchFamily="65" charset="-120"/>
              </a:rPr>
              <a:t>、</a:t>
            </a:r>
            <a:r>
              <a:rPr lang="en-US" altLang="zh-TW" sz="2800" smtClean="0">
                <a:solidFill>
                  <a:schemeClr val="tx1"/>
                </a:solidFill>
                <a:latin typeface="標楷體" panose="03000509000000000000" pitchFamily="65" charset="-120"/>
                <a:ea typeface="標楷體" panose="03000509000000000000" pitchFamily="65" charset="-120"/>
              </a:rPr>
              <a:t>A+</a:t>
            </a:r>
            <a:r>
              <a:rPr lang="zh-TW" altLang="en-US" sz="2800" smtClean="0">
                <a:solidFill>
                  <a:schemeClr val="tx1"/>
                </a:solidFill>
                <a:latin typeface="標楷體" panose="03000509000000000000" pitchFamily="65" charset="-120"/>
                <a:ea typeface="標楷體" panose="03000509000000000000" pitchFamily="65" charset="-120"/>
              </a:rPr>
              <a:t>、</a:t>
            </a:r>
            <a:r>
              <a:rPr lang="en-US" altLang="zh-TW" sz="2800" smtClean="0">
                <a:solidFill>
                  <a:schemeClr val="tx1"/>
                </a:solidFill>
                <a:latin typeface="標楷體" panose="03000509000000000000" pitchFamily="65" charset="-120"/>
                <a:ea typeface="標楷體" panose="03000509000000000000" pitchFamily="65" charset="-120"/>
              </a:rPr>
              <a:t>B++</a:t>
            </a:r>
            <a:r>
              <a:rPr lang="zh-TW" altLang="en-US" sz="2800" smtClean="0">
                <a:solidFill>
                  <a:schemeClr val="tx1"/>
                </a:solidFill>
                <a:latin typeface="標楷體" panose="03000509000000000000" pitchFamily="65" charset="-120"/>
                <a:ea typeface="標楷體" panose="03000509000000000000" pitchFamily="65" charset="-120"/>
              </a:rPr>
              <a:t>、</a:t>
            </a:r>
            <a:r>
              <a:rPr lang="en-US" altLang="zh-TW" sz="2800" smtClean="0">
                <a:solidFill>
                  <a:schemeClr val="tx1"/>
                </a:solidFill>
                <a:latin typeface="標楷體" panose="03000509000000000000" pitchFamily="65" charset="-120"/>
                <a:ea typeface="標楷體" panose="03000509000000000000" pitchFamily="65" charset="-120"/>
              </a:rPr>
              <a:t>B+</a:t>
            </a:r>
          </a:p>
          <a:p>
            <a:pPr lvl="1">
              <a:spcBef>
                <a:spcPct val="0"/>
              </a:spcBef>
            </a:pPr>
            <a:r>
              <a:rPr lang="zh-TW" altLang="en-US" sz="2800" smtClean="0">
                <a:solidFill>
                  <a:schemeClr val="tx1"/>
                </a:solidFill>
                <a:latin typeface="標楷體" panose="03000509000000000000" pitchFamily="65" charset="-120"/>
                <a:ea typeface="標楷體" panose="03000509000000000000" pitchFamily="65" charset="-120"/>
              </a:rPr>
              <a:t>寫作測驗分為六個等級</a:t>
            </a:r>
            <a:endParaRPr lang="en-US" altLang="zh-TW" sz="2800" smtClean="0">
              <a:solidFill>
                <a:schemeClr val="tx1"/>
              </a:solidFill>
              <a:latin typeface="標楷體" panose="03000509000000000000" pitchFamily="65" charset="-120"/>
              <a:ea typeface="標楷體" panose="03000509000000000000" pitchFamily="65" charset="-120"/>
            </a:endParaRPr>
          </a:p>
          <a:p>
            <a:pPr lvl="1">
              <a:spcBef>
                <a:spcPct val="0"/>
              </a:spcBef>
            </a:pPr>
            <a:endParaRPr lang="en-US" altLang="zh-TW" sz="2800" smtClean="0">
              <a:solidFill>
                <a:schemeClr val="tx1"/>
              </a:solidFill>
              <a:latin typeface="標楷體" panose="03000509000000000000" pitchFamily="65" charset="-120"/>
              <a:ea typeface="標楷體" panose="03000509000000000000" pitchFamily="65" charset="-120"/>
            </a:endParaRPr>
          </a:p>
          <a:p>
            <a:r>
              <a:rPr lang="zh-TW" altLang="en-US" sz="3200" smtClean="0">
                <a:solidFill>
                  <a:schemeClr val="tx1"/>
                </a:solidFill>
                <a:latin typeface="標楷體" panose="03000509000000000000" pitchFamily="65" charset="-120"/>
                <a:ea typeface="標楷體" panose="03000509000000000000" pitchFamily="65" charset="-120"/>
              </a:rPr>
              <a:t>考試違規之處理</a:t>
            </a:r>
            <a:endParaRPr lang="en-US" altLang="zh-TW" sz="3200" smtClean="0">
              <a:solidFill>
                <a:schemeClr val="tx1"/>
              </a:solidFill>
              <a:latin typeface="標楷體" panose="03000509000000000000" pitchFamily="65" charset="-120"/>
              <a:ea typeface="標楷體" panose="03000509000000000000" pitchFamily="65" charset="-120"/>
            </a:endParaRPr>
          </a:p>
          <a:p>
            <a:pPr lvl="1"/>
            <a:r>
              <a:rPr lang="zh-TW" altLang="en-US" sz="2800" smtClean="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800" smtClean="0">
                <a:solidFill>
                  <a:srgbClr val="FF0000"/>
                </a:solidFill>
                <a:latin typeface="標楷體" panose="03000509000000000000" pitchFamily="65" charset="-120"/>
                <a:ea typeface="標楷體" panose="03000509000000000000" pitchFamily="65" charset="-120"/>
              </a:rPr>
              <a:t>扣國中教育會考積分項之百分之一。</a:t>
            </a:r>
          </a:p>
        </p:txBody>
      </p:sp>
      <p:sp>
        <p:nvSpPr>
          <p:cNvPr id="5" name="Titre 1"/>
          <p:cNvSpPr txBox="1">
            <a:spLocks/>
          </p:cNvSpPr>
          <p:nvPr/>
        </p:nvSpPr>
        <p:spPr bwMode="auto">
          <a:xfrm>
            <a:off x="2855913" y="260350"/>
            <a:ext cx="6329362" cy="1143000"/>
          </a:xfrm>
          <a:prstGeom prst="rect">
            <a:avLst/>
          </a:prstGeom>
          <a:noFill/>
          <a:ln w="9525">
            <a:noFill/>
            <a:miter lim="800000"/>
            <a:headEnd/>
            <a:tailEnd/>
          </a:ln>
        </p:spPr>
        <p:txBody>
          <a:bodyPr anchor="ctr"/>
          <a:lstStyle/>
          <a:p>
            <a:pPr algn="ctr" eaLnBrk="1" hangingPunct="1">
              <a:defRPr/>
            </a:pPr>
            <a:r>
              <a:rPr lang="zh-TW" altLang="en-US" sz="44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7EE3709-3A28-4670-A896-F6329E72D5E1}" type="slidenum">
              <a:rPr kumimoji="0" lang="zh-TW" altLang="en-US" smtClean="0">
                <a:solidFill>
                  <a:srgbClr val="FEFFFF"/>
                </a:solidFill>
                <a:latin typeface="Century Gothic" panose="020B0502020202020204" pitchFamily="34" charset="0"/>
              </a:rPr>
              <a:pPr/>
              <a:t>26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p:nvPr>
        </p:nvSpPr>
        <p:spPr>
          <a:xfrm>
            <a:off x="3000375" y="501650"/>
            <a:ext cx="7008813" cy="1133475"/>
          </a:xfrm>
        </p:spPr>
        <p:txBody>
          <a:bodyPr/>
          <a:lstStyle/>
          <a:p>
            <a:r>
              <a:rPr lang="zh-TW" altLang="en-US" sz="3600" b="1" smtClean="0"/>
              <a:t>教育會考</a:t>
            </a:r>
            <a:r>
              <a:rPr lang="en-US" altLang="zh-TW" sz="3600" b="1" smtClean="0"/>
              <a:t>(30</a:t>
            </a:r>
            <a:r>
              <a:rPr lang="zh-TW" altLang="en-US" sz="3600" b="1" smtClean="0"/>
              <a:t>分</a:t>
            </a:r>
            <a:r>
              <a:rPr lang="en-US" altLang="zh-TW" sz="3600" b="1" smtClean="0"/>
              <a:t>)</a:t>
            </a:r>
            <a:endParaRPr lang="zh-TW" altLang="en-US" sz="3600" smtClean="0"/>
          </a:p>
        </p:txBody>
      </p:sp>
      <p:sp>
        <p:nvSpPr>
          <p:cNvPr id="95235" name="內容版面配置區 2"/>
          <p:cNvSpPr>
            <a:spLocks noGrp="1"/>
          </p:cNvSpPr>
          <p:nvPr>
            <p:ph idx="1"/>
          </p:nvPr>
        </p:nvSpPr>
        <p:spPr>
          <a:xfrm>
            <a:off x="2990850" y="3975100"/>
            <a:ext cx="7018338" cy="1960563"/>
          </a:xfrm>
        </p:spPr>
        <p:txBody>
          <a:bodyPr/>
          <a:lstStyle/>
          <a:p>
            <a:pPr eaLnBrk="1" hangingPunct="1"/>
            <a:r>
              <a:rPr lang="zh-TW" altLang="en-US" sz="3200" smtClean="0">
                <a:latin typeface="華康魏碑體" panose="03000709000000000000" pitchFamily="65" charset="-120"/>
                <a:ea typeface="超研澤粗魏碑"/>
                <a:cs typeface="超研澤粗魏碑"/>
              </a:rPr>
              <a:t>寫作測驗列入同分比序。</a:t>
            </a:r>
            <a:endParaRPr lang="en-US" altLang="zh-TW" sz="3200" smtClean="0">
              <a:latin typeface="華康魏碑體" panose="03000709000000000000" pitchFamily="65" charset="-120"/>
              <a:ea typeface="超研澤粗魏碑"/>
              <a:cs typeface="超研澤粗魏碑"/>
            </a:endParaRPr>
          </a:p>
          <a:p>
            <a:pPr eaLnBrk="1" hangingPunct="1"/>
            <a:r>
              <a:rPr lang="zh-TW" altLang="en-US" sz="3200" smtClean="0">
                <a:latin typeface="華康魏碑體" panose="03000709000000000000" pitchFamily="65" charset="-120"/>
                <a:ea typeface="超研澤粗魏碑"/>
                <a:cs typeface="超研澤粗魏碑"/>
              </a:rPr>
              <a:t>英聽和數學非選擇題列入計分。</a:t>
            </a:r>
            <a:endParaRPr lang="en-US" altLang="zh-TW" sz="3200" smtClean="0">
              <a:latin typeface="華康魏碑體" panose="03000709000000000000" pitchFamily="65" charset="-120"/>
              <a:ea typeface="超研澤粗魏碑"/>
              <a:cs typeface="超研澤粗魏碑"/>
            </a:endParaRPr>
          </a:p>
          <a:p>
            <a:pPr eaLnBrk="1" hangingPunct="1"/>
            <a:r>
              <a:rPr lang="zh-TW" altLang="en-US" sz="3200" smtClean="0">
                <a:latin typeface="華康魏碑體" panose="03000709000000000000" pitchFamily="65" charset="-120"/>
                <a:ea typeface="超研澤粗魏碑"/>
                <a:cs typeface="超研澤粗魏碑"/>
              </a:rPr>
              <a:t>臺</a:t>
            </a:r>
            <a:r>
              <a:rPr lang="zh-TW" altLang="zh-TW" sz="3200" smtClean="0">
                <a:latin typeface="華康魏碑體" panose="03000709000000000000" pitchFamily="65" charset="-120"/>
                <a:ea typeface="超研澤粗魏碑"/>
                <a:cs typeface="超研澤粗魏碑"/>
              </a:rPr>
              <a:t>南區超額比序</a:t>
            </a:r>
            <a:r>
              <a:rPr lang="zh-TW" altLang="en-US" sz="3200" smtClean="0">
                <a:solidFill>
                  <a:srgbClr val="FF0000"/>
                </a:solidFill>
                <a:latin typeface="華康魏碑體" panose="03000709000000000000" pitchFamily="65" charset="-120"/>
                <a:ea typeface="超研澤粗魏碑"/>
                <a:cs typeface="超研澤粗魏碑"/>
              </a:rPr>
              <a:t>採三等級四標示。</a:t>
            </a:r>
            <a:endParaRPr lang="en-US" altLang="zh-TW" sz="3200" smtClean="0">
              <a:solidFill>
                <a:srgbClr val="FF0000"/>
              </a:solidFill>
              <a:latin typeface="華康魏碑體" panose="03000709000000000000" pitchFamily="65" charset="-120"/>
              <a:ea typeface="超研澤粗魏碑"/>
              <a:cs typeface="超研澤粗魏碑"/>
            </a:endParaRPr>
          </a:p>
          <a:p>
            <a:pPr eaLnBrk="1" hangingPunct="1"/>
            <a:r>
              <a:rPr lang="zh-TW" altLang="en-US" sz="3200" smtClean="0">
                <a:solidFill>
                  <a:srgbClr val="FF0000"/>
                </a:solidFill>
                <a:latin typeface="華康魏碑體" panose="03000709000000000000" pitchFamily="65" charset="-120"/>
                <a:ea typeface="超研澤粗魏碑"/>
                <a:cs typeface="超研澤粗魏碑"/>
              </a:rPr>
              <a:t>英聽的指導語部分，不能提早交卷</a:t>
            </a:r>
            <a:endParaRPr lang="en-US" altLang="zh-TW" sz="3200" smtClean="0">
              <a:latin typeface="華康魏碑體" panose="03000709000000000000" pitchFamily="65" charset="-120"/>
              <a:ea typeface="超研澤粗魏碑"/>
              <a:cs typeface="超研澤粗魏碑"/>
            </a:endParaRPr>
          </a:p>
        </p:txBody>
      </p:sp>
      <p:graphicFrame>
        <p:nvGraphicFramePr>
          <p:cNvPr id="5" name="內容版面配置區 5"/>
          <p:cNvGraphicFramePr>
            <a:graphicFrameLocks/>
          </p:cNvGraphicFramePr>
          <p:nvPr>
            <p:extLst>
              <p:ext uri="{D42A27DB-BD31-4B8C-83A1-F6EECF244321}">
                <p14:modId xmlns:p14="http://schemas.microsoft.com/office/powerpoint/2010/main" val="2614375960"/>
              </p:ext>
            </p:extLst>
          </p:nvPr>
        </p:nvGraphicFramePr>
        <p:xfrm>
          <a:off x="3013075" y="1412876"/>
          <a:ext cx="6540500" cy="2288969"/>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xmlns="" val="20000"/>
                    </a:ext>
                  </a:extLst>
                </a:gridCol>
                <a:gridCol w="1665771">
                  <a:extLst>
                    <a:ext uri="{9D8B030D-6E8A-4147-A177-3AD203B41FA5}">
                      <a16:colId xmlns:a16="http://schemas.microsoft.com/office/drawing/2014/main" xmlns="" val="20001"/>
                    </a:ext>
                  </a:extLst>
                </a:gridCol>
                <a:gridCol w="1665771">
                  <a:extLst>
                    <a:ext uri="{9D8B030D-6E8A-4147-A177-3AD203B41FA5}">
                      <a16:colId xmlns:a16="http://schemas.microsoft.com/office/drawing/2014/main" xmlns="" val="20002"/>
                    </a:ext>
                  </a:extLst>
                </a:gridCol>
                <a:gridCol w="1665771">
                  <a:extLst>
                    <a:ext uri="{9D8B030D-6E8A-4147-A177-3AD203B41FA5}">
                      <a16:colId xmlns:a16="http://schemas.microsoft.com/office/drawing/2014/main" xmlns="" val="20003"/>
                    </a:ext>
                  </a:extLst>
                </a:gridCol>
              </a:tblGrid>
              <a:tr h="82193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0"/>
                  </a:ext>
                </a:extLst>
              </a:tr>
              <a:tr h="686687">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A</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B</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標楷體" panose="03000509000000000000" pitchFamily="65" charset="-120"/>
                          <a:ea typeface="標楷體" panose="03000509000000000000" pitchFamily="65" charset="-120"/>
                        </a:rPr>
                        <a:t>C</a:t>
                      </a:r>
                      <a:endParaRPr 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xmlns="" val="10001"/>
                  </a:ext>
                </a:extLst>
              </a:tr>
              <a:tr h="780343">
                <a:tc>
                  <a:txBody>
                    <a:bodyPr/>
                    <a:lstStyle/>
                    <a:p>
                      <a:pPr algn="ctr" fontAlgn="ctr"/>
                      <a:r>
                        <a:rPr lang="zh-TW" altLang="en-US" sz="3200" u="none" strike="noStrike" dirty="0" smtClean="0">
                          <a:effectLst/>
                          <a:latin typeface="標楷體" panose="03000509000000000000" pitchFamily="65" charset="-120"/>
                          <a:ea typeface="標楷體" panose="03000509000000000000" pitchFamily="65" charset="-120"/>
                        </a:rPr>
                        <a:t>計分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6</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4</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標楷體" panose="03000509000000000000" pitchFamily="65" charset="-120"/>
                          <a:ea typeface="標楷體" panose="03000509000000000000" pitchFamily="65" charset="-120"/>
                        </a:rPr>
                        <a:t>2</a:t>
                      </a:r>
                      <a:endParaRPr lang="en-US" alt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52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992741D-5AF6-418A-967A-E26F1749E6D8}" type="slidenum">
              <a:rPr kumimoji="0" lang="zh-TW" altLang="en-US" smtClean="0">
                <a:solidFill>
                  <a:srgbClr val="FEFFFF"/>
                </a:solidFill>
                <a:latin typeface="Century Gothic" panose="020B0502020202020204" pitchFamily="34" charset="0"/>
              </a:rPr>
              <a:pPr/>
              <a:t>27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42314-83C4-41A0-BED4-E394908631C5}" type="slidenum">
              <a:rPr kumimoji="0" lang="zh-TW" altLang="en-US" smtClean="0">
                <a:solidFill>
                  <a:srgbClr val="FEFFFF"/>
                </a:solidFill>
                <a:latin typeface="Century Gothic" panose="020B0502020202020204" pitchFamily="34" charset="0"/>
              </a:rPr>
              <a:pPr/>
              <a:t>28</a:t>
            </a:fld>
            <a:endParaRPr kumimoji="0" lang="zh-TW" altLang="en-US" smtClean="0">
              <a:solidFill>
                <a:srgbClr val="FEFFFF"/>
              </a:solidFill>
              <a:latin typeface="Century Gothic" panose="020B0502020202020204" pitchFamily="34" charset="0"/>
            </a:endParaRPr>
          </a:p>
        </p:txBody>
      </p:sp>
      <p:graphicFrame>
        <p:nvGraphicFramePr>
          <p:cNvPr id="6" name="內容版面配置區 3"/>
          <p:cNvGraphicFramePr>
            <a:graphicFrameLocks/>
          </p:cNvGraphicFramePr>
          <p:nvPr>
            <p:extLst>
              <p:ext uri="{D42A27DB-BD31-4B8C-83A1-F6EECF244321}">
                <p14:modId xmlns:p14="http://schemas.microsoft.com/office/powerpoint/2010/main" val="2725670180"/>
              </p:ext>
            </p:extLst>
          </p:nvPr>
        </p:nvGraphicFramePr>
        <p:xfrm>
          <a:off x="1744837" y="1385070"/>
          <a:ext cx="9257459" cy="5192711"/>
        </p:xfrm>
        <a:graphic>
          <a:graphicData uri="http://schemas.openxmlformats.org/drawingml/2006/table">
            <a:tbl>
              <a:tblPr/>
              <a:tblGrid>
                <a:gridCol w="2046387">
                  <a:extLst>
                    <a:ext uri="{9D8B030D-6E8A-4147-A177-3AD203B41FA5}">
                      <a16:colId xmlns:a16="http://schemas.microsoft.com/office/drawing/2014/main" xmlns="" val="20000"/>
                    </a:ext>
                  </a:extLst>
                </a:gridCol>
                <a:gridCol w="2631067">
                  <a:extLst>
                    <a:ext uri="{9D8B030D-6E8A-4147-A177-3AD203B41FA5}">
                      <a16:colId xmlns:a16="http://schemas.microsoft.com/office/drawing/2014/main" xmlns="" val="20001"/>
                    </a:ext>
                  </a:extLst>
                </a:gridCol>
                <a:gridCol w="2436174">
                  <a:extLst>
                    <a:ext uri="{9D8B030D-6E8A-4147-A177-3AD203B41FA5}">
                      <a16:colId xmlns:a16="http://schemas.microsoft.com/office/drawing/2014/main" xmlns="" val="20002"/>
                    </a:ext>
                  </a:extLst>
                </a:gridCol>
                <a:gridCol w="2143831">
                  <a:extLst>
                    <a:ext uri="{9D8B030D-6E8A-4147-A177-3AD203B41FA5}">
                      <a16:colId xmlns:a16="http://schemas.microsoft.com/office/drawing/2014/main" xmlns="" val="20003"/>
                    </a:ext>
                  </a:extLst>
                </a:gridCol>
              </a:tblGrid>
              <a:tr h="647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smtClean="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xmlns="" val="10000"/>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45</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smtClean="0">
                          <a:solidFill>
                            <a:srgbClr val="000000"/>
                          </a:solidFill>
                          <a:latin typeface="Times New Roman"/>
                          <a:ea typeface="標楷體"/>
                          <a:cs typeface="Times New Roman"/>
                        </a:rPr>
                        <a:t>2</a:t>
                      </a:r>
                      <a:r>
                        <a:rPr lang="zh-TW" sz="2400" kern="0" dirty="0" smtClean="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xmlns="" val="10005"/>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7" name="標題 1"/>
          <p:cNvSpPr>
            <a:spLocks noGrp="1"/>
          </p:cNvSpPr>
          <p:nvPr>
            <p:ph type="title"/>
          </p:nvPr>
        </p:nvSpPr>
        <p:spPr>
          <a:xfrm>
            <a:off x="1744837" y="690961"/>
            <a:ext cx="5293568" cy="478631"/>
          </a:xfrm>
        </p:spPr>
        <p:txBody>
          <a:bodyPr/>
          <a:lstStyle/>
          <a:p>
            <a:pPr eaLnBrk="1" hangingPunct="1"/>
            <a:r>
              <a:rPr lang="zh-TW" altLang="en-US" sz="3600" dirty="0"/>
              <a:t>考試科目、時間及題數</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1991544" y="566340"/>
            <a:ext cx="4371975" cy="403622"/>
          </a:xfrm>
        </p:spPr>
        <p:txBody>
          <a:bodyPr/>
          <a:lstStyle/>
          <a:p>
            <a:pPr eaLnBrk="1" hangingPunct="1"/>
            <a:r>
              <a:rPr lang="zh-TW" altLang="en-US" sz="3200" dirty="0"/>
              <a:t>教育會考何時考</a:t>
            </a:r>
          </a:p>
        </p:txBody>
      </p:sp>
      <p:graphicFrame>
        <p:nvGraphicFramePr>
          <p:cNvPr id="7" name="內容版面配置區 4"/>
          <p:cNvGraphicFramePr>
            <a:graphicFrameLocks noGrp="1"/>
          </p:cNvGraphicFramePr>
          <p:nvPr>
            <p:ph idx="1"/>
            <p:extLst>
              <p:ext uri="{D42A27DB-BD31-4B8C-83A1-F6EECF244321}">
                <p14:modId xmlns:p14="http://schemas.microsoft.com/office/powerpoint/2010/main" val="235479657"/>
              </p:ext>
            </p:extLst>
          </p:nvPr>
        </p:nvGraphicFramePr>
        <p:xfrm>
          <a:off x="1814563" y="1322553"/>
          <a:ext cx="8280400" cy="5197477"/>
        </p:xfrm>
        <a:graphic>
          <a:graphicData uri="http://schemas.openxmlformats.org/drawingml/2006/table">
            <a:tbl>
              <a:tblPr/>
              <a:tblGrid>
                <a:gridCol w="2070100">
                  <a:extLst>
                    <a:ext uri="{9D8B030D-6E8A-4147-A177-3AD203B41FA5}">
                      <a16:colId xmlns:a16="http://schemas.microsoft.com/office/drawing/2014/main" xmlns="" val="20000"/>
                    </a:ext>
                  </a:extLst>
                </a:gridCol>
                <a:gridCol w="2070100">
                  <a:extLst>
                    <a:ext uri="{9D8B030D-6E8A-4147-A177-3AD203B41FA5}">
                      <a16:colId xmlns:a16="http://schemas.microsoft.com/office/drawing/2014/main" xmlns="" val="20001"/>
                    </a:ext>
                  </a:extLst>
                </a:gridCol>
                <a:gridCol w="2070100">
                  <a:extLst>
                    <a:ext uri="{9D8B030D-6E8A-4147-A177-3AD203B41FA5}">
                      <a16:colId xmlns:a16="http://schemas.microsoft.com/office/drawing/2014/main" xmlns="" val="20002"/>
                    </a:ext>
                  </a:extLst>
                </a:gridCol>
                <a:gridCol w="2070100">
                  <a:extLst>
                    <a:ext uri="{9D8B030D-6E8A-4147-A177-3AD203B41FA5}">
                      <a16:colId xmlns:a16="http://schemas.microsoft.com/office/drawing/2014/main" xmlns="" val="20003"/>
                    </a:ext>
                  </a:extLst>
                </a:gridCol>
              </a:tblGrid>
              <a:tr h="457211">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107</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sz="2400" b="1" kern="100" dirty="0" smtClean="0">
                          <a:solidFill>
                            <a:srgbClr val="000000"/>
                          </a:solidFill>
                          <a:latin typeface="Times New Roman" pitchFamily="18" charset="0"/>
                          <a:ea typeface="標楷體"/>
                          <a:cs typeface="Times New Roman" pitchFamily="18" charset="0"/>
                        </a:rPr>
                        <a:t>19</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（六）</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107</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altLang="zh-TW" sz="2400" b="1" kern="100" dirty="0" smtClean="0">
                          <a:solidFill>
                            <a:srgbClr val="000000"/>
                          </a:solidFill>
                          <a:latin typeface="Times New Roman" pitchFamily="18" charset="0"/>
                          <a:ea typeface="標楷體"/>
                          <a:cs typeface="Times New Roman" pitchFamily="18" charset="0"/>
                        </a:rPr>
                        <a:t>20</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（日）</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4"/>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10:30-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7"/>
                  </a:ext>
                </a:extLst>
              </a:tr>
              <a:tr h="457211">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13:50-</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12:05-</a:t>
                      </a:r>
                      <a:r>
                        <a:rPr lang="en-US" sz="2000" b="1" kern="100">
                          <a:solidFill>
                            <a:srgbClr val="000000"/>
                          </a:solidFill>
                          <a:latin typeface="Times New Roman" pitchFamily="18" charset="0"/>
                          <a:ea typeface="標楷體"/>
                          <a:cs typeface="Times New Roman" pitchFamily="18" charset="0"/>
                          <a:sym typeface="Wingdings"/>
                        </a:rPr>
                        <a:t></a:t>
                      </a:r>
                      <a:r>
                        <a:rPr lang="en-US" sz="2000" b="1" kern="10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xmlns=""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xmlns=""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a:t>
                      </a:r>
                      <a:r>
                        <a:rPr lang="zh-TW" sz="2400" b="1" kern="100" dirty="0" smtClean="0">
                          <a:solidFill>
                            <a:srgbClr val="000000"/>
                          </a:solidFill>
                          <a:latin typeface="Times New Roman" pitchFamily="18" charset="0"/>
                          <a:ea typeface="標楷體"/>
                          <a:cs typeface="Times New Roman" pitchFamily="18" charset="0"/>
                        </a:rPr>
                        <a:t>測驗</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2" name="投影片編號版面配置區 1"/>
          <p:cNvSpPr>
            <a:spLocks noGrp="1"/>
          </p:cNvSpPr>
          <p:nvPr>
            <p:ph type="sldNum" sz="quarter" idx="12"/>
          </p:nvPr>
        </p:nvSpPr>
        <p:spPr/>
        <p:txBody>
          <a:bodyPr/>
          <a:lstStyle/>
          <a:p>
            <a:pPr>
              <a:defRPr/>
            </a:pPr>
            <a:fld id="{67F10B62-2BAA-41F1-A070-657829FAE823}" type="slidenum">
              <a:rPr lang="en-US" altLang="zh-TW" smtClean="0"/>
              <a:pPr>
                <a:defRPr/>
              </a:pPr>
              <a:t>29</a:t>
            </a:fld>
            <a:endParaRPr lang="en-US" altLang="zh-TW"/>
          </a:p>
        </p:txBody>
      </p:sp>
    </p:spTree>
    <p:extLst>
      <p:ext uri="{BB962C8B-B14F-4D97-AF65-F5344CB8AC3E}">
        <p14:creationId xmlns:p14="http://schemas.microsoft.com/office/powerpoint/2010/main" val="37876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1" descr="底"/>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922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D570\Desktop\traffic_s-2.png"/>
          <p:cNvPicPr>
            <a:picLocks noChangeAspect="1" noChangeArrowheads="1"/>
          </p:cNvPicPr>
          <p:nvPr/>
        </p:nvPicPr>
        <p:blipFill>
          <a:blip r:embed="rId4" cstate="print">
            <a:extLst/>
          </a:blip>
          <a:srcRect/>
          <a:stretch>
            <a:fillRect/>
          </a:stretch>
        </p:blipFill>
        <p:spPr>
          <a:xfrm>
            <a:off x="1540390" y="4708044"/>
            <a:ext cx="2165336" cy="2105331"/>
          </a:xfrm>
          <a:prstGeom prst="rect">
            <a:avLst/>
          </a:prstGeom>
          <a:noFill/>
          <a:effectLst>
            <a:softEdge rad="0"/>
          </a:effectLst>
          <a:extLst/>
        </p:spPr>
      </p:pic>
      <p:sp>
        <p:nvSpPr>
          <p:cNvPr id="3" name="文字方塊 2"/>
          <p:cNvSpPr txBox="1"/>
          <p:nvPr/>
        </p:nvSpPr>
        <p:spPr>
          <a:xfrm>
            <a:off x="2483358" y="2024322"/>
            <a:ext cx="7902768" cy="397031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rPr>
              <a:t>一、十二年國民基本教育的理念</a:t>
            </a:r>
            <a:endParaRPr lang="en-US" altLang="zh-TW"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二、</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107</a:t>
            </a: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年臺南區適性入學制度</a:t>
            </a:r>
            <a:endPar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   （會考、免試、特招、分發、五專）</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 </a:t>
            </a:r>
          </a:p>
          <a:p>
            <a:pPr eaLnBrk="1" hangingPunct="1">
              <a:defRPr/>
            </a:pPr>
            <a:endParaRPr lang="en-US" altLang="zh-TW" sz="3600" b="1" dirty="0">
              <a:solidFill>
                <a:srgbClr val="C00000"/>
              </a:solidFill>
              <a:latin typeface="微軟正黑體" panose="020B0604030504040204" pitchFamily="34" charset="-120"/>
              <a:cs typeface="微軟正黑體"/>
            </a:endParaRPr>
          </a:p>
          <a:p>
            <a:pPr eaLnBrk="1" hangingPunct="1">
              <a:defRPr/>
            </a:pPr>
            <a:endParaRPr lang="en-US" altLang="zh-TW" sz="3600" b="1" dirty="0">
              <a:solidFill>
                <a:srgbClr val="FF0000"/>
              </a:solidFill>
              <a:latin typeface="+mj-ea"/>
              <a:ea typeface="微軟正黑體"/>
              <a:cs typeface="微軟正黑體"/>
            </a:endParaRPr>
          </a:p>
          <a:p>
            <a:pPr algn="ctr" eaLnBrk="1" hangingPunct="1">
              <a:defRPr/>
            </a:pPr>
            <a:endParaRPr lang="en-US" altLang="zh-TW"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a:p>
            <a:pPr algn="ctr" eaLnBrk="1" hangingPunct="1">
              <a:defRPr/>
            </a:pPr>
            <a:endParaRPr lang="zh-TW" altLang="en-US"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p:txBody>
      </p:sp>
      <p:pic>
        <p:nvPicPr>
          <p:cNvPr id="593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100" y="433388"/>
            <a:ext cx="1343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4302125" y="868363"/>
            <a:ext cx="3108325" cy="1281112"/>
          </a:xfrm>
        </p:spPr>
        <p:txBody>
          <a:bodyPr/>
          <a:lstStyle/>
          <a:p>
            <a:pPr>
              <a:defRPr/>
            </a:pPr>
            <a:r>
              <a:rPr lang="zh-TW" altLang="en-US" sz="5400" b="1" dirty="0">
                <a:solidFill>
                  <a:srgbClr val="7030A0"/>
                </a:solidFill>
                <a:effectLst>
                  <a:outerShdw blurRad="38100" dist="38100" dir="2700000" algn="tl">
                    <a:srgbClr val="000000">
                      <a:alpha val="43137"/>
                    </a:srgbClr>
                  </a:outerShdw>
                </a:effectLst>
                <a:latin typeface="微軟正黑體" panose="020B0604030504040204" pitchFamily="34" charset="-120"/>
              </a:rPr>
              <a:t>簡報</a:t>
            </a:r>
            <a:r>
              <a:rPr lang="zh-TW" altLang="en-US" sz="5400" b="1" dirty="0" smtClean="0">
                <a:solidFill>
                  <a:srgbClr val="7030A0"/>
                </a:solidFill>
                <a:effectLst>
                  <a:outerShdw blurRad="38100" dist="38100" dir="2700000" algn="tl">
                    <a:srgbClr val="000000">
                      <a:alpha val="43137"/>
                    </a:srgbClr>
                  </a:outerShdw>
                </a:effectLst>
                <a:latin typeface="微軟正黑體" panose="020B0604030504040204" pitchFamily="34" charset="-120"/>
              </a:rPr>
              <a:t>大綱</a:t>
            </a:r>
            <a:endParaRPr lang="zh-TW" altLang="en-US" sz="5400" dirty="0">
              <a:solidFill>
                <a:srgbClr val="7030A0"/>
              </a:solidFill>
            </a:endParaRPr>
          </a:p>
        </p:txBody>
      </p:sp>
      <p:sp>
        <p:nvSpPr>
          <p:cNvPr id="59399"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DF48D56-AED8-47FF-A5E6-D8E3E61C02D3}" type="slidenum">
              <a:rPr kumimoji="0" lang="zh-TW" altLang="en-US" smtClean="0">
                <a:solidFill>
                  <a:srgbClr val="FEFFFF"/>
                </a:solidFill>
                <a:latin typeface="Century Gothic" panose="020B0502020202020204" pitchFamily="34" charset="0"/>
              </a:rPr>
              <a:pPr/>
              <a:t>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30</a:t>
            </a:fld>
            <a:endParaRPr lang="zh-TW" altLang="en-US"/>
          </a:p>
        </p:txBody>
      </p:sp>
      <p:sp>
        <p:nvSpPr>
          <p:cNvPr id="5" name="標題 1"/>
          <p:cNvSpPr>
            <a:spLocks noGrp="1"/>
          </p:cNvSpPr>
          <p:nvPr>
            <p:ph type="title"/>
          </p:nvPr>
        </p:nvSpPr>
        <p:spPr>
          <a:xfrm>
            <a:off x="1757631" y="701835"/>
            <a:ext cx="8911687" cy="1280890"/>
          </a:xfrm>
        </p:spPr>
        <p:txBody>
          <a:bodyPr/>
          <a:lstStyle/>
          <a:p>
            <a:r>
              <a:rPr lang="zh-TW" altLang="zh-TW" b="1" dirty="0" smtClean="0">
                <a:latin typeface="+mn-ea"/>
                <a:ea typeface="+mn-ea"/>
              </a:rPr>
              <a:t>英語科整體</a:t>
            </a:r>
            <a:r>
              <a:rPr lang="zh-TW" altLang="en-US" b="1" dirty="0" smtClean="0">
                <a:latin typeface="+mn-ea"/>
                <a:ea typeface="+mn-ea"/>
              </a:rPr>
              <a:t>能力等級如何計算？</a:t>
            </a:r>
          </a:p>
        </p:txBody>
      </p:sp>
      <p:sp>
        <p:nvSpPr>
          <p:cNvPr id="6" name="內容版面配置區 2"/>
          <p:cNvSpPr>
            <a:spLocks noGrp="1"/>
          </p:cNvSpPr>
          <p:nvPr>
            <p:ph idx="1"/>
          </p:nvPr>
        </p:nvSpPr>
        <p:spPr>
          <a:xfrm>
            <a:off x="1775520" y="1167730"/>
            <a:ext cx="8229600" cy="4781550"/>
          </a:xfrm>
        </p:spPr>
        <p:txBody>
          <a:bodyPr/>
          <a:lstStyle/>
          <a:p>
            <a:endParaRPr lang="en-US" altLang="zh-TW" sz="800" dirty="0">
              <a:latin typeface="+mn-ea"/>
            </a:endParaRPr>
          </a:p>
          <a:p>
            <a:pPr>
              <a:buFont typeface="Wingdings" pitchFamily="2" charset="2"/>
              <a:buChar char="u"/>
            </a:pPr>
            <a:r>
              <a:rPr lang="zh-TW" altLang="zh-TW" sz="2400" dirty="0" smtClean="0">
                <a:latin typeface="+mn-ea"/>
                <a:ea typeface="+mn-ea"/>
              </a:rPr>
              <a:t>加權比重</a:t>
            </a:r>
            <a:r>
              <a:rPr lang="zh-TW" altLang="en-US" sz="2400" dirty="0" smtClean="0">
                <a:latin typeface="+mn-ea"/>
                <a:ea typeface="+mn-ea"/>
              </a:rPr>
              <a:t>：</a:t>
            </a:r>
            <a:r>
              <a:rPr lang="zh-TW" altLang="zh-TW" sz="2400" dirty="0" smtClean="0">
                <a:latin typeface="Times New Roman" pitchFamily="18" charset="0"/>
                <a:ea typeface="+mn-ea"/>
                <a:cs typeface="Times New Roman" pitchFamily="18" charset="0"/>
              </a:rPr>
              <a:t>聽力占</a:t>
            </a:r>
            <a:r>
              <a:rPr lang="en-US" altLang="zh-TW" sz="2400" dirty="0" smtClean="0">
                <a:latin typeface="Times New Roman" pitchFamily="18" charset="0"/>
                <a:ea typeface="+mn-ea"/>
                <a:cs typeface="Times New Roman" pitchFamily="18" charset="0"/>
              </a:rPr>
              <a:t>20</a:t>
            </a:r>
            <a:r>
              <a:rPr lang="zh-TW" altLang="zh-TW" sz="2400" dirty="0" smtClean="0">
                <a:latin typeface="Times New Roman" pitchFamily="18" charset="0"/>
                <a:ea typeface="+mn-ea"/>
                <a:cs typeface="Times New Roman" pitchFamily="18" charset="0"/>
              </a:rPr>
              <a:t>％，閱讀占</a:t>
            </a:r>
            <a:r>
              <a:rPr lang="en-US" altLang="zh-TW" sz="2400" dirty="0" smtClean="0">
                <a:latin typeface="Times New Roman" pitchFamily="18" charset="0"/>
                <a:ea typeface="+mn-ea"/>
                <a:cs typeface="Times New Roman" pitchFamily="18" charset="0"/>
              </a:rPr>
              <a:t>80</a:t>
            </a:r>
            <a:r>
              <a:rPr lang="zh-TW" altLang="zh-TW" sz="2400" dirty="0" smtClean="0">
                <a:latin typeface="Times New Roman" pitchFamily="18" charset="0"/>
                <a:ea typeface="+mn-ea"/>
                <a:cs typeface="Times New Roman" pitchFamily="18" charset="0"/>
              </a:rPr>
              <a:t>％</a:t>
            </a:r>
            <a:endParaRPr lang="en-US" altLang="zh-TW" sz="2400" dirty="0" smtClean="0">
              <a:latin typeface="Times New Roman" pitchFamily="18" charset="0"/>
              <a:ea typeface="+mn-ea"/>
              <a:cs typeface="Times New Roman" pitchFamily="18" charset="0"/>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4243005455"/>
              </p:ext>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110600" name="方程式" r:id="rId3" imgW="3340100" imgH="635000" progId="Equation.3">
                  <p:embed/>
                </p:oleObj>
              </mc:Choice>
              <mc:Fallback>
                <p:oleObj name="方程式" r:id="rId3" imgW="3340100" imgH="635000" progId="Equation.3">
                  <p:embed/>
                  <p:pic>
                    <p:nvPicPr>
                      <p:cNvPr id="2560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1249646577"/>
              </p:ext>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110601" name="方程式" r:id="rId5" imgW="3479800" imgH="850900" progId="Equation.3">
                  <p:embed/>
                </p:oleObj>
              </mc:Choice>
              <mc:Fallback>
                <p:oleObj name="方程式" r:id="rId5" imgW="3479800" imgH="850900" progId="Equation.3">
                  <p:embed/>
                  <p:pic>
                    <p:nvPicPr>
                      <p:cNvPr id="2560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dirty="0">
                <a:solidFill>
                  <a:srgbClr val="0000FF"/>
                </a:solidFill>
                <a:latin typeface="+mn-ea"/>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buFont typeface="Arial" pitchFamily="34" charset="0"/>
                <a:buChar char="•"/>
                <a:defRPr/>
              </a:pPr>
              <a:r>
                <a:rPr lang="zh-TW" altLang="en-US" sz="2600" dirty="0">
                  <a:solidFill>
                    <a:srgbClr val="0000FF"/>
                  </a:solidFill>
                  <a:latin typeface="+mn-ea"/>
                </a:rPr>
                <a:t>是精熟、基礎還是待加強</a:t>
              </a:r>
              <a:r>
                <a:rPr lang="en-US" altLang="zh-TW" sz="2600" dirty="0">
                  <a:solidFill>
                    <a:srgbClr val="0000FF"/>
                  </a:solidFill>
                  <a:latin typeface="+mn-ea"/>
                </a:rPr>
                <a:t>?</a:t>
              </a:r>
            </a:p>
            <a:p>
              <a:pPr marL="355600" indent="-355600">
                <a:buFont typeface="Arial" pitchFamily="34" charset="0"/>
                <a:buChar char="•"/>
                <a:defRPr/>
              </a:pPr>
              <a:r>
                <a:rPr lang="zh-TW" altLang="en-US" sz="2600" dirty="0">
                  <a:solidFill>
                    <a:srgbClr val="0000FF"/>
                  </a:solidFill>
                  <a:latin typeface="+mn-ea"/>
                </a:rPr>
                <a:t>如果是精熟或基礎，又是哪個標示</a:t>
              </a:r>
              <a:r>
                <a:rPr lang="en-US" altLang="zh-TW" sz="2800" dirty="0">
                  <a:solidFill>
                    <a:srgbClr val="0000FF"/>
                  </a:solidFill>
                  <a:latin typeface="+mn-ea"/>
                </a:rPr>
                <a:t>?</a:t>
              </a:r>
              <a:endParaRPr lang="zh-TW" altLang="en-US" sz="2800" dirty="0">
                <a:solidFill>
                  <a:srgbClr val="0000FF"/>
                </a:solidFill>
                <a:latin typeface="+mn-ea"/>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31</a:t>
            </a:fld>
            <a:endParaRPr lang="zh-TW" altLang="en-US"/>
          </a:p>
        </p:txBody>
      </p:sp>
      <p:sp>
        <p:nvSpPr>
          <p:cNvPr id="5" name="標題 1"/>
          <p:cNvSpPr>
            <a:spLocks noGrp="1"/>
          </p:cNvSpPr>
          <p:nvPr>
            <p:ph type="title"/>
          </p:nvPr>
        </p:nvSpPr>
        <p:spPr>
          <a:xfrm>
            <a:off x="1775521" y="695883"/>
            <a:ext cx="8229600" cy="1143000"/>
          </a:xfrm>
        </p:spPr>
        <p:txBody>
          <a:bodyPr/>
          <a:lstStyle/>
          <a:p>
            <a:r>
              <a:rPr lang="zh-TW" altLang="zh-TW" b="1" dirty="0" smtClean="0"/>
              <a:t>英語科</a:t>
            </a:r>
            <a:r>
              <a:rPr lang="zh-TW" altLang="en-US" b="1" dirty="0" smtClean="0"/>
              <a:t>三等級四標示</a:t>
            </a:r>
          </a:p>
        </p:txBody>
      </p:sp>
      <p:sp>
        <p:nvSpPr>
          <p:cNvPr id="6" name="內容版面配置區 2"/>
          <p:cNvSpPr>
            <a:spLocks noGrp="1"/>
          </p:cNvSpPr>
          <p:nvPr>
            <p:ph idx="1"/>
          </p:nvPr>
        </p:nvSpPr>
        <p:spPr>
          <a:xfrm>
            <a:off x="1775521" y="1339850"/>
            <a:ext cx="8893175" cy="2736850"/>
          </a:xfrm>
        </p:spPr>
        <p:txBody>
          <a:bodyPr/>
          <a:lstStyle/>
          <a:p>
            <a:pPr>
              <a:buFontTx/>
              <a:buNone/>
            </a:pPr>
            <a:endParaRPr lang="en-US" altLang="zh-TW" smtClean="0">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688534126"/>
              </p:ext>
            </p:extLst>
          </p:nvPr>
        </p:nvGraphicFramePr>
        <p:xfrm>
          <a:off x="1775521"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xmlns="" val="20000"/>
                    </a:ext>
                  </a:extLst>
                </a:gridCol>
                <a:gridCol w="1433001">
                  <a:extLst>
                    <a:ext uri="{9D8B030D-6E8A-4147-A177-3AD203B41FA5}">
                      <a16:colId xmlns:a16="http://schemas.microsoft.com/office/drawing/2014/main" xmlns="" val="20001"/>
                    </a:ext>
                  </a:extLst>
                </a:gridCol>
                <a:gridCol w="2198254">
                  <a:extLst>
                    <a:ext uri="{9D8B030D-6E8A-4147-A177-3AD203B41FA5}">
                      <a16:colId xmlns:a16="http://schemas.microsoft.com/office/drawing/2014/main" xmlns="" val="20002"/>
                    </a:ext>
                  </a:extLst>
                </a:gridCol>
                <a:gridCol w="2602200">
                  <a:extLst>
                    <a:ext uri="{9D8B030D-6E8A-4147-A177-3AD203B41FA5}">
                      <a16:colId xmlns:a16="http://schemas.microsoft.com/office/drawing/2014/main" xmlns=""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smtClean="0">
                          <a:effectLst/>
                        </a:rPr>
                        <a:t>英語科</a:t>
                      </a:r>
                      <a:r>
                        <a:rPr lang="zh-TW" sz="2800" kern="0" dirty="0" smtClean="0">
                          <a:effectLst/>
                        </a:rPr>
                        <a:t>加權</a:t>
                      </a:r>
                      <a:r>
                        <a:rPr lang="zh-TW" sz="2800" kern="0" dirty="0">
                          <a:effectLst/>
                        </a:rPr>
                        <a:t>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zh-TW" altLang="en-US" sz="26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90</a:t>
                      </a:r>
                      <a:r>
                        <a:rPr lang="en-US" altLang="zh-TW" sz="2600" kern="0" dirty="0" smtClean="0">
                          <a:effectLst/>
                          <a:latin typeface="Times New Roman" pitchFamily="18" charset="0"/>
                          <a:cs typeface="Times New Roman" pitchFamily="18" charset="0"/>
                        </a:rPr>
                        <a:t>.24</a:t>
                      </a:r>
                      <a:r>
                        <a:rPr lang="en-US" sz="2600" kern="0" dirty="0" smtClean="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98.05-100.00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1"/>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96</a:t>
                      </a:r>
                      <a:r>
                        <a:rPr lang="en-US" altLang="zh-TW" sz="2600" kern="0" dirty="0" smtClean="0">
                          <a:effectLst/>
                          <a:latin typeface="Times New Roman" pitchFamily="18" charset="0"/>
                          <a:cs typeface="Times New Roman" pitchFamily="18" charset="0"/>
                        </a:rPr>
                        <a:t>.10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97.14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2"/>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90</a:t>
                      </a:r>
                      <a:r>
                        <a:rPr lang="en-US" altLang="zh-TW" sz="2600" kern="0" dirty="0" smtClean="0">
                          <a:effectLst/>
                          <a:latin typeface="Times New Roman" pitchFamily="18" charset="0"/>
                          <a:cs typeface="Times New Roman" pitchFamily="18" charset="0"/>
                        </a:rPr>
                        <a:t>.24-</a:t>
                      </a:r>
                      <a:r>
                        <a:rPr lang="en-US" sz="2600" kern="0" dirty="0" smtClean="0">
                          <a:effectLst/>
                          <a:latin typeface="Times New Roman" pitchFamily="18" charset="0"/>
                          <a:cs typeface="Times New Roman" pitchFamily="18" charset="0"/>
                        </a:rPr>
                        <a:t>95.24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altLang="zh-TW" sz="2600" kern="0" dirty="0" smtClean="0">
                          <a:effectLst/>
                          <a:latin typeface="Times New Roman" pitchFamily="18" charset="0"/>
                          <a:cs typeface="Times New Roman" pitchFamily="18" charset="0"/>
                        </a:rPr>
                        <a:t>39.70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89.52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80.49-89.5</a:t>
                      </a:r>
                      <a:r>
                        <a:rPr lang="en-US" altLang="zh-TW" sz="2600" kern="0" dirty="0" smtClean="0">
                          <a:effectLst/>
                          <a:latin typeface="Times New Roman" pitchFamily="18" charset="0"/>
                          <a:cs typeface="Times New Roman" pitchFamily="18" charset="0"/>
                        </a:rPr>
                        <a:t>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4"/>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66</a:t>
                      </a:r>
                      <a:r>
                        <a:rPr lang="en-US" altLang="zh-TW" sz="2600" kern="0" dirty="0" smtClean="0">
                          <a:effectLst/>
                          <a:latin typeface="Times New Roman" pitchFamily="18" charset="0"/>
                          <a:cs typeface="Times New Roman" pitchFamily="18" charset="0"/>
                        </a:rPr>
                        <a:t>.88</a:t>
                      </a:r>
                      <a:r>
                        <a:rPr lang="en-US" sz="2600" kern="0" dirty="0" smtClean="0">
                          <a:effectLst/>
                          <a:latin typeface="Times New Roman" pitchFamily="18" charset="0"/>
                          <a:cs typeface="Times New Roman" pitchFamily="18" charset="0"/>
                        </a:rPr>
                        <a:t>-80</a:t>
                      </a:r>
                      <a:r>
                        <a:rPr lang="en-US" altLang="zh-TW" sz="2600" kern="0" dirty="0" smtClean="0">
                          <a:effectLst/>
                          <a:latin typeface="Times New Roman" pitchFamily="18" charset="0"/>
                          <a:cs typeface="Times New Roman" pitchFamily="18" charset="0"/>
                        </a:rPr>
                        <a:t>.00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5"/>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smtClean="0">
                          <a:effectLst/>
                          <a:latin typeface="Times New Roman" pitchFamily="18" charset="0"/>
                          <a:cs typeface="Times New Roman" pitchFamily="18" charset="0"/>
                        </a:rPr>
                        <a:t>  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xmlns=""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0.00-</a:t>
                      </a:r>
                      <a:r>
                        <a:rPr lang="en-US" altLang="zh-TW" sz="2600" kern="0" dirty="0" smtClean="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8" name="橢圓形圖說文字 7"/>
          <p:cNvSpPr/>
          <p:nvPr/>
        </p:nvSpPr>
        <p:spPr>
          <a:xfrm>
            <a:off x="7615715" y="5031986"/>
            <a:ext cx="2389406" cy="1349342"/>
          </a:xfrm>
          <a:prstGeom prst="wedgeEllipseCallout">
            <a:avLst>
              <a:gd name="adj1" fmla="val 4883"/>
              <a:gd name="adj2" fmla="val -142582"/>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rgbClr val="0000FF"/>
                </a:solidFill>
                <a:latin typeface="Times New Roman" pitchFamily="18" charset="0"/>
                <a:ea typeface="微軟正黑體" pitchFamily="34" charset="-120"/>
                <a:cs typeface="Times New Roman" pitchFamily="18" charset="0"/>
              </a:rPr>
              <a:t>81.49</a:t>
            </a:r>
            <a:r>
              <a:rPr lang="zh-TW" altLang="en-US" sz="2800" dirty="0">
                <a:solidFill>
                  <a:srgbClr val="0000FF"/>
                </a:solidFill>
                <a:latin typeface="Times New Roman" pitchFamily="18" charset="0"/>
                <a:ea typeface="標楷體" pitchFamily="65" charset="-120"/>
                <a:cs typeface="Times New Roman" pitchFamily="18" charset="0"/>
              </a:rPr>
              <a:t>分</a:t>
            </a:r>
            <a:r>
              <a:rPr lang="zh-TW" altLang="en-US" sz="2800" dirty="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r>
              <a:rPr lang="en-US" altLang="zh-TW" sz="2800" b="1" baseline="30000" dirty="0">
                <a:solidFill>
                  <a:srgbClr val="FF0000"/>
                </a:solidFill>
                <a:latin typeface="Times New Roman" pitchFamily="18" charset="0"/>
                <a:ea typeface="微軟正黑體" pitchFamily="34" charset="-120"/>
                <a:cs typeface="Times New Roman" pitchFamily="18" charset="0"/>
              </a:rPr>
              <a:t>++</a:t>
            </a:r>
            <a:endParaRPr lang="zh-TW" altLang="en-US" sz="2800" b="1" baseline="30000" dirty="0">
              <a:solidFill>
                <a:srgbClr val="0000FF"/>
              </a:solidFill>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val="24559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32</a:t>
            </a:fld>
            <a:endParaRPr lang="zh-TW" altLang="en-US"/>
          </a:p>
        </p:txBody>
      </p:sp>
      <p:sp>
        <p:nvSpPr>
          <p:cNvPr id="5" name="標題 1"/>
          <p:cNvSpPr>
            <a:spLocks noGrp="1"/>
          </p:cNvSpPr>
          <p:nvPr>
            <p:ph type="title"/>
          </p:nvPr>
        </p:nvSpPr>
        <p:spPr>
          <a:xfrm>
            <a:off x="1820193" y="688505"/>
            <a:ext cx="8911687" cy="1280890"/>
          </a:xfrm>
        </p:spPr>
        <p:txBody>
          <a:bodyPr/>
          <a:lstStyle/>
          <a:p>
            <a:r>
              <a:rPr lang="zh-TW" altLang="en-US" b="1" dirty="0" smtClean="0"/>
              <a:t>數學科</a:t>
            </a:r>
            <a:r>
              <a:rPr lang="zh-TW" altLang="zh-TW" b="1" dirty="0" smtClean="0"/>
              <a:t>整體</a:t>
            </a:r>
            <a:r>
              <a:rPr lang="zh-TW" altLang="en-US" b="1" dirty="0" smtClean="0"/>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微軟正黑體" pitchFamily="34" charset="-120"/>
              <a:ea typeface="微軟正黑體" pitchFamily="34" charset="-120"/>
            </a:endParaRPr>
          </a:p>
          <a:p>
            <a:pPr>
              <a:buFont typeface="Wingdings" pitchFamily="2" charset="2"/>
              <a:buChar char="u"/>
            </a:pPr>
            <a:r>
              <a:rPr lang="zh-TW" altLang="zh-TW" sz="2400" dirty="0" smtClean="0"/>
              <a:t>加權比重</a:t>
            </a:r>
            <a:r>
              <a:rPr lang="zh-TW" altLang="en-US" sz="2400" dirty="0" smtClean="0"/>
              <a:t>：</a:t>
            </a:r>
            <a:r>
              <a:rPr lang="zh-TW" altLang="zh-TW" sz="2400" dirty="0" smtClean="0">
                <a:latin typeface="Times New Roman" pitchFamily="18" charset="0"/>
                <a:cs typeface="Times New Roman" pitchFamily="18" charset="0"/>
              </a:rPr>
              <a:t>選擇題佔</a:t>
            </a:r>
            <a:r>
              <a:rPr lang="en-US" altLang="zh-TW" sz="2400" dirty="0" smtClean="0">
                <a:latin typeface="Times New Roman" pitchFamily="18" charset="0"/>
                <a:cs typeface="Times New Roman" pitchFamily="18" charset="0"/>
              </a:rPr>
              <a:t>85</a:t>
            </a:r>
            <a:r>
              <a:rPr lang="zh-TW" altLang="zh-TW" sz="2400" dirty="0" smtClean="0">
                <a:latin typeface="Times New Roman" pitchFamily="18" charset="0"/>
                <a:cs typeface="Times New Roman" pitchFamily="18" charset="0"/>
              </a:rPr>
              <a:t>％，非選擇題佔</a:t>
            </a:r>
            <a:r>
              <a:rPr lang="en-US" altLang="zh-TW" sz="2400" dirty="0" smtClean="0">
                <a:latin typeface="Times New Roman" pitchFamily="18" charset="0"/>
                <a:cs typeface="Times New Roman" pitchFamily="18" charset="0"/>
              </a:rPr>
              <a:t>15</a:t>
            </a:r>
            <a:r>
              <a:rPr lang="zh-TW" altLang="zh-TW" sz="2400" dirty="0" smtClean="0">
                <a:latin typeface="Times New Roman" pitchFamily="18" charset="0"/>
                <a:cs typeface="Times New Roman" pitchFamily="18" charset="0"/>
              </a:rPr>
              <a:t>％</a:t>
            </a:r>
            <a:endParaRPr lang="en-US" altLang="zh-TW" sz="2400" dirty="0" smtClean="0">
              <a:latin typeface="Times New Roman" pitchFamily="18" charset="0"/>
              <a:cs typeface="Times New Roman" pitchFamily="18" charset="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sz="1200" dirty="0">
              <a:latin typeface="微軟正黑體" pitchFamily="34" charset="-120"/>
              <a:ea typeface="微軟正黑體" pitchFamily="34" charset="-120"/>
            </a:endParaRPr>
          </a:p>
          <a:p>
            <a:pPr>
              <a:buFontTx/>
              <a:buNone/>
            </a:pPr>
            <a:endParaRPr lang="zh-TW" altLang="en-US" sz="2000" dirty="0">
              <a:latin typeface="微軟正黑體" pitchFamily="34" charset="-120"/>
              <a:ea typeface="微軟正黑體" pitchFamily="34" charset="-12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612252357"/>
              </p:ext>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111624" name="方程式" r:id="rId3" imgW="3467100" imgH="635000" progId="Equation.3">
                  <p:embed/>
                </p:oleObj>
              </mc:Choice>
              <mc:Fallback>
                <p:oleObj name="方程式" r:id="rId3" imgW="3467100" imgH="635000" progId="Equation.3">
                  <p:embed/>
                  <p:pic>
                    <p:nvPicPr>
                      <p:cNvPr id="409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2066472984"/>
              </p:ext>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111625" name="方程式" r:id="rId5" imgW="3517900" imgH="850900" progId="Equation.3">
                  <p:embed/>
                </p:oleObj>
              </mc:Choice>
              <mc:Fallback>
                <p:oleObj name="方程式" r:id="rId5" imgW="3517900" imgH="850900" progId="Equation.3">
                  <p:embed/>
                  <p:pic>
                    <p:nvPicPr>
                      <p:cNvPr id="409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33</a:t>
            </a:fld>
            <a:endParaRPr lang="zh-TW" altLang="en-US"/>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65389115"/>
              </p:ext>
            </p:extLst>
          </p:nvPr>
        </p:nvGraphicFramePr>
        <p:xfrm>
          <a:off x="1775521" y="1706251"/>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xmlns="" val="20000"/>
                    </a:ext>
                  </a:extLst>
                </a:gridCol>
                <a:gridCol w="1310486">
                  <a:extLst>
                    <a:ext uri="{9D8B030D-6E8A-4147-A177-3AD203B41FA5}">
                      <a16:colId xmlns:a16="http://schemas.microsoft.com/office/drawing/2014/main" xmlns="" val="20001"/>
                    </a:ext>
                  </a:extLst>
                </a:gridCol>
                <a:gridCol w="2495928">
                  <a:extLst>
                    <a:ext uri="{9D8B030D-6E8A-4147-A177-3AD203B41FA5}">
                      <a16:colId xmlns:a16="http://schemas.microsoft.com/office/drawing/2014/main" xmlns="" val="20002"/>
                    </a:ext>
                  </a:extLst>
                </a:gridCol>
                <a:gridCol w="2376264">
                  <a:extLst>
                    <a:ext uri="{9D8B030D-6E8A-4147-A177-3AD203B41FA5}">
                      <a16:colId xmlns:a16="http://schemas.microsoft.com/office/drawing/2014/main" xmlns=""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smtClean="0">
                          <a:effectLst/>
                        </a:rPr>
                        <a:t>數學科</a:t>
                      </a:r>
                      <a:r>
                        <a:rPr lang="zh-TW" sz="2800" kern="0" baseline="0" dirty="0" smtClean="0">
                          <a:effectLst/>
                        </a:rPr>
                        <a:t>加權</a:t>
                      </a:r>
                      <a:r>
                        <a:rPr lang="zh-TW" sz="2800" kern="0" baseline="0" dirty="0">
                          <a:effectLst/>
                        </a:rPr>
                        <a:t>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xmlns=""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83.65</a:t>
                      </a:r>
                      <a:r>
                        <a:rPr lang="en-US" sz="2600" kern="0" baseline="0" dirty="0" smtClean="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a:t>
                      </a:r>
                      <a:r>
                        <a:rPr lang="en-US" altLang="zh-TW" sz="2600" kern="0" baseline="0" dirty="0" smtClean="0">
                          <a:effectLst/>
                          <a:latin typeface="Times New Roman" pitchFamily="18" charset="0"/>
                          <a:cs typeface="Times New Roman" pitchFamily="18" charset="0"/>
                        </a:rPr>
                        <a:t>6.73</a:t>
                      </a:r>
                      <a:r>
                        <a:rPr lang="en-US" sz="2600" kern="0" baseline="0" dirty="0" smtClean="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93</a:t>
                      </a:r>
                      <a:r>
                        <a:rPr lang="en-US" altLang="zh-TW" sz="2600" kern="0" baseline="0" dirty="0" smtClean="0">
                          <a:effectLst/>
                          <a:latin typeface="Times New Roman" pitchFamily="18" charset="0"/>
                          <a:cs typeface="Times New Roman" pitchFamily="18" charset="0"/>
                        </a:rPr>
                        <a:t>.46</a:t>
                      </a:r>
                      <a:r>
                        <a:rPr lang="en-US" sz="2600" kern="0" baseline="0" dirty="0" smtClean="0">
                          <a:effectLst/>
                          <a:latin typeface="Times New Roman" pitchFamily="18" charset="0"/>
                          <a:cs typeface="Times New Roman" pitchFamily="18" charset="0"/>
                        </a:rPr>
                        <a:t>-95</a:t>
                      </a:r>
                      <a:r>
                        <a:rPr lang="en-US" altLang="zh-TW" sz="2600" kern="0" baseline="0" dirty="0" smtClean="0">
                          <a:effectLst/>
                          <a:latin typeface="Times New Roman" pitchFamily="18" charset="0"/>
                          <a:cs typeface="Times New Roman" pitchFamily="18" charset="0"/>
                        </a:rPr>
                        <a:t>.00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83.65</a:t>
                      </a:r>
                      <a:r>
                        <a:rPr lang="en-US" sz="2600" kern="0" baseline="0" dirty="0" smtClean="0">
                          <a:effectLst/>
                          <a:latin typeface="Times New Roman" pitchFamily="18" charset="0"/>
                          <a:cs typeface="Times New Roman" pitchFamily="18" charset="0"/>
                        </a:rPr>
                        <a:t>-</a:t>
                      </a:r>
                      <a:r>
                        <a:rPr lang="en-US" altLang="zh-TW" sz="2600" kern="0" baseline="0" dirty="0" smtClean="0">
                          <a:effectLst/>
                          <a:latin typeface="Times New Roman" pitchFamily="18" charset="0"/>
                          <a:cs typeface="Times New Roman" pitchFamily="18" charset="0"/>
                        </a:rPr>
                        <a:t>92.50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38.46-83</a:t>
                      </a:r>
                      <a:r>
                        <a:rPr lang="en-US" altLang="zh-TW" sz="2600" kern="0" baseline="0" dirty="0" smtClean="0">
                          <a:effectLst/>
                          <a:latin typeface="Times New Roman" pitchFamily="18" charset="0"/>
                          <a:cs typeface="Times New Roman" pitchFamily="18" charset="0"/>
                        </a:rPr>
                        <a:t>.46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70.58-83.46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5</a:t>
                      </a:r>
                      <a:r>
                        <a:rPr lang="en-US" altLang="zh-TW" sz="2600" kern="0" baseline="0" dirty="0" smtClean="0">
                          <a:effectLst/>
                          <a:latin typeface="Times New Roman" pitchFamily="18" charset="0"/>
                          <a:cs typeface="Times New Roman" pitchFamily="18" charset="0"/>
                        </a:rPr>
                        <a:t>8.27-70.38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a:t>
                      </a:r>
                      <a:r>
                        <a:rPr lang="en-US" altLang="zh-TW" sz="2600" kern="0" baseline="0" dirty="0" smtClean="0">
                          <a:effectLst/>
                          <a:latin typeface="Times New Roman" pitchFamily="18" charset="0"/>
                          <a:cs typeface="Times New Roman" pitchFamily="18" charset="0"/>
                        </a:rPr>
                        <a:t>8</a:t>
                      </a:r>
                      <a:r>
                        <a:rPr lang="en-US" sz="2600" kern="0" baseline="0" dirty="0" smtClean="0">
                          <a:effectLst/>
                          <a:latin typeface="Times New Roman" pitchFamily="18" charset="0"/>
                          <a:cs typeface="Times New Roman" pitchFamily="18" charset="0"/>
                        </a:rPr>
                        <a:t>.</a:t>
                      </a:r>
                      <a:r>
                        <a:rPr lang="en-US" altLang="zh-TW" sz="2600" kern="0" baseline="0" dirty="0" smtClean="0">
                          <a:effectLst/>
                          <a:latin typeface="Times New Roman" pitchFamily="18" charset="0"/>
                          <a:cs typeface="Times New Roman" pitchFamily="18" charset="0"/>
                        </a:rPr>
                        <a:t>46</a:t>
                      </a:r>
                      <a:r>
                        <a:rPr lang="en-US" sz="2600" kern="0" baseline="0" dirty="0" smtClean="0">
                          <a:effectLst/>
                          <a:latin typeface="Times New Roman" pitchFamily="18" charset="0"/>
                          <a:cs typeface="Times New Roman" pitchFamily="18" charset="0"/>
                        </a:rPr>
                        <a:t>-5</a:t>
                      </a:r>
                      <a:r>
                        <a:rPr lang="en-US" altLang="zh-TW" sz="2600" kern="0" baseline="0" dirty="0" smtClean="0">
                          <a:effectLst/>
                          <a:latin typeface="Times New Roman" pitchFamily="18" charset="0"/>
                          <a:cs typeface="Times New Roman" pitchFamily="18" charset="0"/>
                        </a:rPr>
                        <a:t>8.08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xmlns=""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smtClean="0">
                          <a:effectLst/>
                          <a:latin typeface="Times New Roman" pitchFamily="18" charset="0"/>
                          <a:cs typeface="Times New Roman" pitchFamily="18" charset="0"/>
                        </a:rPr>
                        <a:t>    </a:t>
                      </a:r>
                      <a:r>
                        <a:rPr lang="en-US" sz="2600" kern="0" baseline="0" dirty="0" smtClean="0">
                          <a:effectLst/>
                          <a:latin typeface="Times New Roman" pitchFamily="18" charset="0"/>
                          <a:cs typeface="Times New Roman" pitchFamily="18" charset="0"/>
                        </a:rPr>
                        <a:t>0.00-3</a:t>
                      </a:r>
                      <a:r>
                        <a:rPr lang="en-US" altLang="zh-TW" sz="2600" kern="0" baseline="0" dirty="0" smtClean="0">
                          <a:effectLst/>
                          <a:latin typeface="Times New Roman" pitchFamily="18" charset="0"/>
                          <a:cs typeface="Times New Roman" pitchFamily="18" charset="0"/>
                        </a:rPr>
                        <a:t>7.88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6" name="標題 1"/>
          <p:cNvSpPr>
            <a:spLocks noGrp="1"/>
          </p:cNvSpPr>
          <p:nvPr>
            <p:ph type="title"/>
          </p:nvPr>
        </p:nvSpPr>
        <p:spPr>
          <a:xfrm>
            <a:off x="1775521" y="695883"/>
            <a:ext cx="8229600" cy="1143000"/>
          </a:xfrm>
        </p:spPr>
        <p:txBody>
          <a:bodyPr/>
          <a:lstStyle/>
          <a:p>
            <a:r>
              <a:rPr lang="zh-TW" altLang="en-US" b="1" dirty="0" smtClean="0"/>
              <a:t>數學</a:t>
            </a:r>
            <a:r>
              <a:rPr lang="zh-TW" altLang="zh-TW" b="1" dirty="0" smtClean="0"/>
              <a:t>科</a:t>
            </a:r>
            <a:r>
              <a:rPr lang="zh-TW" altLang="en-US" b="1" dirty="0" smtClean="0"/>
              <a:t>三等級四標示</a:t>
            </a:r>
          </a:p>
        </p:txBody>
      </p:sp>
      <p:sp>
        <p:nvSpPr>
          <p:cNvPr id="7" name="橢圓形圖說文字 6"/>
          <p:cNvSpPr/>
          <p:nvPr/>
        </p:nvSpPr>
        <p:spPr>
          <a:xfrm>
            <a:off x="9698083" y="4416403"/>
            <a:ext cx="2389406" cy="1349342"/>
          </a:xfrm>
          <a:prstGeom prst="wedgeEllipseCallout">
            <a:avLst>
              <a:gd name="adj1" fmla="val -75319"/>
              <a:gd name="adj2" fmla="val 881"/>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57.50</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smtClean="0">
                <a:solidFill>
                  <a:srgbClr val="FF0000"/>
                </a:solidFill>
                <a:latin typeface="Times New Roman" pitchFamily="18" charset="0"/>
                <a:ea typeface="微軟正黑體" pitchFamily="34" charset="-120"/>
                <a:cs typeface="Times New Roman" pitchFamily="18" charset="0"/>
              </a:rPr>
              <a:t>B</a:t>
            </a:r>
            <a:endParaRPr lang="zh-TW" altLang="en-US" sz="2800" b="1" baseline="30000" dirty="0">
              <a:solidFill>
                <a:srgbClr val="0000FF"/>
              </a:solidFill>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val="200342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04451" name="標題 3"/>
          <p:cNvSpPr>
            <a:spLocks noGrp="1"/>
          </p:cNvSpPr>
          <p:nvPr>
            <p:ph type="title"/>
          </p:nvPr>
        </p:nvSpPr>
        <p:spPr>
          <a:xfrm>
            <a:off x="2300288" y="3159125"/>
            <a:ext cx="5829300" cy="1020763"/>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044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副標題 4"/>
          <p:cNvSpPr>
            <a:spLocks noGrp="1"/>
          </p:cNvSpPr>
          <p:nvPr>
            <p:ph type="body" idx="1"/>
          </p:nvPr>
        </p:nvSpPr>
        <p:spPr>
          <a:xfrm>
            <a:off x="3216275" y="4179888"/>
            <a:ext cx="7772400" cy="1336675"/>
          </a:xfrm>
        </p:spPr>
        <p:txBody>
          <a:bodyPr/>
          <a:lstStyle/>
          <a:p>
            <a:pPr eaLnBrk="1" hangingPunct="1"/>
            <a:r>
              <a:rPr lang="zh-TW" altLang="en-US" sz="2400" smtClean="0">
                <a:solidFill>
                  <a:srgbClr val="FFFF00"/>
                </a:solidFill>
                <a:latin typeface="華康魏碑體" panose="03000709000000000000" pitchFamily="65" charset="-120"/>
                <a:ea typeface="華康魏碑體" panose="03000709000000000000" pitchFamily="65" charset="-120"/>
              </a:rPr>
              <a:t>承辦學校：國立新營高中</a:t>
            </a:r>
            <a:endParaRPr lang="en-US" altLang="zh-TW" sz="2400" smtClean="0">
              <a:solidFill>
                <a:srgbClr val="FFFF00"/>
              </a:solidFill>
              <a:latin typeface="華康魏碑體" panose="03000709000000000000" pitchFamily="65" charset="-120"/>
              <a:ea typeface="華康魏碑體" panose="03000709000000000000" pitchFamily="65" charset="-120"/>
            </a:endParaRPr>
          </a:p>
        </p:txBody>
      </p:sp>
      <p:sp>
        <p:nvSpPr>
          <p:cNvPr id="1044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7387CC-C7E0-49EC-B8AA-8AE327F99D21}" type="slidenum">
              <a:rPr kumimoji="0" lang="zh-TW" altLang="en-US" smtClean="0">
                <a:solidFill>
                  <a:srgbClr val="FEFFFF"/>
                </a:solidFill>
                <a:latin typeface="Century Gothic" panose="020B0502020202020204" pitchFamily="34" charset="0"/>
              </a:rPr>
              <a:pPr/>
              <a:t>34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9288" y="196850"/>
            <a:ext cx="6572250" cy="869950"/>
          </a:xfrm>
          <a:solidFill>
            <a:srgbClr val="006600"/>
          </a:solidFill>
        </p:spPr>
        <p:txBody>
          <a:bodyPr/>
          <a:lstStyle/>
          <a:p>
            <a:pPr>
              <a:defRPr/>
            </a:pPr>
            <a:r>
              <a:rPr lang="en-US" altLang="zh-TW" sz="4000" b="1" dirty="0">
                <a:solidFill>
                  <a:schemeClr val="bg1"/>
                </a:solidFill>
                <a:latin typeface="+mn-ea"/>
                <a:ea typeface="+mn-ea"/>
              </a:rPr>
              <a:t>(</a:t>
            </a:r>
            <a:r>
              <a:rPr lang="zh-TW" altLang="en-US" sz="4000" b="1" dirty="0">
                <a:solidFill>
                  <a:schemeClr val="bg1"/>
                </a:solidFill>
                <a:latin typeface="+mn-ea"/>
                <a:ea typeface="+mn-ea"/>
              </a:rPr>
              <a:t>一</a:t>
            </a:r>
            <a:r>
              <a:rPr lang="en-US" altLang="zh-TW" sz="4000" b="1" dirty="0">
                <a:solidFill>
                  <a:schemeClr val="bg1"/>
                </a:solidFill>
                <a:latin typeface="+mn-ea"/>
                <a:ea typeface="+mn-ea"/>
              </a:rPr>
              <a:t>)</a:t>
            </a:r>
            <a:r>
              <a:rPr lang="zh-TW" altLang="en-US" sz="4000" b="1" dirty="0">
                <a:solidFill>
                  <a:schemeClr val="bg1"/>
                </a:solidFill>
                <a:latin typeface="+mn-ea"/>
                <a:ea typeface="+mn-ea"/>
              </a:rPr>
              <a:t>免試入學就學區規劃</a:t>
            </a:r>
            <a:r>
              <a:rPr lang="en-US" altLang="zh-TW" sz="4000" b="1" dirty="0">
                <a:solidFill>
                  <a:schemeClr val="bg1"/>
                </a:solidFill>
                <a:latin typeface="+mn-ea"/>
                <a:ea typeface="+mn-ea"/>
              </a:rPr>
              <a:t>-1</a:t>
            </a:r>
            <a:endParaRPr lang="zh-TW" altLang="en-US" sz="4000" dirty="0">
              <a:solidFill>
                <a:schemeClr val="bg1"/>
              </a:solidFill>
              <a:latin typeface="+mn-ea"/>
              <a:ea typeface="+mn-ea"/>
            </a:endParaRPr>
          </a:p>
        </p:txBody>
      </p:sp>
      <p:sp>
        <p:nvSpPr>
          <p:cNvPr id="5" name="Rectangle 3"/>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微軟正黑體" panose="020B0604030504040204" pitchFamily="34" charset="-120"/>
              </a:rPr>
              <a:t>高中高職：</a:t>
            </a:r>
            <a:endParaRPr kumimoji="0"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微軟正黑體" panose="020B0604030504040204" pitchFamily="34" charset="-120"/>
              </a:rPr>
              <a:t>1.</a:t>
            </a:r>
            <a:r>
              <a:rPr kumimoji="0" lang="zh-TW" altLang="en-US" sz="2800" b="1" u="sng" dirty="0">
                <a:solidFill>
                  <a:srgbClr val="000099"/>
                </a:solidFill>
                <a:effectLst>
                  <a:outerShdw blurRad="38100" dist="38100" dir="2700000" algn="tl">
                    <a:srgbClr val="C0C0C0"/>
                  </a:outerShdw>
                </a:effectLst>
                <a:latin typeface="微軟正黑體" panose="020B0604030504040204" pitchFamily="34" charset="-120"/>
              </a:rPr>
              <a:t>免試入學：</a:t>
            </a:r>
            <a:endParaRPr kumimoji="0" lang="en-US" altLang="zh-TW" sz="2800" b="1" u="sng" dirty="0">
              <a:solidFill>
                <a:srgbClr val="000099"/>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微軟正黑體" panose="020B0604030504040204" pitchFamily="34" charset="-120"/>
              </a:rPr>
              <a:t>(1)15</a:t>
            </a:r>
            <a:r>
              <a:rPr kumimoji="0" lang="zh-TW" altLang="en-US" sz="2800" b="1" dirty="0">
                <a:solidFill>
                  <a:srgbClr val="000099"/>
                </a:solidFill>
                <a:latin typeface="微軟正黑體" panose="020B0604030504040204" pitchFamily="34" charset="-120"/>
              </a:rPr>
              <a:t>個高中高職免試入學就學區</a:t>
            </a:r>
            <a:r>
              <a:rPr kumimoji="0" lang="zh-TW" altLang="en-US" sz="2800" b="1" dirty="0">
                <a:latin typeface="微軟正黑體" panose="020B0604030504040204" pitchFamily="34" charset="-120"/>
              </a:rPr>
              <a:t>：規劃以兼顧學生選校、學校招生、地方生活圈概念及符應主管機關權責。</a:t>
            </a:r>
            <a:endParaRPr kumimoji="0" lang="en-US" altLang="zh-TW" sz="2800" b="1" dirty="0">
              <a:latin typeface="微軟正黑體" panose="020B0604030504040204" pitchFamily="34" charset="-120"/>
            </a:endParaRPr>
          </a:p>
        </p:txBody>
      </p:sp>
      <p:graphicFrame>
        <p:nvGraphicFramePr>
          <p:cNvPr id="6" name="Group 17"/>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xmlns="" val="20000"/>
                    </a:ext>
                  </a:extLst>
                </a:gridCol>
                <a:gridCol w="5878512">
                  <a:extLst>
                    <a:ext uri="{9D8B030D-6E8A-4147-A177-3AD203B41FA5}">
                      <a16:colId xmlns:a16="http://schemas.microsoft.com/office/drawing/2014/main" xmlns=""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臺南市</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、高雄市、彰化縣、雲林縣、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屏東縣、臺東縣、花蓮縣、宜蘭縣、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桃園縣、連江縣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嘉義縣、嘉義市</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endPar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竹苗區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新竹縣、新竹市、苗栗縣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中投區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臺中市、南投縣</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基北區 </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新北市、臺北市、基隆市</a:t>
                      </a:r>
                      <a:r>
                        <a:rPr kumimoji="0" lang="en-US" altLang="zh-TW" sz="23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xmlns="" val="10001"/>
                  </a:ext>
                </a:extLst>
              </a:tr>
            </a:tbl>
          </a:graphicData>
        </a:graphic>
      </p:graphicFrame>
      <p:sp>
        <p:nvSpPr>
          <p:cNvPr id="1054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8B1E1F6-D0BD-48E9-B3B4-0739A980E83C}" type="slidenum">
              <a:rPr kumimoji="0" lang="zh-TW" altLang="en-US" smtClean="0">
                <a:solidFill>
                  <a:srgbClr val="FEFFFF"/>
                </a:solidFill>
                <a:latin typeface="Century Gothic" panose="020B0502020202020204" pitchFamily="34" charset="0"/>
              </a:rPr>
              <a:pPr/>
              <a:t>35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54250" y="156845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800" b="1" dirty="0">
                <a:solidFill>
                  <a:srgbClr val="000099"/>
                </a:solidFill>
                <a:effectLst>
                  <a:outerShdw blurRad="38100" dist="38100" dir="2700000" algn="tl">
                    <a:srgbClr val="C0C0C0"/>
                  </a:outerShdw>
                </a:effectLst>
                <a:latin typeface="微軟正黑體" panose="020B0604030504040204" pitchFamily="34" charset="-120"/>
              </a:rPr>
              <a:t>共同就學區</a:t>
            </a:r>
            <a:r>
              <a:rPr lang="en-US" altLang="zh-TW" sz="2800" b="1" dirty="0">
                <a:solidFill>
                  <a:srgbClr val="000099"/>
                </a:solidFill>
                <a:effectLst>
                  <a:outerShdw blurRad="38100" dist="38100" dir="2700000" algn="tl">
                    <a:srgbClr val="C0C0C0"/>
                  </a:outerShdw>
                </a:effectLst>
                <a:latin typeface="微軟正黑體" panose="020B0604030504040204" pitchFamily="34" charset="-120"/>
              </a:rPr>
              <a:t>:</a:t>
            </a:r>
            <a:br>
              <a:rPr lang="en-US" altLang="zh-TW" sz="2800" b="1" dirty="0">
                <a:solidFill>
                  <a:srgbClr val="000099"/>
                </a:solidFill>
                <a:effectLst>
                  <a:outerShdw blurRad="38100" dist="38100" dir="2700000" algn="tl">
                    <a:srgbClr val="C0C0C0"/>
                  </a:outerShdw>
                </a:effectLst>
                <a:latin typeface="微軟正黑體" panose="020B0604030504040204" pitchFamily="34" charset="-120"/>
              </a:rPr>
            </a:br>
            <a:r>
              <a:rPr lang="zh-TW" altLang="zh-TW" sz="2800" b="1" dirty="0">
                <a:latin typeface="微軟正黑體" panose="020B0604030504040204" pitchFamily="34" charset="-120"/>
              </a:rPr>
              <a:t>位處</a:t>
            </a:r>
            <a:r>
              <a:rPr lang="zh-TW" altLang="zh-TW" sz="2800" b="1" dirty="0">
                <a:solidFill>
                  <a:srgbClr val="FF0000"/>
                </a:solidFill>
                <a:latin typeface="微軟正黑體" panose="020B0604030504040204" pitchFamily="34" charset="-120"/>
              </a:rPr>
              <a:t>免試就學區交界</a:t>
            </a:r>
            <a:r>
              <a:rPr lang="zh-TW" altLang="en-US" sz="2800" b="1" dirty="0">
                <a:solidFill>
                  <a:srgbClr val="FF0000"/>
                </a:solidFill>
                <a:latin typeface="微軟正黑體" panose="020B0604030504040204" pitchFamily="34" charset="-120"/>
              </a:rPr>
              <a:t>之</a:t>
            </a:r>
            <a:r>
              <a:rPr lang="zh-TW" altLang="zh-TW" sz="2800" b="1" dirty="0">
                <a:solidFill>
                  <a:srgbClr val="FF0000"/>
                </a:solidFill>
                <a:latin typeface="微軟正黑體" panose="020B0604030504040204" pitchFamily="34" charset="-120"/>
              </a:rPr>
              <a:t>學校</a:t>
            </a:r>
            <a:r>
              <a:rPr lang="zh-TW" altLang="en-US" sz="2800" b="1" dirty="0">
                <a:solidFill>
                  <a:srgbClr val="FF0000"/>
                </a:solidFill>
                <a:latin typeface="微軟正黑體" panose="020B0604030504040204" pitchFamily="34" charset="-120"/>
              </a:rPr>
              <a:t>，得由兩個以上縣</a:t>
            </a:r>
            <a:r>
              <a:rPr lang="en-US" altLang="zh-TW" sz="2800" b="1" dirty="0">
                <a:solidFill>
                  <a:srgbClr val="FF0000"/>
                </a:solidFill>
                <a:latin typeface="微軟正黑體" panose="020B0604030504040204" pitchFamily="34" charset="-120"/>
              </a:rPr>
              <a:t>(</a:t>
            </a:r>
            <a:r>
              <a:rPr lang="zh-TW" altLang="en-US" sz="2800" b="1" dirty="0">
                <a:solidFill>
                  <a:srgbClr val="FF0000"/>
                </a:solidFill>
                <a:latin typeface="微軟正黑體" panose="020B0604030504040204" pitchFamily="34" charset="-120"/>
              </a:rPr>
              <a:t>市</a:t>
            </a:r>
            <a:r>
              <a:rPr lang="en-US" altLang="zh-TW" sz="2800" b="1" dirty="0">
                <a:solidFill>
                  <a:srgbClr val="FF0000"/>
                </a:solidFill>
                <a:latin typeface="微軟正黑體" panose="020B0604030504040204" pitchFamily="34" charset="-120"/>
              </a:rPr>
              <a:t>)</a:t>
            </a:r>
            <a:r>
              <a:rPr lang="zh-TW" altLang="en-US" sz="2800" b="1" dirty="0">
                <a:solidFill>
                  <a:srgbClr val="FF0000"/>
                </a:solidFill>
                <a:latin typeface="微軟正黑體" panose="020B0604030504040204" pitchFamily="34" charset="-120"/>
              </a:rPr>
              <a:t>主管機關協調規劃共同就學及招生之範圍。</a:t>
            </a:r>
            <a:endParaRPr lang="en-US" altLang="zh-TW" sz="2800" b="1" dirty="0">
              <a:solidFill>
                <a:srgbClr val="FF0000"/>
              </a:solidFill>
              <a:latin typeface="微軟正黑體" panose="020B0604030504040204" pitchFamily="34"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800" b="1" u="sng" dirty="0">
                <a:solidFill>
                  <a:srgbClr val="000099"/>
                </a:solidFill>
                <a:effectLst>
                  <a:outerShdw blurRad="38100" dist="38100" dir="2700000" algn="tl">
                    <a:srgbClr val="C0C0C0"/>
                  </a:outerShdw>
                </a:effectLst>
                <a:latin typeface="微軟正黑體" panose="020B0604030504040204" pitchFamily="34" charset="-120"/>
              </a:rPr>
              <a:t>特色招生：</a:t>
            </a:r>
            <a: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t/>
            </a:r>
            <a:br>
              <a:rPr lang="en-US" altLang="zh-TW" sz="2800" b="1" u="sng" dirty="0">
                <a:solidFill>
                  <a:srgbClr val="000099"/>
                </a:solidFill>
                <a:effectLst>
                  <a:outerShdw blurRad="38100" dist="38100" dir="2700000" algn="tl">
                    <a:srgbClr val="C0C0C0"/>
                  </a:outerShdw>
                </a:effectLst>
                <a:latin typeface="微軟正黑體" panose="020B0604030504040204" pitchFamily="34" charset="-120"/>
              </a:rPr>
            </a:br>
            <a:r>
              <a:rPr lang="zh-TW" altLang="en-US" sz="2800" b="1" dirty="0">
                <a:latin typeface="微軟正黑體" panose="020B0604030504040204" pitchFamily="34" charset="-120"/>
              </a:rPr>
              <a:t>得跨就學區選一區參加。</a:t>
            </a:r>
            <a:endParaRPr lang="en-US" altLang="zh-TW" sz="2800" b="1" dirty="0">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微軟正黑體" panose="020B0604030504040204" pitchFamily="34"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微軟正黑體" panose="020B0604030504040204" pitchFamily="34" charset="-120"/>
              </a:rPr>
              <a:t>五專：</a:t>
            </a:r>
            <a:endParaRPr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3800"/>
              </a:lnSpc>
              <a:spcBef>
                <a:spcPct val="0"/>
              </a:spcBef>
              <a:buFont typeface="Wingdings 3" panose="05040102010807070707" pitchFamily="18" charset="2"/>
              <a:buNone/>
              <a:defRPr/>
            </a:pPr>
            <a:r>
              <a:rPr lang="zh-TW" altLang="en-US" sz="2800" b="1" dirty="0">
                <a:latin typeface="微軟正黑體" panose="020B0604030504040204" pitchFamily="34" charset="-120"/>
              </a:rPr>
              <a:t>學校分散且類科屬性特殊，</a:t>
            </a:r>
            <a:r>
              <a:rPr lang="zh-TW" altLang="en-US" sz="2800" b="1" dirty="0">
                <a:solidFill>
                  <a:srgbClr val="FF0000"/>
                </a:solidFill>
                <a:effectLst>
                  <a:outerShdw blurRad="38100" dist="38100" dir="2700000" algn="tl">
                    <a:srgbClr val="C0C0C0"/>
                  </a:outerShdw>
                </a:effectLst>
                <a:latin typeface="微軟正黑體" panose="020B0604030504040204" pitchFamily="34" charset="-120"/>
              </a:rPr>
              <a:t>採全國一區。</a:t>
            </a:r>
            <a:endParaRPr lang="en-US" altLang="zh-TW" sz="2800" b="1" dirty="0">
              <a:solidFill>
                <a:srgbClr val="FF0000"/>
              </a:solidFill>
              <a:effectLst>
                <a:outerShdw blurRad="38100" dist="38100" dir="2700000" algn="tl">
                  <a:srgbClr val="C0C0C0"/>
                </a:outerShdw>
              </a:effectLst>
              <a:latin typeface="微軟正黑體" panose="020B0604030504040204" pitchFamily="34" charset="-120"/>
            </a:endParaRPr>
          </a:p>
          <a:p>
            <a:pPr>
              <a:defRPr/>
            </a:pPr>
            <a:endParaRPr lang="zh-TW" altLang="en-US" dirty="0"/>
          </a:p>
        </p:txBody>
      </p:sp>
      <p:sp>
        <p:nvSpPr>
          <p:cNvPr id="5"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一</a:t>
            </a: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免試入學就學區規劃</a:t>
            </a:r>
            <a:r>
              <a:rPr kumimoji="0" lang="en-US" altLang="zh-TW" sz="4000" b="1" dirty="0">
                <a:solidFill>
                  <a:schemeClr val="bg1"/>
                </a:solidFill>
                <a:latin typeface="+mn-ea"/>
                <a:ea typeface="+mn-ea"/>
              </a:rPr>
              <a:t>-2</a:t>
            </a:r>
            <a:endParaRPr kumimoji="0" lang="zh-TW" altLang="en-US" sz="4000" dirty="0">
              <a:solidFill>
                <a:schemeClr val="bg1"/>
              </a:solidFill>
              <a:latin typeface="+mn-ea"/>
              <a:ea typeface="+mn-ea"/>
            </a:endParaRPr>
          </a:p>
        </p:txBody>
      </p:sp>
      <p:sp>
        <p:nvSpPr>
          <p:cNvPr id="1065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D455583-DE65-442C-9EAF-883DF218B7B7}" type="slidenum">
              <a:rPr kumimoji="0" lang="zh-TW" altLang="en-US" smtClean="0">
                <a:solidFill>
                  <a:srgbClr val="FEFFFF"/>
                </a:solidFill>
                <a:latin typeface="Century Gothic" panose="020B0502020202020204" pitchFamily="34" charset="0"/>
              </a:rPr>
              <a:pPr/>
              <a:t>36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標題 1"/>
          <p:cNvSpPr>
            <a:spLocks noGrp="1"/>
          </p:cNvSpPr>
          <p:nvPr>
            <p:ph type="title"/>
          </p:nvPr>
        </p:nvSpPr>
        <p:spPr>
          <a:xfrm>
            <a:off x="1722438" y="119063"/>
            <a:ext cx="7654925" cy="850900"/>
          </a:xfrm>
          <a:solidFill>
            <a:srgbClr val="006600"/>
          </a:solidFill>
        </p:spPr>
        <p:txBody>
          <a:bodyPr/>
          <a:lstStyle/>
          <a:p>
            <a:pPr eaLnBrk="1" hangingPunct="1"/>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二</a:t>
            </a:r>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特殊情形變更學區申請</a:t>
            </a:r>
            <a:r>
              <a:rPr lang="zh-TW" altLang="en-US" sz="2800" smtClean="0">
                <a:solidFill>
                  <a:schemeClr val="bg1"/>
                </a:solidFill>
                <a:latin typeface="超研澤顏楷"/>
                <a:ea typeface="超研澤顏楷"/>
                <a:cs typeface="超研澤顏楷"/>
              </a:rPr>
              <a:t/>
            </a:r>
            <a:br>
              <a:rPr lang="zh-TW" altLang="en-US" sz="2800" smtClean="0">
                <a:solidFill>
                  <a:schemeClr val="bg1"/>
                </a:solidFill>
                <a:latin typeface="超研澤顏楷"/>
                <a:ea typeface="超研澤顏楷"/>
                <a:cs typeface="超研澤顏楷"/>
              </a:rPr>
            </a:br>
            <a:endParaRPr lang="zh-TW" altLang="en-US" sz="2800" smtClean="0">
              <a:solidFill>
                <a:schemeClr val="bg1"/>
              </a:solidFill>
              <a:latin typeface="超研澤顏楷"/>
              <a:ea typeface="超研澤顏楷"/>
              <a:cs typeface="超研澤顏楷"/>
            </a:endParaRPr>
          </a:p>
        </p:txBody>
      </p:sp>
      <p:sp>
        <p:nvSpPr>
          <p:cNvPr id="107524" name="文字方塊 2"/>
          <p:cNvSpPr txBox="1">
            <a:spLocks noChangeArrowheads="1"/>
          </p:cNvSpPr>
          <p:nvPr/>
        </p:nvSpPr>
        <p:spPr bwMode="auto">
          <a:xfrm>
            <a:off x="682625" y="2252663"/>
            <a:ext cx="1651000" cy="3108325"/>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a:solidFill>
                  <a:srgbClr val="C00000"/>
                </a:solidFill>
                <a:latin typeface="超研澤顏楷"/>
                <a:ea typeface="超研澤顏楷"/>
                <a:cs typeface="超研澤顏楷"/>
              </a:rPr>
              <a:t>需要變更就學區同學，務必與註冊組了解申請日期及須備資料</a:t>
            </a:r>
          </a:p>
        </p:txBody>
      </p:sp>
      <p:sp>
        <p:nvSpPr>
          <p:cNvPr id="107525" name="文字方塊 5"/>
          <p:cNvSpPr txBox="1">
            <a:spLocks noChangeArrowheads="1"/>
          </p:cNvSpPr>
          <p:nvPr/>
        </p:nvSpPr>
        <p:spPr bwMode="auto">
          <a:xfrm>
            <a:off x="5810250" y="6229350"/>
            <a:ext cx="490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107</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日至</a:t>
            </a:r>
            <a:r>
              <a:rPr lang="en-US" altLang="zh-TW" sz="2800" b="1" dirty="0">
                <a:solidFill>
                  <a:srgbClr val="FF0000"/>
                </a:solidFill>
              </a:rPr>
              <a:t>107</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4</a:t>
            </a:r>
            <a:r>
              <a:rPr lang="zh-TW" altLang="en-US" sz="2800" b="1" dirty="0">
                <a:solidFill>
                  <a:srgbClr val="FF0000"/>
                </a:solidFill>
              </a:rPr>
              <a:t>日</a:t>
            </a:r>
          </a:p>
        </p:txBody>
      </p:sp>
      <p:sp>
        <p:nvSpPr>
          <p:cNvPr id="1075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FD353-2D96-4E02-B490-0C7F6B54C68C}" type="slidenum">
              <a:rPr kumimoji="0" lang="zh-TW" altLang="en-US" smtClean="0">
                <a:solidFill>
                  <a:srgbClr val="FEFFFF"/>
                </a:solidFill>
                <a:latin typeface="Century Gothic" panose="020B0502020202020204" pitchFamily="34" charset="0"/>
              </a:rPr>
              <a:pPr/>
              <a:t>37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p:nvPr>
        </p:nvSpPr>
        <p:spPr>
          <a:xfrm>
            <a:off x="2001838" y="466725"/>
            <a:ext cx="6216650" cy="823913"/>
          </a:xfrm>
          <a:solidFill>
            <a:srgbClr val="006600"/>
          </a:solidFill>
        </p:spPr>
        <p:txBody>
          <a:bodyPr/>
          <a:lstStyle/>
          <a:p>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三</a:t>
            </a:r>
            <a:r>
              <a:rPr lang="en-US" altLang="zh-TW" sz="400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免試入學作業程序</a:t>
            </a:r>
          </a:p>
        </p:txBody>
      </p:sp>
      <p:graphicFrame>
        <p:nvGraphicFramePr>
          <p:cNvPr id="109571"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9612"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1047637" y="5410996"/>
            <a:ext cx="10821937" cy="1323439"/>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106</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學年度起入學，須就讀該校滿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a:t>
            </a:r>
            <a:endPar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才有保障名額資格</a:t>
            </a:r>
          </a:p>
        </p:txBody>
      </p:sp>
      <p:sp>
        <p:nvSpPr>
          <p:cNvPr id="10957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94A2AE-FB57-428C-AEAD-EC8CFC452686}" type="slidenum">
              <a:rPr kumimoji="0" lang="zh-TW" altLang="en-US" smtClean="0">
                <a:solidFill>
                  <a:srgbClr val="FEFFFF"/>
                </a:solidFill>
                <a:latin typeface="Century Gothic" panose="020B0502020202020204" pitchFamily="34" charset="0"/>
              </a:rPr>
              <a:pPr/>
              <a:t>38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xmlns="" val="20000"/>
                    </a:ext>
                  </a:extLst>
                </a:gridCol>
                <a:gridCol w="703025">
                  <a:extLst>
                    <a:ext uri="{9D8B030D-6E8A-4147-A177-3AD203B41FA5}">
                      <a16:colId xmlns:a16="http://schemas.microsoft.com/office/drawing/2014/main" xmlns="" val="20001"/>
                    </a:ext>
                  </a:extLst>
                </a:gridCol>
                <a:gridCol w="603850">
                  <a:extLst>
                    <a:ext uri="{9D8B030D-6E8A-4147-A177-3AD203B41FA5}">
                      <a16:colId xmlns:a16="http://schemas.microsoft.com/office/drawing/2014/main" xmlns="" val="20002"/>
                    </a:ext>
                  </a:extLst>
                </a:gridCol>
                <a:gridCol w="638439">
                  <a:extLst>
                    <a:ext uri="{9D8B030D-6E8A-4147-A177-3AD203B41FA5}">
                      <a16:colId xmlns:a16="http://schemas.microsoft.com/office/drawing/2014/main" xmlns="" val="20003"/>
                    </a:ext>
                  </a:extLst>
                </a:gridCol>
                <a:gridCol w="596231">
                  <a:extLst>
                    <a:ext uri="{9D8B030D-6E8A-4147-A177-3AD203B41FA5}">
                      <a16:colId xmlns:a16="http://schemas.microsoft.com/office/drawing/2014/main" xmlns="" val="20004"/>
                    </a:ext>
                  </a:extLst>
                </a:gridCol>
                <a:gridCol w="488900">
                  <a:extLst>
                    <a:ext uri="{9D8B030D-6E8A-4147-A177-3AD203B41FA5}">
                      <a16:colId xmlns:a16="http://schemas.microsoft.com/office/drawing/2014/main" xmlns="" val="20005"/>
                    </a:ext>
                  </a:extLst>
                </a:gridCol>
                <a:gridCol w="132634">
                  <a:extLst>
                    <a:ext uri="{9D8B030D-6E8A-4147-A177-3AD203B41FA5}">
                      <a16:colId xmlns:a16="http://schemas.microsoft.com/office/drawing/2014/main" xmlns="" val="20006"/>
                    </a:ext>
                  </a:extLst>
                </a:gridCol>
                <a:gridCol w="315657">
                  <a:extLst>
                    <a:ext uri="{9D8B030D-6E8A-4147-A177-3AD203B41FA5}">
                      <a16:colId xmlns:a16="http://schemas.microsoft.com/office/drawing/2014/main" xmlns="" val="20007"/>
                    </a:ext>
                  </a:extLst>
                </a:gridCol>
                <a:gridCol w="322782">
                  <a:extLst>
                    <a:ext uri="{9D8B030D-6E8A-4147-A177-3AD203B41FA5}">
                      <a16:colId xmlns:a16="http://schemas.microsoft.com/office/drawing/2014/main" xmlns="" val="20008"/>
                    </a:ext>
                  </a:extLst>
                </a:gridCol>
                <a:gridCol w="567501">
                  <a:extLst>
                    <a:ext uri="{9D8B030D-6E8A-4147-A177-3AD203B41FA5}">
                      <a16:colId xmlns:a16="http://schemas.microsoft.com/office/drawing/2014/main" xmlns="" val="20009"/>
                    </a:ext>
                  </a:extLst>
                </a:gridCol>
                <a:gridCol w="3038494">
                  <a:extLst>
                    <a:ext uri="{9D8B030D-6E8A-4147-A177-3AD203B41FA5}">
                      <a16:colId xmlns:a16="http://schemas.microsoft.com/office/drawing/2014/main" xmlns=""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a:effectLst/>
                        </a:rPr>
                        <a:t>學生參考國中學生生涯輔導紀錄手冊之生涯發展規劃書，選填志願。</a:t>
                      </a:r>
                      <a:endParaRPr lang="zh-TW" sz="1200" kern="100">
                        <a:effectLst/>
                      </a:endParaRP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每一志願序至多可選填</a:t>
                      </a:r>
                      <a:r>
                        <a:rPr lang="en-US" sz="1200" u="none" strike="noStrike" kern="100">
                          <a:effectLst/>
                          <a:uFill>
                            <a:solidFill>
                              <a:srgbClr val="000000"/>
                            </a:solidFill>
                          </a:uFill>
                        </a:rPr>
                        <a:t>3</a:t>
                      </a:r>
                      <a:r>
                        <a:rPr lang="zh-TW" sz="1200" u="none" strike="noStrike" kern="100">
                          <a:effectLst/>
                          <a:uFill>
                            <a:solidFill>
                              <a:srgbClr val="000000"/>
                            </a:solidFill>
                          </a:uFill>
                        </a:rPr>
                        <a:t>校為一群組，其志願序積分相同。</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同一學校第</a:t>
                      </a:r>
                      <a:r>
                        <a:rPr lang="en-US" sz="1200" u="none" strike="noStrike" kern="100">
                          <a:effectLst/>
                          <a:uFill>
                            <a:solidFill>
                              <a:srgbClr val="000000"/>
                            </a:solidFill>
                          </a:uFill>
                        </a:rPr>
                        <a:t>2</a:t>
                      </a:r>
                      <a:r>
                        <a:rPr lang="zh-TW" sz="1200" u="none" strike="noStrike" kern="10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第</a:t>
                      </a:r>
                      <a:r>
                        <a:rPr lang="en-US" sz="1200" u="none" strike="noStrike" kern="100">
                          <a:effectLst/>
                          <a:uFill>
                            <a:solidFill>
                              <a:srgbClr val="000000"/>
                            </a:solidFill>
                          </a:uFill>
                        </a:rPr>
                        <a:t>6</a:t>
                      </a:r>
                      <a:r>
                        <a:rPr lang="zh-TW" sz="1200" u="none" strike="noStrike" kern="100">
                          <a:effectLst/>
                          <a:uFill>
                            <a:solidFill>
                              <a:srgbClr val="000000"/>
                            </a:solidFill>
                          </a:uFill>
                        </a:rPr>
                        <a:t>志願序</a:t>
                      </a:r>
                      <a:r>
                        <a:rPr lang="en-US" sz="1200" u="none" strike="noStrike" kern="100">
                          <a:effectLst/>
                          <a:uFill>
                            <a:solidFill>
                              <a:srgbClr val="000000"/>
                            </a:solidFill>
                          </a:uFill>
                        </a:rPr>
                        <a:t>(</a:t>
                      </a:r>
                      <a:r>
                        <a:rPr lang="zh-TW" sz="1200" u="none" strike="noStrike" kern="100">
                          <a:effectLst/>
                          <a:uFill>
                            <a:solidFill>
                              <a:srgbClr val="000000"/>
                            </a:solidFill>
                          </a:uFill>
                        </a:rPr>
                        <a:t>含</a:t>
                      </a:r>
                      <a:r>
                        <a:rPr lang="en-US" sz="1200" u="none" strike="noStrike" kern="100">
                          <a:effectLst/>
                          <a:uFill>
                            <a:solidFill>
                              <a:srgbClr val="000000"/>
                            </a:solidFill>
                          </a:uFill>
                        </a:rPr>
                        <a:t>)</a:t>
                      </a:r>
                      <a:r>
                        <a:rPr lang="zh-TW" sz="1200" u="none" strike="noStrike" kern="100">
                          <a:effectLst/>
                          <a:uFill>
                            <a:solidFill>
                              <a:srgbClr val="000000"/>
                            </a:solidFill>
                          </a:uFill>
                        </a:rPr>
                        <a:t>後志願選填以單科為單位，以</a:t>
                      </a:r>
                      <a:r>
                        <a:rPr lang="en-US" sz="1200" u="none" strike="noStrike" kern="100">
                          <a:effectLst/>
                          <a:uFill>
                            <a:solidFill>
                              <a:srgbClr val="000000"/>
                            </a:solidFill>
                          </a:uFill>
                        </a:rPr>
                        <a:t>5</a:t>
                      </a:r>
                      <a:r>
                        <a:rPr lang="zh-TW" sz="1200" u="none" strike="noStrike" kern="100">
                          <a:effectLst/>
                          <a:uFill>
                            <a:solidFill>
                              <a:srgbClr val="000000"/>
                            </a:solidFill>
                          </a:uFill>
                        </a:rPr>
                        <a:t>分計。</a:t>
                      </a:r>
                      <a:endParaRPr lang="zh-TW" sz="1200" u="none" strike="noStrike" kern="10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a:effectLst/>
                        </a:rPr>
                        <a:t>競賽成績</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服務學習</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graphicFrame>
        <p:nvGraphicFramePr>
          <p:cNvPr id="8" name="內容版面配置區 4"/>
          <p:cNvGraphicFramePr>
            <a:graphicFrameLocks noGrp="1"/>
          </p:cNvGraphicFramePr>
          <p:nvPr>
            <p:ph idx="1"/>
          </p:nvPr>
        </p:nvGraphicFramePr>
        <p:xfrm>
          <a:off x="2782888" y="230188"/>
          <a:ext cx="7778751" cy="5410200"/>
        </p:xfrm>
        <a:graphic>
          <a:graphicData uri="http://schemas.openxmlformats.org/drawingml/2006/table">
            <a:tbl>
              <a:tblPr>
                <a:tableStyleId>{5C22544A-7EE6-4342-B048-85BDC9FD1C3A}</a:tableStyleId>
              </a:tblPr>
              <a:tblGrid>
                <a:gridCol w="257420">
                  <a:extLst>
                    <a:ext uri="{9D8B030D-6E8A-4147-A177-3AD203B41FA5}">
                      <a16:colId xmlns:a16="http://schemas.microsoft.com/office/drawing/2014/main" xmlns="" val="20000"/>
                    </a:ext>
                  </a:extLst>
                </a:gridCol>
                <a:gridCol w="685907">
                  <a:extLst>
                    <a:ext uri="{9D8B030D-6E8A-4147-A177-3AD203B41FA5}">
                      <a16:colId xmlns:a16="http://schemas.microsoft.com/office/drawing/2014/main" xmlns="" val="20001"/>
                    </a:ext>
                  </a:extLst>
                </a:gridCol>
                <a:gridCol w="626778">
                  <a:extLst>
                    <a:ext uri="{9D8B030D-6E8A-4147-A177-3AD203B41FA5}">
                      <a16:colId xmlns:a16="http://schemas.microsoft.com/office/drawing/2014/main" xmlns="" val="20002"/>
                    </a:ext>
                  </a:extLst>
                </a:gridCol>
                <a:gridCol w="130086">
                  <a:extLst>
                    <a:ext uri="{9D8B030D-6E8A-4147-A177-3AD203B41FA5}">
                      <a16:colId xmlns:a16="http://schemas.microsoft.com/office/drawing/2014/main" xmlns="" val="20003"/>
                    </a:ext>
                  </a:extLst>
                </a:gridCol>
                <a:gridCol w="425736">
                  <a:extLst>
                    <a:ext uri="{9D8B030D-6E8A-4147-A177-3AD203B41FA5}">
                      <a16:colId xmlns:a16="http://schemas.microsoft.com/office/drawing/2014/main" xmlns="" val="20004"/>
                    </a:ext>
                  </a:extLst>
                </a:gridCol>
                <a:gridCol w="449389">
                  <a:extLst>
                    <a:ext uri="{9D8B030D-6E8A-4147-A177-3AD203B41FA5}">
                      <a16:colId xmlns:a16="http://schemas.microsoft.com/office/drawing/2014/main" xmlns="" val="20005"/>
                    </a:ext>
                  </a:extLst>
                </a:gridCol>
                <a:gridCol w="141912">
                  <a:extLst>
                    <a:ext uri="{9D8B030D-6E8A-4147-A177-3AD203B41FA5}">
                      <a16:colId xmlns:a16="http://schemas.microsoft.com/office/drawing/2014/main" xmlns="" val="20006"/>
                    </a:ext>
                  </a:extLst>
                </a:gridCol>
                <a:gridCol w="454122">
                  <a:extLst>
                    <a:ext uri="{9D8B030D-6E8A-4147-A177-3AD203B41FA5}">
                      <a16:colId xmlns:a16="http://schemas.microsoft.com/office/drawing/2014/main" xmlns="" val="20007"/>
                    </a:ext>
                  </a:extLst>
                </a:gridCol>
                <a:gridCol w="454122">
                  <a:extLst>
                    <a:ext uri="{9D8B030D-6E8A-4147-A177-3AD203B41FA5}">
                      <a16:colId xmlns:a16="http://schemas.microsoft.com/office/drawing/2014/main" xmlns="" val="20008"/>
                    </a:ext>
                  </a:extLst>
                </a:gridCol>
                <a:gridCol w="403825">
                  <a:extLst>
                    <a:ext uri="{9D8B030D-6E8A-4147-A177-3AD203B41FA5}">
                      <a16:colId xmlns:a16="http://schemas.microsoft.com/office/drawing/2014/main" xmlns="" val="20009"/>
                    </a:ext>
                  </a:extLst>
                </a:gridCol>
                <a:gridCol w="3749454">
                  <a:extLst>
                    <a:ext uri="{9D8B030D-6E8A-4147-A177-3AD203B41FA5}">
                      <a16:colId xmlns:a16="http://schemas.microsoft.com/office/drawing/2014/main" xmlns="" val="20010"/>
                    </a:ext>
                  </a:extLst>
                </a:gridCol>
              </a:tblGrid>
              <a:tr h="457187">
                <a:tc gridSpan="2">
                  <a:txBody>
                    <a:bodyPr/>
                    <a:lstStyle/>
                    <a:p>
                      <a:pPr algn="ctr">
                        <a:lnSpc>
                          <a:spcPts val="1800"/>
                        </a:lnSpc>
                        <a:spcAft>
                          <a:spcPts val="0"/>
                        </a:spcAft>
                        <a:tabLst>
                          <a:tab pos="90170" algn="l"/>
                        </a:tabLst>
                      </a:pPr>
                      <a:r>
                        <a:rPr lang="zh-TW" sz="1100" b="0" kern="0" dirty="0">
                          <a:effectLst/>
                          <a:latin typeface="新細明體" panose="02020500000000000000" pitchFamily="18" charset="-120"/>
                          <a:ea typeface="新細明體" panose="02020500000000000000" pitchFamily="18" charset="-120"/>
                        </a:rPr>
                        <a:t>比序</a:t>
                      </a:r>
                      <a:r>
                        <a:rPr lang="zh-TW" sz="1100" b="0" kern="100" dirty="0">
                          <a:effectLst/>
                          <a:latin typeface="新細明體" panose="02020500000000000000" pitchFamily="18" charset="-120"/>
                          <a:ea typeface="新細明體" panose="02020500000000000000" pitchFamily="18" charset="-120"/>
                        </a:rPr>
                        <a:t>項目</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積分換算</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最高</a:t>
                      </a:r>
                      <a:endParaRPr lang="zh-TW" sz="11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分數</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備註</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xmlns="" val="10000"/>
                  </a:ext>
                </a:extLst>
              </a:tr>
              <a:tr h="1093080">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1.志願序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第1志願序學校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r>
                        <a:rPr lang="zh-TW" sz="1100" b="0" kern="0" dirty="0" smtClean="0">
                          <a:effectLst/>
                          <a:latin typeface="新細明體" panose="02020500000000000000" pitchFamily="18" charset="-120"/>
                          <a:ea typeface="新細明體" panose="02020500000000000000" pitchFamily="18" charset="-120"/>
                        </a:rPr>
                        <a:t>10</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第2志願序</a:t>
                      </a:r>
                      <a:r>
                        <a:rPr lang="zh-TW" sz="1100" b="0" kern="0" dirty="0" smtClean="0">
                          <a:effectLst/>
                          <a:latin typeface="新細明體" panose="02020500000000000000" pitchFamily="18" charset="-120"/>
                          <a:ea typeface="新細明體" panose="02020500000000000000" pitchFamily="18" charset="-120"/>
                        </a:rPr>
                        <a:t>學校9</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第3志願序</a:t>
                      </a:r>
                      <a:r>
                        <a:rPr lang="zh-TW" sz="1100" b="0" kern="0" dirty="0" smtClean="0">
                          <a:effectLst/>
                          <a:latin typeface="新細明體" panose="02020500000000000000" pitchFamily="18" charset="-120"/>
                          <a:ea typeface="新細明體" panose="02020500000000000000" pitchFamily="18" charset="-120"/>
                        </a:rPr>
                        <a:t>學校8</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第4志願序</a:t>
                      </a:r>
                      <a:r>
                        <a:rPr lang="zh-TW" sz="1100" b="0" kern="0" dirty="0" smtClean="0">
                          <a:effectLst/>
                          <a:latin typeface="新細明體" panose="02020500000000000000" pitchFamily="18" charset="-120"/>
                          <a:ea typeface="新細明體" panose="02020500000000000000" pitchFamily="18" charset="-120"/>
                        </a:rPr>
                        <a:t>學校7</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第5志願序</a:t>
                      </a:r>
                      <a:r>
                        <a:rPr lang="zh-TW" sz="1100" b="0" kern="0" dirty="0" smtClean="0">
                          <a:effectLst/>
                          <a:latin typeface="新細明體" panose="02020500000000000000" pitchFamily="18" charset="-120"/>
                          <a:ea typeface="新細明體" panose="02020500000000000000" pitchFamily="18" charset="-120"/>
                        </a:rPr>
                        <a:t>學校6</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1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10001"/>
                  </a:ext>
                </a:extLst>
              </a:tr>
              <a:tr h="457187">
                <a:tc rowSpan="7">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2.多</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元</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學</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習</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表</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競賽成績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國際第一名</a:t>
                      </a:r>
                      <a:r>
                        <a:rPr lang="en-US" sz="1100" b="0" kern="100" dirty="0">
                          <a:effectLst/>
                          <a:latin typeface="新細明體" panose="02020500000000000000" pitchFamily="18" charset="-120"/>
                          <a:ea typeface="新細明體" panose="02020500000000000000" pitchFamily="18" charset="-120"/>
                        </a:rPr>
                        <a:t>10</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國際第二名</a:t>
                      </a:r>
                      <a:r>
                        <a:rPr lang="en-US" sz="1100" b="0" kern="100" dirty="0">
                          <a:effectLst/>
                          <a:latin typeface="新細明體" panose="02020500000000000000" pitchFamily="18" charset="-120"/>
                          <a:ea typeface="新細明體" panose="02020500000000000000" pitchFamily="18" charset="-120"/>
                        </a:rPr>
                        <a:t>9</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國際第三名</a:t>
                      </a:r>
                      <a:r>
                        <a:rPr lang="en-US" sz="1100" b="0" kern="100" dirty="0">
                          <a:effectLst/>
                          <a:latin typeface="新細明體" panose="02020500000000000000" pitchFamily="18" charset="-120"/>
                          <a:ea typeface="新細明體" panose="02020500000000000000" pitchFamily="18" charset="-120"/>
                        </a:rPr>
                        <a:t>8</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7</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7">
                  <a:txBody>
                    <a:bodyPr/>
                    <a:lstStyle/>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最</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高</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採</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計</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50</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39700" indent="-139700"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1.限國中階段(七上至九上五學期)獲得之成績始採計。</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2.競賽項目：科學展覽、各學科能</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en-US" sz="1100" b="0" kern="0" dirty="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力競賽、語文類競賽、藝能類</a:t>
                      </a:r>
                      <a:r>
                        <a:rPr lang="zh-TW" sz="1100" b="0" kern="0" dirty="0" smtClean="0">
                          <a:effectLst/>
                          <a:latin typeface="新細明體" panose="02020500000000000000" pitchFamily="18" charset="-120"/>
                          <a:ea typeface="新細明體" panose="02020500000000000000" pitchFamily="18" charset="-120"/>
                        </a:rPr>
                        <a:t>競</a:t>
                      </a:r>
                      <a:r>
                        <a:rPr lang="en-US" sz="1100" b="0" kern="0" dirty="0" smtClean="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賽、運動類競賽。</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3.同一性質或同一項目之競賽，</a:t>
                      </a:r>
                      <a:r>
                        <a:rPr lang="zh-TW" sz="1100" b="0" kern="0" dirty="0" smtClean="0">
                          <a:effectLst/>
                          <a:latin typeface="新細明體" panose="02020500000000000000" pitchFamily="18" charset="-120"/>
                          <a:ea typeface="新細明體" panose="02020500000000000000" pitchFamily="18" charset="-120"/>
                        </a:rPr>
                        <a:t>僅</a:t>
                      </a:r>
                      <a:r>
                        <a:rPr lang="en-US" sz="1100" b="0" kern="0" dirty="0" smtClean="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擇優計分一次。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4.</a:t>
                      </a:r>
                      <a:r>
                        <a:rPr lang="zh-TW" sz="1100" b="0" u="sng" kern="0" dirty="0">
                          <a:effectLst/>
                          <a:latin typeface="新細明體" panose="02020500000000000000" pitchFamily="18" charset="-120"/>
                          <a:ea typeface="新細明體" panose="02020500000000000000" pitchFamily="18" charset="-120"/>
                        </a:rPr>
                        <a:t>本項最高</a:t>
                      </a:r>
                      <a:r>
                        <a:rPr lang="en-US" sz="1100" b="0" u="sng" kern="0" dirty="0">
                          <a:effectLst/>
                          <a:latin typeface="新細明體" panose="02020500000000000000" pitchFamily="18" charset="-120"/>
                          <a:ea typeface="新細明體" panose="02020500000000000000" pitchFamily="18" charset="-120"/>
                        </a:rPr>
                        <a:t>10</a:t>
                      </a:r>
                      <a:r>
                        <a:rPr lang="zh-TW" sz="1100" b="0" u="sng" kern="0" dirty="0">
                          <a:effectLst/>
                          <a:latin typeface="新細明體" panose="02020500000000000000" pitchFamily="18" charset="-120"/>
                          <a:ea typeface="新細明體" panose="02020500000000000000" pitchFamily="18" charset="-120"/>
                        </a:rPr>
                        <a:t>分</a:t>
                      </a:r>
                      <a:r>
                        <a:rPr lang="zh-TW" sz="1100" b="0" kern="0" dirty="0">
                          <a:effectLst/>
                          <a:latin typeface="新細明體" panose="02020500000000000000" pitchFamily="18" charset="-120"/>
                          <a:ea typeface="新細明體" panose="02020500000000000000" pitchFamily="18" charset="-120"/>
                        </a:rPr>
                        <a:t>。</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2"/>
                  </a:ext>
                </a:extLst>
              </a:tr>
              <a:tr h="495286">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全國第一名</a:t>
                      </a:r>
                      <a:r>
                        <a:rPr lang="en-US" sz="1100" b="0" kern="100">
                          <a:effectLst/>
                          <a:latin typeface="新細明體" panose="02020500000000000000" pitchFamily="18" charset="-120"/>
                          <a:ea typeface="新細明體" panose="02020500000000000000" pitchFamily="18" charset="-120"/>
                        </a:rPr>
                        <a:t>7</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全國第二名</a:t>
                      </a:r>
                      <a:r>
                        <a:rPr lang="en-US" sz="1100" b="0" kern="100">
                          <a:effectLst/>
                          <a:latin typeface="新細明體" panose="02020500000000000000" pitchFamily="18" charset="-120"/>
                          <a:ea typeface="新細明體" panose="02020500000000000000" pitchFamily="18" charset="-120"/>
                        </a:rPr>
                        <a:t>6</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全國第三名</a:t>
                      </a:r>
                      <a:r>
                        <a:rPr lang="en-US" sz="1100" b="0" kern="100">
                          <a:effectLst/>
                          <a:latin typeface="新細明體" panose="02020500000000000000" pitchFamily="18" charset="-120"/>
                          <a:ea typeface="新細明體" panose="02020500000000000000" pitchFamily="18" charset="-120"/>
                        </a:rPr>
                        <a:t>5</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全國第四至八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380989">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縣市第一名</a:t>
                      </a:r>
                      <a:r>
                        <a:rPr lang="en-US" sz="1100" b="0" kern="100" dirty="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縣市第二名</a:t>
                      </a:r>
                      <a:r>
                        <a:rPr lang="en-US" sz="1100" b="0" kern="100">
                          <a:effectLst/>
                          <a:latin typeface="新細明體" panose="02020500000000000000" pitchFamily="18" charset="-120"/>
                          <a:ea typeface="新細明體" panose="02020500000000000000" pitchFamily="18" charset="-120"/>
                        </a:rPr>
                        <a:t>3</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縣市第三名</a:t>
                      </a:r>
                      <a:r>
                        <a:rPr lang="en-US" sz="1100" b="0" kern="100">
                          <a:effectLst/>
                          <a:latin typeface="新細明體" panose="02020500000000000000" pitchFamily="18" charset="-120"/>
                          <a:ea typeface="新細明體" panose="02020500000000000000" pitchFamily="18" charset="-120"/>
                        </a:rPr>
                        <a:t>2</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1</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5">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1.由國中依學生表現計算之。</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2.獎勵紀錄至體適能等四項均</a:t>
                      </a:r>
                      <a:r>
                        <a:rPr lang="zh-TW" sz="1100" b="0" kern="0" dirty="0" smtClean="0">
                          <a:effectLst/>
                          <a:latin typeface="新細明體" panose="02020500000000000000" pitchFamily="18" charset="-120"/>
                          <a:ea typeface="新細明體" panose="02020500000000000000" pitchFamily="18" charset="-120"/>
                        </a:rPr>
                        <a:t>以原始</a:t>
                      </a:r>
                      <a:r>
                        <a:rPr lang="zh-TW" sz="1100" b="0" kern="0" dirty="0">
                          <a:effectLst/>
                          <a:latin typeface="新細明體" panose="02020500000000000000" pitchFamily="18" charset="-120"/>
                          <a:ea typeface="新細明體" panose="02020500000000000000" pitchFamily="18" charset="-120"/>
                        </a:rPr>
                        <a:t>分數計分，</a:t>
                      </a:r>
                      <a:r>
                        <a:rPr lang="zh-TW" sz="1100" b="0" u="sng" kern="0" dirty="0">
                          <a:effectLst/>
                          <a:latin typeface="新細明體" panose="02020500000000000000" pitchFamily="18" charset="-120"/>
                          <a:ea typeface="新細明體" panose="02020500000000000000" pitchFamily="18" charset="-120"/>
                        </a:rPr>
                        <a:t>獎勵紀錄、服務</a:t>
                      </a:r>
                      <a:r>
                        <a:rPr lang="zh-TW" sz="1100" b="0" u="sng" kern="0" dirty="0" smtClean="0">
                          <a:effectLst/>
                          <a:latin typeface="新細明體" panose="02020500000000000000" pitchFamily="18" charset="-120"/>
                          <a:ea typeface="新細明體" panose="02020500000000000000" pitchFamily="18" charset="-120"/>
                        </a:rPr>
                        <a:t>學習</a:t>
                      </a:r>
                      <a:r>
                        <a:rPr lang="zh-TW" sz="1100" b="0" u="sng" kern="0" dirty="0">
                          <a:effectLst/>
                          <a:latin typeface="新細明體" panose="02020500000000000000" pitchFamily="18" charset="-120"/>
                          <a:ea typeface="新細明體" panose="02020500000000000000" pitchFamily="18" charset="-120"/>
                        </a:rPr>
                        <a:t>各單項最高採計15分</a:t>
                      </a:r>
                      <a:r>
                        <a:rPr lang="zh-TW" sz="1100" b="0" kern="0" dirty="0">
                          <a:effectLst/>
                          <a:latin typeface="新細明體" panose="02020500000000000000" pitchFamily="18" charset="-120"/>
                          <a:ea typeface="新細明體" panose="02020500000000000000" pitchFamily="18" charset="-120"/>
                        </a:rPr>
                        <a:t>。</a:t>
                      </a:r>
                      <a:endParaRPr lang="zh-TW" sz="1100" b="0" kern="100" dirty="0">
                        <a:effectLst/>
                        <a:latin typeface="新細明體" panose="02020500000000000000" pitchFamily="18" charset="-120"/>
                        <a:ea typeface="新細明體" panose="02020500000000000000" pitchFamily="18" charset="-120"/>
                      </a:endParaRPr>
                    </a:p>
                    <a:p>
                      <a:pPr marL="247650" indent="-171450"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(嘉獎/警告每支0.5分；小功/小過每支1.</a:t>
                      </a:r>
                      <a:r>
                        <a:rPr lang="zh-TW" sz="1100" b="0" kern="0" dirty="0" smtClean="0">
                          <a:effectLst/>
                          <a:latin typeface="新細明體" panose="02020500000000000000" pitchFamily="18" charset="-120"/>
                          <a:ea typeface="新細明體" panose="02020500000000000000" pitchFamily="18" charset="-120"/>
                        </a:rPr>
                        <a:t>5分</a:t>
                      </a:r>
                      <a:r>
                        <a:rPr lang="zh-TW" sz="1100" b="0" kern="0" dirty="0">
                          <a:effectLst/>
                          <a:latin typeface="新細明體" panose="02020500000000000000" pitchFamily="18" charset="-120"/>
                          <a:ea typeface="新細明體" panose="02020500000000000000" pitchFamily="18" charset="-120"/>
                        </a:rPr>
                        <a:t>；大功/大過每支4.5分；服務學習每</a:t>
                      </a:r>
                      <a:r>
                        <a:rPr lang="zh-TW" sz="1100" b="0" kern="0" dirty="0" smtClean="0">
                          <a:effectLst/>
                          <a:latin typeface="新細明體" panose="02020500000000000000" pitchFamily="18" charset="-120"/>
                          <a:ea typeface="新細明體" panose="02020500000000000000" pitchFamily="18" charset="-120"/>
                        </a:rPr>
                        <a:t>小時</a:t>
                      </a:r>
                      <a:r>
                        <a:rPr lang="zh-TW" sz="1100" b="0" kern="0" dirty="0">
                          <a:effectLst/>
                          <a:latin typeface="新細明體" panose="02020500000000000000" pitchFamily="18" charset="-120"/>
                          <a:ea typeface="新細明體" panose="02020500000000000000" pitchFamily="18" charset="-120"/>
                        </a:rPr>
                        <a:t>0.3分)</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3.社團參與、體適能各單項最高採</a:t>
                      </a:r>
                      <a:r>
                        <a:rPr lang="zh-TW" sz="1100" b="0" kern="0" dirty="0" smtClean="0">
                          <a:effectLst/>
                          <a:latin typeface="新細明體" panose="02020500000000000000" pitchFamily="18" charset="-120"/>
                          <a:ea typeface="新細明體" panose="02020500000000000000" pitchFamily="18" charset="-120"/>
                        </a:rPr>
                        <a:t>計10</a:t>
                      </a:r>
                      <a:r>
                        <a:rPr lang="zh-TW" sz="1100" b="0" kern="0" dirty="0">
                          <a:effectLst/>
                          <a:latin typeface="新細明體" panose="02020500000000000000" pitchFamily="18" charset="-120"/>
                          <a:ea typeface="新細明體" panose="02020500000000000000" pitchFamily="18" charset="-120"/>
                        </a:rPr>
                        <a:t>分。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xmlns="" val="10004"/>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獎勵紀錄</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gridSpan="7">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服務學習</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社團參與</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體適能</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342900">
                <a:tc gridSpan="2">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3.就近入學</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符合</a:t>
                      </a:r>
                      <a:r>
                        <a:rPr lang="en-US" sz="1100" b="0" kern="0">
                          <a:effectLst/>
                          <a:latin typeface="新細明體" panose="02020500000000000000" pitchFamily="18" charset="-120"/>
                          <a:ea typeface="新細明體" panose="02020500000000000000" pitchFamily="18" charset="-120"/>
                        </a:rPr>
                        <a:t>10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不符</a:t>
                      </a:r>
                      <a:r>
                        <a:rPr lang="en-US" sz="1100" b="0" kern="0">
                          <a:effectLst/>
                          <a:latin typeface="新細明體" panose="02020500000000000000" pitchFamily="18" charset="-120"/>
                          <a:ea typeface="新細明體" panose="02020500000000000000" pitchFamily="18" charset="-120"/>
                        </a:rPr>
                        <a:t>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xmlns="" val="10009"/>
                  </a:ext>
                </a:extLst>
              </a:tr>
              <a:tr h="514350">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4.</a:t>
                      </a:r>
                      <a:r>
                        <a:rPr lang="zh-TW" sz="1100" b="0" kern="100">
                          <a:effectLst/>
                          <a:latin typeface="新細明體" panose="02020500000000000000" pitchFamily="18" charset="-120"/>
                          <a:ea typeface="新細明體" panose="02020500000000000000" pitchFamily="18" charset="-120"/>
                        </a:rPr>
                        <a:t>國中</a:t>
                      </a:r>
                      <a:r>
                        <a:rPr lang="zh-TW" sz="1100" b="0" kern="0">
                          <a:effectLst/>
                          <a:latin typeface="新細明體" panose="02020500000000000000" pitchFamily="18" charset="-120"/>
                          <a:ea typeface="新細明體" panose="02020500000000000000" pitchFamily="18" charset="-120"/>
                        </a:rPr>
                        <a:t>教育會考</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精熟</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每科6分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基礎</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每科4分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待加強</a:t>
                      </a:r>
                      <a:endParaRPr lang="zh-TW" sz="11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每科2分</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10"/>
                  </a:ext>
                </a:extLst>
              </a:tr>
              <a:tr h="228593">
                <a:tc gridSpan="9">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參考總分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dirty="0" smtClean="0">
                          <a:effectLst/>
                          <a:latin typeface="新細明體" panose="02020500000000000000" pitchFamily="18" charset="-120"/>
                          <a:ea typeface="新細明體" panose="02020500000000000000" pitchFamily="18" charset="-120"/>
                        </a:rPr>
                        <a:t>100</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10011"/>
                  </a:ext>
                </a:extLst>
              </a:tr>
            </a:tbl>
          </a:graphicData>
        </a:graphic>
      </p:graphicFrame>
      <p:sp>
        <p:nvSpPr>
          <p:cNvPr id="2" name="矩形 1"/>
          <p:cNvSpPr/>
          <p:nvPr/>
        </p:nvSpPr>
        <p:spPr>
          <a:xfrm>
            <a:off x="1703388" y="1822450"/>
            <a:ext cx="969962" cy="3538538"/>
          </a:xfrm>
          <a:prstGeom prst="rect">
            <a:avLst/>
          </a:prstGeom>
          <a:solidFill>
            <a:srgbClr val="006600"/>
          </a:solidFill>
        </p:spPr>
        <p:txBody>
          <a:bodyPr>
            <a:spAutoFit/>
          </a:bodyPr>
          <a:lstStyle/>
          <a:p>
            <a:pPr algn="ctr">
              <a:defRPr/>
            </a:pPr>
            <a:r>
              <a:rPr lang="en-US" altLang="zh-TW" sz="2800" dirty="0">
                <a:solidFill>
                  <a:schemeClr val="bg1"/>
                </a:solidFill>
                <a:latin typeface="+mj-ea"/>
              </a:rPr>
              <a:t>(</a:t>
            </a:r>
            <a:r>
              <a:rPr lang="zh-TW" altLang="en-US" sz="2800" dirty="0">
                <a:solidFill>
                  <a:schemeClr val="bg1"/>
                </a:solidFill>
                <a:latin typeface="+mj-ea"/>
              </a:rPr>
              <a:t>四</a:t>
            </a:r>
            <a:r>
              <a:rPr lang="en-US" altLang="zh-TW" sz="2800" dirty="0">
                <a:solidFill>
                  <a:schemeClr val="bg1"/>
                </a:solidFill>
                <a:latin typeface="+mj-ea"/>
              </a:rPr>
              <a:t>)</a:t>
            </a:r>
          </a:p>
          <a:p>
            <a:pPr algn="ctr">
              <a:defRPr/>
            </a:pPr>
            <a:r>
              <a:rPr lang="en-US" altLang="zh-TW" sz="2800" dirty="0">
                <a:solidFill>
                  <a:schemeClr val="bg1"/>
                </a:solidFill>
                <a:latin typeface="+mj-ea"/>
              </a:rPr>
              <a:t>107</a:t>
            </a:r>
            <a:r>
              <a:rPr lang="zh-TW" altLang="en-US" sz="2800" dirty="0">
                <a:solidFill>
                  <a:schemeClr val="bg1"/>
                </a:solidFill>
                <a:latin typeface="+mj-ea"/>
              </a:rPr>
              <a:t>年免試入學超額比序項</a:t>
            </a:r>
            <a:r>
              <a:rPr lang="zh-TW" altLang="zh-TW" sz="2800" dirty="0">
                <a:solidFill>
                  <a:schemeClr val="bg1"/>
                </a:solidFill>
                <a:latin typeface="+mj-ea"/>
              </a:rPr>
              <a:t>目</a:t>
            </a:r>
            <a:r>
              <a:rPr lang="zh-TW" altLang="en-US" sz="2800" dirty="0">
                <a:solidFill>
                  <a:schemeClr val="bg1"/>
                </a:solidFill>
                <a:latin typeface="+mj-ea"/>
              </a:rPr>
              <a:t>表</a:t>
            </a:r>
            <a:endParaRPr lang="zh-TW" altLang="en-US" sz="2800" dirty="0">
              <a:solidFill>
                <a:schemeClr val="bg1"/>
              </a:solidFill>
            </a:endParaRPr>
          </a:p>
        </p:txBody>
      </p:sp>
      <p:sp>
        <p:nvSpPr>
          <p:cNvPr id="9" name="內容版面配置區 2"/>
          <p:cNvSpPr txBox="1">
            <a:spLocks/>
          </p:cNvSpPr>
          <p:nvPr/>
        </p:nvSpPr>
        <p:spPr bwMode="auto">
          <a:xfrm>
            <a:off x="2674938" y="5732463"/>
            <a:ext cx="8002587" cy="80168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rPr>
              <a:t>多元學習表現採計前五學期。採計至九下開學前一日。</a:t>
            </a:r>
            <a:endParaRPr lang="en-US" altLang="zh-TW" sz="2400" kern="0" dirty="0">
              <a:solidFill>
                <a:srgbClr val="FF0000"/>
              </a:solidFill>
            </a:endParaRPr>
          </a:p>
          <a:p>
            <a:pPr marL="0" indent="0" eaLnBrk="1" hangingPunct="1">
              <a:buFont typeface="Wingdings" pitchFamily="2" charset="2"/>
              <a:buNone/>
              <a:defRPr/>
            </a:pPr>
            <a:r>
              <a:rPr lang="zh-TW" altLang="en-US" sz="2400" kern="0" dirty="0">
                <a:solidFill>
                  <a:srgbClr val="FF0000"/>
                </a:solidFill>
              </a:rPr>
              <a:t>     </a:t>
            </a:r>
            <a:r>
              <a:rPr lang="en-US" altLang="zh-TW" sz="2400" kern="0" dirty="0">
                <a:solidFill>
                  <a:srgbClr val="FF0000"/>
                </a:solidFill>
              </a:rPr>
              <a:t>(107</a:t>
            </a:r>
            <a:r>
              <a:rPr lang="zh-TW" altLang="en-US" sz="2400" kern="0" dirty="0">
                <a:solidFill>
                  <a:srgbClr val="FF0000"/>
                </a:solidFill>
              </a:rPr>
              <a:t>年</a:t>
            </a:r>
            <a:r>
              <a:rPr lang="en-US" altLang="zh-TW" sz="2400" kern="0" dirty="0">
                <a:solidFill>
                  <a:srgbClr val="FF0000"/>
                </a:solidFill>
              </a:rPr>
              <a:t>2</a:t>
            </a:r>
            <a:r>
              <a:rPr lang="zh-TW" altLang="en-US" sz="2400" kern="0" dirty="0">
                <a:solidFill>
                  <a:srgbClr val="FF0000"/>
                </a:solidFill>
              </a:rPr>
              <a:t>月</a:t>
            </a:r>
            <a:r>
              <a:rPr lang="en-US" altLang="zh-TW" sz="2400" kern="0" dirty="0">
                <a:solidFill>
                  <a:srgbClr val="FF0000"/>
                </a:solidFill>
              </a:rPr>
              <a:t>11</a:t>
            </a:r>
            <a:r>
              <a:rPr lang="zh-TW" altLang="en-US" sz="2400" kern="0" dirty="0">
                <a:solidFill>
                  <a:srgbClr val="FF0000"/>
                </a:solidFill>
              </a:rPr>
              <a:t>日止</a:t>
            </a:r>
            <a:r>
              <a:rPr lang="en-US" altLang="zh-TW" sz="2400" kern="0" dirty="0">
                <a:solidFill>
                  <a:srgbClr val="FF0000"/>
                </a:solidFill>
              </a:rPr>
              <a:t>)</a:t>
            </a:r>
            <a:endParaRPr lang="zh-TW" altLang="en-US" sz="2400" kern="0" dirty="0">
              <a:solidFill>
                <a:srgbClr val="FF0000"/>
              </a:solidFill>
            </a:endParaRPr>
          </a:p>
        </p:txBody>
      </p:sp>
      <p:sp>
        <p:nvSpPr>
          <p:cNvPr id="11177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D1648C-4225-49EB-99FF-26EE27782092}" type="slidenum">
              <a:rPr kumimoji="0" lang="zh-TW" altLang="en-US" smtClean="0">
                <a:solidFill>
                  <a:srgbClr val="FEFFFF"/>
                </a:solidFill>
                <a:latin typeface="Century Gothic" panose="020B0502020202020204" pitchFamily="34" charset="0"/>
              </a:rPr>
              <a:pPr/>
              <a:t>39</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MD570\Desktop\traffic_s-2.png"/>
          <p:cNvPicPr>
            <a:picLocks noChangeAspect="1" noChangeArrowheads="1"/>
          </p:cNvPicPr>
          <p:nvPr/>
        </p:nvPicPr>
        <p:blipFill>
          <a:blip r:embed="rId3" cstate="print">
            <a:extLst/>
          </a:blip>
          <a:srcRect/>
          <a:stretch>
            <a:fillRect/>
          </a:stretch>
        </p:blipFill>
        <p:spPr bwMode="auto">
          <a:xfrm>
            <a:off x="18382" y="3232016"/>
            <a:ext cx="3168352" cy="3080552"/>
          </a:xfrm>
          <a:prstGeom prst="rect">
            <a:avLst/>
          </a:prstGeom>
          <a:noFill/>
          <a:effectLst>
            <a:softEdge rad="0"/>
          </a:effectLst>
          <a:extLst/>
        </p:spPr>
      </p:pic>
      <p:sp>
        <p:nvSpPr>
          <p:cNvPr id="6" name="矩形 5"/>
          <p:cNvSpPr/>
          <p:nvPr/>
        </p:nvSpPr>
        <p:spPr>
          <a:xfrm>
            <a:off x="2479675" y="674688"/>
            <a:ext cx="9144000"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dirty="0">
                <a:solidFill>
                  <a:srgbClr val="FF0000"/>
                </a:solidFill>
                <a:latin typeface="華康華綜體W5" panose="020B0509000000000000" pitchFamily="49" charset="-120"/>
                <a:ea typeface="華康華綜體W5" panose="020B0509000000000000" pitchFamily="49" charset="-120"/>
              </a:rPr>
              <a:t>一、十二年國民基本教育的理念</a:t>
            </a:r>
            <a:endParaRPr kumimoji="0" lang="zh-TW" altLang="en-US" sz="4400" dirty="0">
              <a:solidFill>
                <a:srgbClr val="FF0000"/>
              </a:solidFill>
              <a:latin typeface="華康華綜體W5" panose="020B0509000000000000" pitchFamily="49" charset="-120"/>
              <a:ea typeface="華康華綜體W5" panose="020B0509000000000000" pitchFamily="49" charset="-120"/>
            </a:endParaRPr>
          </a:p>
        </p:txBody>
      </p:sp>
      <p:sp>
        <p:nvSpPr>
          <p:cNvPr id="614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5A29E7E-F71D-4739-ADEA-DAF82789FD75}" type="slidenum">
              <a:rPr kumimoji="0" lang="zh-TW" altLang="en-US" smtClean="0">
                <a:solidFill>
                  <a:srgbClr val="FEFFFF"/>
                </a:solidFill>
                <a:latin typeface="Century Gothic" panose="020B0502020202020204" pitchFamily="34" charset="0"/>
              </a:rPr>
              <a:pPr/>
              <a:t>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五</a:t>
            </a:r>
            <a:r>
              <a:rPr lang="en-US" altLang="zh-TW" sz="400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免試入學同分比序</a:t>
            </a:r>
            <a:r>
              <a:rPr lang="en-US" altLang="zh-TW" sz="4000" smtClean="0">
                <a:solidFill>
                  <a:schemeClr val="bg1"/>
                </a:solidFill>
                <a:latin typeface="微軟正黑體" panose="020B0604030504040204" pitchFamily="34" charset="-120"/>
              </a:rPr>
              <a:t>-1</a:t>
            </a:r>
            <a:endParaRPr lang="zh-TW" altLang="en-US" sz="4000" smtClean="0">
              <a:solidFill>
                <a:schemeClr val="bg1"/>
              </a:solidFill>
              <a:latin typeface="微軟正黑體" panose="020B0604030504040204" pitchFamily="34" charset="-120"/>
            </a:endParaRPr>
          </a:p>
        </p:txBody>
      </p:sp>
      <p:sp>
        <p:nvSpPr>
          <p:cNvPr id="147460" name="矩形 1"/>
          <p:cNvSpPr>
            <a:spLocks noChangeArrowheads="1"/>
          </p:cNvSpPr>
          <p:nvPr/>
        </p:nvSpPr>
        <p:spPr bwMode="auto">
          <a:xfrm>
            <a:off x="2276475" y="2503488"/>
            <a:ext cx="8281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體適能</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社團參與</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(7)</a:t>
            </a:r>
            <a:r>
              <a:rPr lang="zh-TW"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寫作測驗</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(8)</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獎勵紀錄</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(9)</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服務學習</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(10)</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競賽</a:t>
            </a:r>
            <a:r>
              <a:rPr lang="zh-TW"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成績</a:t>
            </a:r>
            <a:r>
              <a:rPr lang="en-US" altLang="zh-TW" sz="3600" b="1" dirty="0" smtClean="0">
                <a:solidFill>
                  <a:schemeClr val="bg1">
                    <a:lumMod val="65000"/>
                  </a:schemeClr>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p:cNvSpPr/>
          <p:nvPr/>
        </p:nvSpPr>
        <p:spPr>
          <a:xfrm>
            <a:off x="3635375" y="1576388"/>
            <a:ext cx="2357438" cy="663575"/>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經濟弱勢</a:t>
            </a:r>
            <a:r>
              <a:rPr lang="en-US" altLang="zh-TW" dirty="0"/>
              <a:t>(</a:t>
            </a:r>
            <a:r>
              <a:rPr lang="zh-TW" altLang="en-US" dirty="0"/>
              <a:t>低收入戶</a:t>
            </a:r>
            <a:r>
              <a:rPr lang="en-US" altLang="zh-TW" dirty="0"/>
              <a:t>)</a:t>
            </a:r>
            <a:endParaRPr lang="zh-TW" altLang="en-US" dirty="0"/>
          </a:p>
        </p:txBody>
      </p:sp>
      <p:sp>
        <p:nvSpPr>
          <p:cNvPr id="1126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71021A-81C1-40C7-8AD8-CE0F1237D79D}" type="slidenum">
              <a:rPr kumimoji="0" lang="zh-TW" altLang="en-US" smtClean="0">
                <a:solidFill>
                  <a:srgbClr val="FEFFFF"/>
                </a:solidFill>
                <a:latin typeface="Century Gothic" panose="020B0502020202020204" pitchFamily="34" charset="0"/>
              </a:rPr>
              <a:pPr/>
              <a:t>40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149475" y="1484786"/>
          <a:ext cx="6552729" cy="5203203"/>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xmlns="" val="20000"/>
                    </a:ext>
                  </a:extLst>
                </a:gridCol>
                <a:gridCol w="3691453">
                  <a:extLst>
                    <a:ext uri="{9D8B030D-6E8A-4147-A177-3AD203B41FA5}">
                      <a16:colId xmlns:a16="http://schemas.microsoft.com/office/drawing/2014/main" xmlns="" val="20001"/>
                    </a:ext>
                  </a:extLst>
                </a:gridCol>
                <a:gridCol w="1896843">
                  <a:extLst>
                    <a:ext uri="{9D8B030D-6E8A-4147-A177-3AD203B41FA5}">
                      <a16:colId xmlns:a16="http://schemas.microsoft.com/office/drawing/2014/main" xmlns=""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xmlns=""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smtClean="0">
                          <a:solidFill>
                            <a:srgbClr val="FF0000"/>
                          </a:solidFill>
                          <a:effectLst/>
                          <a:latin typeface="+mn-lt"/>
                          <a:ea typeface="+mn-ea"/>
                          <a:cs typeface="+mn-cs"/>
                        </a:rPr>
                        <a:t>經濟弱勢</a:t>
                      </a:r>
                      <a:r>
                        <a:rPr lang="en-US" altLang="zh-TW" sz="2400" u="none" strike="noStrike" kern="1200" dirty="0" smtClean="0">
                          <a:solidFill>
                            <a:srgbClr val="FF0000"/>
                          </a:solidFill>
                          <a:effectLst/>
                          <a:latin typeface="+mn-lt"/>
                          <a:ea typeface="+mn-ea"/>
                          <a:cs typeface="+mn-cs"/>
                        </a:rPr>
                        <a:t>(</a:t>
                      </a:r>
                      <a:r>
                        <a:rPr lang="zh-TW" altLang="en-US" sz="2400" u="none" strike="noStrike" kern="1200" dirty="0" smtClean="0">
                          <a:solidFill>
                            <a:srgbClr val="FF0000"/>
                          </a:solidFill>
                          <a:effectLst/>
                          <a:latin typeface="+mn-lt"/>
                          <a:ea typeface="+mn-ea"/>
                          <a:cs typeface="+mn-cs"/>
                        </a:rPr>
                        <a:t>低收入戶</a:t>
                      </a:r>
                      <a:r>
                        <a:rPr lang="en-US" altLang="zh-TW" sz="2400" u="none" strike="noStrike" kern="1200" dirty="0" smtClean="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30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a:t>
                      </a:r>
                      <a:r>
                        <a:rPr lang="zh-TW" altLang="en-US" sz="2400" u="none" strike="noStrike" dirty="0" smtClean="0">
                          <a:effectLst/>
                        </a:rPr>
                        <a:t>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50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體適能</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6"/>
                  </a:ext>
                </a:extLst>
              </a:tr>
              <a:tr h="37211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社團參與</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a:effectLst/>
                        </a:rPr>
                        <a:t>10</a:t>
                      </a:r>
                      <a:endParaRPr lang="en-US" altLang="zh-TW"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7"/>
                  </a:ext>
                </a:extLst>
              </a:tr>
              <a:tr h="372111">
                <a:tc>
                  <a:txBody>
                    <a:bodyPr/>
                    <a:lstStyle/>
                    <a:p>
                      <a:pPr algn="ctr" fontAlgn="ctr"/>
                      <a:r>
                        <a:rPr lang="en-US" altLang="zh-TW" sz="2400" u="none" strike="noStrike" dirty="0">
                          <a:effectLst/>
                        </a:rPr>
                        <a:t>7</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寫作測驗</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6</a:t>
                      </a:r>
                      <a:r>
                        <a:rPr lang="zh-TW" altLang="en-US" sz="2400" u="none" strike="noStrike" dirty="0" smtClean="0">
                          <a:effectLst/>
                        </a:rPr>
                        <a:t>級分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8"/>
                  </a:ext>
                </a:extLst>
              </a:tr>
              <a:tr h="372111">
                <a:tc>
                  <a:txBody>
                    <a:bodyPr/>
                    <a:lstStyle/>
                    <a:p>
                      <a:pPr algn="ctr" fontAlgn="ctr"/>
                      <a:r>
                        <a:rPr lang="en-US" altLang="zh-TW" sz="2400" u="none" strike="noStrike" dirty="0">
                          <a:effectLst/>
                        </a:rPr>
                        <a:t>8</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獎勵紀錄</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09"/>
                  </a:ext>
                </a:extLst>
              </a:tr>
              <a:tr h="372111">
                <a:tc>
                  <a:txBody>
                    <a:bodyPr/>
                    <a:lstStyle/>
                    <a:p>
                      <a:pPr algn="ctr" fontAlgn="ctr"/>
                      <a:r>
                        <a:rPr lang="en-US" altLang="zh-TW" sz="2400" u="none" strike="noStrike" dirty="0">
                          <a:effectLst/>
                        </a:rPr>
                        <a:t>9</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服務學習</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10"/>
                  </a:ext>
                </a:extLst>
              </a:tr>
              <a:tr h="372111">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競賽成績</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smtClean="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xmlns="" val="10011"/>
                  </a:ext>
                </a:extLst>
              </a:tr>
              <a:tr h="737871">
                <a:tc>
                  <a:txBody>
                    <a:bodyPr/>
                    <a:lstStyle/>
                    <a:p>
                      <a:pPr algn="ctr" fontAlgn="ctr"/>
                      <a:r>
                        <a:rPr lang="en-US" altLang="zh-TW" sz="2400" u="none" strike="noStrike" dirty="0" smtClean="0">
                          <a:effectLst/>
                        </a:rPr>
                        <a:t>11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u="none" strike="noStrike" dirty="0" smtClean="0">
                          <a:effectLst/>
                        </a:rPr>
                        <a:t>A++</a:t>
                      </a:r>
                      <a:r>
                        <a:rPr lang="zh-TW" altLang="en-US" sz="2400" u="none" strike="noStrike" dirty="0" smtClean="0">
                          <a:effectLst/>
                        </a:rPr>
                        <a:t>、</a:t>
                      </a:r>
                      <a:r>
                        <a:rPr lang="en-US" altLang="zh-TW" sz="2400" u="none" strike="noStrike" dirty="0" smtClean="0">
                          <a:effectLst/>
                        </a:rPr>
                        <a:t>A+</a:t>
                      </a:r>
                    </a:p>
                    <a:p>
                      <a:pPr algn="ctr" fontAlgn="ctr"/>
                      <a:r>
                        <a:rPr lang="en-US" altLang="zh-TW" sz="2400" u="none" strike="noStrike" dirty="0" smtClean="0">
                          <a:effectLst/>
                        </a:rPr>
                        <a:t>B++</a:t>
                      </a:r>
                      <a:r>
                        <a:rPr lang="zh-TW" altLang="en-US" sz="2400" u="none" strike="noStrike" dirty="0" smtClean="0">
                          <a:effectLst/>
                        </a:rPr>
                        <a:t>、</a:t>
                      </a:r>
                      <a:r>
                        <a:rPr lang="en-US" altLang="zh-TW" sz="2400" u="none" strike="noStrike" dirty="0" smtClean="0">
                          <a:effectLst/>
                        </a:rPr>
                        <a:t>B+</a:t>
                      </a:r>
                      <a:r>
                        <a:rPr lang="zh-TW" altLang="en-US" sz="2400" u="none" strike="noStrike" dirty="0">
                          <a:effectLst/>
                        </a:rPr>
                        <a:t>　</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10012"/>
                  </a:ext>
                </a:extLst>
              </a:tr>
            </a:tbl>
          </a:graphicData>
        </a:graphic>
      </p:graphicFrame>
      <p:sp>
        <p:nvSpPr>
          <p:cNvPr id="113667" name="標題 1"/>
          <p:cNvSpPr txBox="1">
            <a:spLocks/>
          </p:cNvSpPr>
          <p:nvPr/>
        </p:nvSpPr>
        <p:spPr bwMode="auto">
          <a:xfrm>
            <a:off x="2149475" y="471488"/>
            <a:ext cx="6172200"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五</a:t>
            </a:r>
            <a:r>
              <a:rPr kumimoji="0" lang="en-US" altLang="zh-TW" sz="400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免試入學同分比序</a:t>
            </a:r>
            <a:r>
              <a:rPr kumimoji="0" lang="en-US" altLang="zh-TW" sz="4000">
                <a:solidFill>
                  <a:schemeClr val="bg1"/>
                </a:solidFill>
                <a:latin typeface="微軟正黑體" panose="020B0604030504040204" pitchFamily="34" charset="-120"/>
              </a:rPr>
              <a:t>-2</a:t>
            </a:r>
            <a:endParaRPr kumimoji="0" lang="zh-TW" altLang="en-US" sz="4000">
              <a:solidFill>
                <a:schemeClr val="bg1"/>
              </a:solidFill>
              <a:latin typeface="微軟正黑體" panose="020B0604030504040204" pitchFamily="34"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41</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098675" y="309563"/>
            <a:ext cx="7940675"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六</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志願序</a:t>
            </a:r>
            <a:r>
              <a:rPr lang="en-US" altLang="zh-TW" sz="4000" smtClean="0">
                <a:solidFill>
                  <a:srgbClr val="FFFF00"/>
                </a:solidFill>
                <a:latin typeface="標楷體" panose="03000509000000000000" pitchFamily="65" charset="-120"/>
                <a:ea typeface="標楷體" panose="03000509000000000000" pitchFamily="65" charset="-120"/>
              </a:rPr>
              <a:t>1 (10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xmlns="" val="20000"/>
                    </a:ext>
                  </a:extLst>
                </a:gridCol>
                <a:gridCol w="1385190">
                  <a:extLst>
                    <a:ext uri="{9D8B030D-6E8A-4147-A177-3AD203B41FA5}">
                      <a16:colId xmlns:a16="http://schemas.microsoft.com/office/drawing/2014/main" xmlns="" val="20001"/>
                    </a:ext>
                  </a:extLst>
                </a:gridCol>
                <a:gridCol w="1385190">
                  <a:extLst>
                    <a:ext uri="{9D8B030D-6E8A-4147-A177-3AD203B41FA5}">
                      <a16:colId xmlns:a16="http://schemas.microsoft.com/office/drawing/2014/main" xmlns="" val="20002"/>
                    </a:ext>
                  </a:extLst>
                </a:gridCol>
                <a:gridCol w="1385190">
                  <a:extLst>
                    <a:ext uri="{9D8B030D-6E8A-4147-A177-3AD203B41FA5}">
                      <a16:colId xmlns:a16="http://schemas.microsoft.com/office/drawing/2014/main" xmlns="" val="20003"/>
                    </a:ext>
                  </a:extLst>
                </a:gridCol>
                <a:gridCol w="1385190">
                  <a:extLst>
                    <a:ext uri="{9D8B030D-6E8A-4147-A177-3AD203B41FA5}">
                      <a16:colId xmlns:a16="http://schemas.microsoft.com/office/drawing/2014/main" xmlns="" val="20004"/>
                    </a:ext>
                  </a:extLst>
                </a:gridCol>
                <a:gridCol w="1385190">
                  <a:extLst>
                    <a:ext uri="{9D8B030D-6E8A-4147-A177-3AD203B41FA5}">
                      <a16:colId xmlns:a16="http://schemas.microsoft.com/office/drawing/2014/main" xmlns="" val="20005"/>
                    </a:ext>
                  </a:extLst>
                </a:gridCol>
              </a:tblGrid>
              <a:tr h="633413">
                <a:tc>
                  <a:txBody>
                    <a:bodyPr/>
                    <a:lstStyle/>
                    <a:p>
                      <a:pPr algn="ctr" fontAlgn="ctr"/>
                      <a:r>
                        <a:rPr lang="zh-TW" altLang="en-US" sz="2000" b="1" u="none" strike="noStrike" dirty="0">
                          <a:effectLst/>
                          <a:latin typeface="華康魏碑體" panose="03000709000000000000" pitchFamily="65" charset="-120"/>
                          <a:ea typeface="華康儷粗圓" panose="02010601000101010101" pitchFamily="1" charset="-120"/>
                        </a:rPr>
                        <a:t>第一</a:t>
                      </a:r>
                      <a:r>
                        <a:rPr lang="zh-TW" altLang="en-US" sz="2000" b="1" u="none" strike="noStrike" dirty="0" smtClean="0">
                          <a:effectLst/>
                          <a:latin typeface="華康魏碑體" panose="03000709000000000000" pitchFamily="65" charset="-120"/>
                          <a:ea typeface="華康儷粗圓" panose="02010601000101010101" pitchFamily="1" charset="-120"/>
                        </a:rPr>
                        <a:t>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第二志願序學校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第三志願序學校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第四志願序學校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第五志願序學校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其他志願序學校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6" name="表格 5"/>
          <p:cNvGraphicFramePr>
            <a:graphicFrameLocks noGrp="1"/>
          </p:cNvGraphicFramePr>
          <p:nvPr/>
        </p:nvGraphicFramePr>
        <p:xfrm>
          <a:off x="1482725" y="3051175"/>
          <a:ext cx="9407525" cy="2944813"/>
        </p:xfrm>
        <a:graphic>
          <a:graphicData uri="http://schemas.openxmlformats.org/drawingml/2006/table">
            <a:tbl>
              <a:tblPr/>
              <a:tblGrid>
                <a:gridCol w="9407525">
                  <a:extLst>
                    <a:ext uri="{9D8B030D-6E8A-4147-A177-3AD203B41FA5}">
                      <a16:colId xmlns:a16="http://schemas.microsoft.com/office/drawing/2014/main" xmlns="" val="20000"/>
                    </a:ext>
                  </a:extLst>
                </a:gridCol>
              </a:tblGrid>
              <a:tr h="294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1.</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每一志願序至多</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可選填</a:t>
                      </a:r>
                      <a:r>
                        <a:rPr kumimoji="0" lang="en-US" altLang="zh-TW"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校為一群組</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2.</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同一志願序如有</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多科別</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同一學校第二次選填，視為不同志願序。</a:t>
                      </a:r>
                      <a:endPar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4.</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志願序後</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含第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 </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志願選填以單科為單位，以</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5</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分計 。</a:t>
                      </a:r>
                      <a:endPar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endParaRPr>
                    </a:p>
                  </a:txBody>
                  <a:tcPr marL="85727" marR="857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42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xmlns="" val="20000"/>
                    </a:ext>
                  </a:extLst>
                </a:gridCol>
                <a:gridCol w="810291">
                  <a:extLst>
                    <a:ext uri="{9D8B030D-6E8A-4147-A177-3AD203B41FA5}">
                      <a16:colId xmlns:a16="http://schemas.microsoft.com/office/drawing/2014/main" xmlns="" val="20001"/>
                    </a:ext>
                  </a:extLst>
                </a:gridCol>
                <a:gridCol w="810291">
                  <a:extLst>
                    <a:ext uri="{9D8B030D-6E8A-4147-A177-3AD203B41FA5}">
                      <a16:colId xmlns:a16="http://schemas.microsoft.com/office/drawing/2014/main" xmlns="" val="20002"/>
                    </a:ext>
                  </a:extLst>
                </a:gridCol>
                <a:gridCol w="810291">
                  <a:extLst>
                    <a:ext uri="{9D8B030D-6E8A-4147-A177-3AD203B41FA5}">
                      <a16:colId xmlns:a16="http://schemas.microsoft.com/office/drawing/2014/main" xmlns="" val="20003"/>
                    </a:ext>
                  </a:extLst>
                </a:gridCol>
                <a:gridCol w="879744">
                  <a:extLst>
                    <a:ext uri="{9D8B030D-6E8A-4147-A177-3AD203B41FA5}">
                      <a16:colId xmlns:a16="http://schemas.microsoft.com/office/drawing/2014/main" xmlns="" val="20004"/>
                    </a:ext>
                  </a:extLst>
                </a:gridCol>
                <a:gridCol w="1026392">
                  <a:extLst>
                    <a:ext uri="{9D8B030D-6E8A-4147-A177-3AD203B41FA5}">
                      <a16:colId xmlns:a16="http://schemas.microsoft.com/office/drawing/2014/main" xmlns="" val="20005"/>
                    </a:ext>
                  </a:extLst>
                </a:gridCol>
                <a:gridCol w="879744">
                  <a:extLst>
                    <a:ext uri="{9D8B030D-6E8A-4147-A177-3AD203B41FA5}">
                      <a16:colId xmlns:a16="http://schemas.microsoft.com/office/drawing/2014/main" xmlns="" val="20006"/>
                    </a:ext>
                  </a:extLst>
                </a:gridCol>
                <a:gridCol w="768356">
                  <a:extLst>
                    <a:ext uri="{9D8B030D-6E8A-4147-A177-3AD203B41FA5}">
                      <a16:colId xmlns:a16="http://schemas.microsoft.com/office/drawing/2014/main" xmlns="" val="20007"/>
                    </a:ext>
                  </a:extLst>
                </a:gridCol>
                <a:gridCol w="768356">
                  <a:extLst>
                    <a:ext uri="{9D8B030D-6E8A-4147-A177-3AD203B41FA5}">
                      <a16:colId xmlns:a16="http://schemas.microsoft.com/office/drawing/2014/main" xmlns="" val="20008"/>
                    </a:ext>
                  </a:extLst>
                </a:gridCol>
                <a:gridCol w="1046706">
                  <a:extLst>
                    <a:ext uri="{9D8B030D-6E8A-4147-A177-3AD203B41FA5}">
                      <a16:colId xmlns:a16="http://schemas.microsoft.com/office/drawing/2014/main" xmlns=""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smtClean="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115803"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5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2FBC966-29D0-4386-AA6B-58C6C3946552}" type="slidenum">
              <a:rPr kumimoji="0" lang="zh-TW" altLang="en-US" smtClean="0">
                <a:solidFill>
                  <a:srgbClr val="FEFFFF"/>
                </a:solidFill>
                <a:latin typeface="Century Gothic" panose="020B0502020202020204" pitchFamily="34" charset="0"/>
              </a:rPr>
              <a:pPr/>
              <a:t>43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xmlns="" val="20000"/>
                    </a:ext>
                  </a:extLst>
                </a:gridCol>
                <a:gridCol w="816246">
                  <a:extLst>
                    <a:ext uri="{9D8B030D-6E8A-4147-A177-3AD203B41FA5}">
                      <a16:colId xmlns:a16="http://schemas.microsoft.com/office/drawing/2014/main" xmlns="" val="20001"/>
                    </a:ext>
                  </a:extLst>
                </a:gridCol>
                <a:gridCol w="816246">
                  <a:extLst>
                    <a:ext uri="{9D8B030D-6E8A-4147-A177-3AD203B41FA5}">
                      <a16:colId xmlns:a16="http://schemas.microsoft.com/office/drawing/2014/main" xmlns="" val="20002"/>
                    </a:ext>
                  </a:extLst>
                </a:gridCol>
                <a:gridCol w="816246">
                  <a:extLst>
                    <a:ext uri="{9D8B030D-6E8A-4147-A177-3AD203B41FA5}">
                      <a16:colId xmlns:a16="http://schemas.microsoft.com/office/drawing/2014/main" xmlns="" val="20003"/>
                    </a:ext>
                  </a:extLst>
                </a:gridCol>
                <a:gridCol w="816246">
                  <a:extLst>
                    <a:ext uri="{9D8B030D-6E8A-4147-A177-3AD203B41FA5}">
                      <a16:colId xmlns:a16="http://schemas.microsoft.com/office/drawing/2014/main" xmlns="" val="20004"/>
                    </a:ext>
                  </a:extLst>
                </a:gridCol>
                <a:gridCol w="810645">
                  <a:extLst>
                    <a:ext uri="{9D8B030D-6E8A-4147-A177-3AD203B41FA5}">
                      <a16:colId xmlns:a16="http://schemas.microsoft.com/office/drawing/2014/main" xmlns="" val="20005"/>
                    </a:ext>
                  </a:extLst>
                </a:gridCol>
                <a:gridCol w="1031731">
                  <a:extLst>
                    <a:ext uri="{9D8B030D-6E8A-4147-A177-3AD203B41FA5}">
                      <a16:colId xmlns:a16="http://schemas.microsoft.com/office/drawing/2014/main" xmlns="" val="20006"/>
                    </a:ext>
                  </a:extLst>
                </a:gridCol>
                <a:gridCol w="871101">
                  <a:extLst>
                    <a:ext uri="{9D8B030D-6E8A-4147-A177-3AD203B41FA5}">
                      <a16:colId xmlns:a16="http://schemas.microsoft.com/office/drawing/2014/main" xmlns="" val="20007"/>
                    </a:ext>
                  </a:extLst>
                </a:gridCol>
                <a:gridCol w="867467">
                  <a:extLst>
                    <a:ext uri="{9D8B030D-6E8A-4147-A177-3AD203B41FA5}">
                      <a16:colId xmlns:a16="http://schemas.microsoft.com/office/drawing/2014/main" xmlns="" val="20008"/>
                    </a:ext>
                  </a:extLst>
                </a:gridCol>
                <a:gridCol w="867467">
                  <a:extLst>
                    <a:ext uri="{9D8B030D-6E8A-4147-A177-3AD203B41FA5}">
                      <a16:colId xmlns:a16="http://schemas.microsoft.com/office/drawing/2014/main" xmlns=""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6</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16831"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68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BCF28E6-7C7A-4729-A60D-FF90574370B8}" type="slidenum">
              <a:rPr kumimoji="0" lang="zh-TW" altLang="en-US" smtClean="0">
                <a:solidFill>
                  <a:srgbClr val="FEFFFF"/>
                </a:solidFill>
                <a:latin typeface="Century Gothic" panose="020B0502020202020204" pitchFamily="34" charset="0"/>
              </a:rPr>
              <a:pPr/>
              <a:t>44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803400" y="1466850"/>
            <a:ext cx="9151938"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dirty="0" smtClean="0">
                <a:solidFill>
                  <a:srgbClr val="000000"/>
                </a:solidFill>
                <a:latin typeface="微軟正黑體" panose="020B0604030504040204" pitchFamily="34" charset="-120"/>
                <a:ea typeface="華康細圓體"/>
                <a:cs typeface="華康細圓體"/>
              </a:rPr>
              <a:t>分發</a:t>
            </a:r>
            <a:r>
              <a:rPr lang="zh-TW" altLang="zh-TW" dirty="0">
                <a:solidFill>
                  <a:srgbClr val="000000"/>
                </a:solidFill>
                <a:latin typeface="微軟正黑體" panose="020B0604030504040204" pitchFamily="34" charset="-120"/>
                <a:ea typeface="華康細圓體"/>
                <a:cs typeface="華康細圓體"/>
              </a:rPr>
              <a:t>以學生選填志願順序為優先考量。採從左而右</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由第一志願校到第五志願校</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，從上而下的方式</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由科別</a:t>
            </a:r>
            <a:r>
              <a:rPr lang="en-US" altLang="zh-TW" dirty="0">
                <a:solidFill>
                  <a:srgbClr val="000000"/>
                </a:solidFill>
                <a:latin typeface="微軟正黑體" panose="020B0604030504040204" pitchFamily="34" charset="-120"/>
                <a:ea typeface="華康細圓體"/>
                <a:cs typeface="華康細圓體"/>
              </a:rPr>
              <a:t>1</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2</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3</a:t>
            </a:r>
            <a:r>
              <a:rPr lang="en-US" altLang="zh-TW" dirty="0">
                <a:solidFill>
                  <a:srgbClr val="000000"/>
                </a:solidFill>
                <a:ea typeface="華康細圓體"/>
                <a:cs typeface="華康細圓體"/>
              </a:rPr>
              <a:t>…</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來進行分發。</a:t>
            </a:r>
            <a:endParaRPr lang="zh-TW" altLang="en-US" sz="1200" dirty="0"/>
          </a:p>
          <a:p>
            <a:pPr>
              <a:defRPr/>
            </a:pPr>
            <a:endParaRPr lang="zh-TW" altLang="en-US" dirty="0" smtClean="0"/>
          </a:p>
        </p:txBody>
      </p:sp>
      <p:graphicFrame>
        <p:nvGraphicFramePr>
          <p:cNvPr id="3" name="表格 2"/>
          <p:cNvGraphicFramePr>
            <a:graphicFrameLocks noGrp="1"/>
          </p:cNvGraphicFramePr>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xmlns="" val="20000"/>
                    </a:ext>
                  </a:extLst>
                </a:gridCol>
                <a:gridCol w="973597">
                  <a:extLst>
                    <a:ext uri="{9D8B030D-6E8A-4147-A177-3AD203B41FA5}">
                      <a16:colId xmlns:a16="http://schemas.microsoft.com/office/drawing/2014/main" xmlns="" val="20001"/>
                    </a:ext>
                  </a:extLst>
                </a:gridCol>
                <a:gridCol w="972960">
                  <a:extLst>
                    <a:ext uri="{9D8B030D-6E8A-4147-A177-3AD203B41FA5}">
                      <a16:colId xmlns:a16="http://schemas.microsoft.com/office/drawing/2014/main" xmlns="" val="20002"/>
                    </a:ext>
                  </a:extLst>
                </a:gridCol>
                <a:gridCol w="972960">
                  <a:extLst>
                    <a:ext uri="{9D8B030D-6E8A-4147-A177-3AD203B41FA5}">
                      <a16:colId xmlns:a16="http://schemas.microsoft.com/office/drawing/2014/main" xmlns="" val="20003"/>
                    </a:ext>
                  </a:extLst>
                </a:gridCol>
                <a:gridCol w="972960">
                  <a:extLst>
                    <a:ext uri="{9D8B030D-6E8A-4147-A177-3AD203B41FA5}">
                      <a16:colId xmlns:a16="http://schemas.microsoft.com/office/drawing/2014/main" xmlns="" val="20004"/>
                    </a:ext>
                  </a:extLst>
                </a:gridCol>
                <a:gridCol w="972960">
                  <a:extLst>
                    <a:ext uri="{9D8B030D-6E8A-4147-A177-3AD203B41FA5}">
                      <a16:colId xmlns:a16="http://schemas.microsoft.com/office/drawing/2014/main" xmlns="" val="20005"/>
                    </a:ext>
                  </a:extLst>
                </a:gridCol>
                <a:gridCol w="972960">
                  <a:extLst>
                    <a:ext uri="{9D8B030D-6E8A-4147-A177-3AD203B41FA5}">
                      <a16:colId xmlns:a16="http://schemas.microsoft.com/office/drawing/2014/main" xmlns="" val="20006"/>
                    </a:ext>
                  </a:extLst>
                </a:gridCol>
                <a:gridCol w="972960">
                  <a:extLst>
                    <a:ext uri="{9D8B030D-6E8A-4147-A177-3AD203B41FA5}">
                      <a16:colId xmlns:a16="http://schemas.microsoft.com/office/drawing/2014/main" xmlns="" val="20007"/>
                    </a:ext>
                  </a:extLst>
                </a:gridCol>
                <a:gridCol w="972960">
                  <a:extLst>
                    <a:ext uri="{9D8B030D-6E8A-4147-A177-3AD203B41FA5}">
                      <a16:colId xmlns:a16="http://schemas.microsoft.com/office/drawing/2014/main" xmlns="" val="20008"/>
                    </a:ext>
                  </a:extLst>
                </a:gridCol>
                <a:gridCol w="972960">
                  <a:extLst>
                    <a:ext uri="{9D8B030D-6E8A-4147-A177-3AD203B41FA5}">
                      <a16:colId xmlns:a16="http://schemas.microsoft.com/office/drawing/2014/main" xmlns="" val="20009"/>
                    </a:ext>
                  </a:extLst>
                </a:gridCol>
              </a:tblGrid>
              <a:tr h="327656">
                <a:tc>
                  <a:txBody>
                    <a:bodyPr/>
                    <a:lstStyle/>
                    <a:p>
                      <a:pPr algn="ctr">
                        <a:spcAft>
                          <a:spcPts val="0"/>
                        </a:spcAft>
                      </a:pPr>
                      <a:r>
                        <a:rPr lang="zh-TW" sz="1600" kern="100" dirty="0">
                          <a:effectLst/>
                        </a:rPr>
                        <a:t>志願序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rPr>
                        <a:t>第一</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第二</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rPr>
                        <a:t>第三</a:t>
                      </a:r>
                      <a:r>
                        <a:rPr lang="zh-TW" sz="1600" kern="100" dirty="0" smtClean="0">
                          <a:effectLst/>
                        </a:rPr>
                        <a:t>志願</a:t>
                      </a:r>
                      <a:r>
                        <a:rPr lang="zh-TW" altLang="zh-TW" sz="1600" kern="100" dirty="0" smtClean="0">
                          <a:effectLst/>
                        </a:rPr>
                        <a:t>序</a:t>
                      </a:r>
                      <a:r>
                        <a:rPr lang="zh-TW" sz="1600" kern="100" dirty="0" smtClean="0">
                          <a:effectLst/>
                        </a:rPr>
                        <a:t>學校</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xmlns="" val="10000"/>
                  </a:ext>
                </a:extLst>
              </a:tr>
              <a:tr h="523993">
                <a:tc>
                  <a:txBody>
                    <a:bodyPr/>
                    <a:lstStyle/>
                    <a:p>
                      <a:pPr algn="ctr">
                        <a:spcAft>
                          <a:spcPts val="0"/>
                        </a:spcAft>
                      </a:pPr>
                      <a:r>
                        <a:rPr lang="zh-TW" sz="1600" kern="100" dirty="0">
                          <a:effectLst/>
                        </a:rPr>
                        <a:t>志願校序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1</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2</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3</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4</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5</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6</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rPr>
                        <a:t>第</a:t>
                      </a:r>
                      <a:r>
                        <a:rPr lang="en-US" sz="1500" kern="100" dirty="0">
                          <a:effectLst/>
                        </a:rPr>
                        <a:t>7</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rPr>
                        <a:t>第</a:t>
                      </a:r>
                      <a:r>
                        <a:rPr lang="en-US" sz="1500" kern="100" dirty="0">
                          <a:effectLst/>
                        </a:rPr>
                        <a:t>8</a:t>
                      </a:r>
                      <a:r>
                        <a:rPr lang="zh-TW" sz="1500" kern="100" dirty="0">
                          <a:effectLst/>
                        </a:rPr>
                        <a:t>志願校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smtClean="0">
                          <a:effectLst/>
                        </a:rPr>
                        <a:t>第</a:t>
                      </a:r>
                      <a:r>
                        <a:rPr lang="en-US" altLang="zh-TW" sz="1500" kern="100" dirty="0" smtClean="0">
                          <a:effectLst/>
                        </a:rPr>
                        <a:t>9</a:t>
                      </a:r>
                      <a:r>
                        <a:rPr lang="zh-TW" sz="1500" kern="100" dirty="0" smtClean="0">
                          <a:effectLst/>
                        </a:rPr>
                        <a:t>志願</a:t>
                      </a:r>
                      <a:r>
                        <a:rPr lang="zh-TW" sz="1500" kern="100" dirty="0">
                          <a:effectLst/>
                        </a:rPr>
                        <a:t>校</a:t>
                      </a:r>
                      <a:endParaRPr lang="zh-TW" sz="15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27656">
                <a:tc>
                  <a:txBody>
                    <a:bodyPr/>
                    <a:lstStyle/>
                    <a:p>
                      <a:pPr algn="ctr">
                        <a:spcAft>
                          <a:spcPts val="0"/>
                        </a:spcAft>
                      </a:pPr>
                      <a:r>
                        <a:rPr lang="zh-TW" sz="1600" kern="100">
                          <a:effectLst/>
                        </a:rPr>
                        <a:t>志願序積分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10</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9</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9</a:t>
                      </a:r>
                      <a:r>
                        <a:rPr lang="zh-TW" sz="1600" kern="100">
                          <a:effectLst/>
                        </a:rPr>
                        <a:t>分</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8</a:t>
                      </a:r>
                      <a:r>
                        <a:rPr lang="zh-TW" sz="1600" kern="100" dirty="0">
                          <a:effectLst/>
                        </a:rPr>
                        <a:t>分</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42283">
                <a:tc>
                  <a:txBody>
                    <a:bodyPr/>
                    <a:lstStyle/>
                    <a:p>
                      <a:pPr algn="ctr">
                        <a:spcAft>
                          <a:spcPts val="0"/>
                        </a:spcAft>
                      </a:pPr>
                      <a:r>
                        <a:rPr lang="zh-TW" sz="1600" kern="100" dirty="0">
                          <a:effectLst/>
                        </a:rPr>
                        <a:t>志願序學校名</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高中甲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rPr>
                        <a:t>高中乙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rPr>
                        <a:t>五專乙</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己</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82362">
                <a:tc>
                  <a:txBody>
                    <a:bodyPr/>
                    <a:lstStyle/>
                    <a:p>
                      <a:pPr algn="ctr">
                        <a:spcAft>
                          <a:spcPts val="0"/>
                        </a:spcAft>
                      </a:pPr>
                      <a:r>
                        <a:rPr lang="zh-TW" sz="1600" kern="100">
                          <a:effectLst/>
                        </a:rPr>
                        <a:t>錄取序號</a:t>
                      </a:r>
                      <a:r>
                        <a:rPr lang="en-US" sz="1600" kern="100">
                          <a:effectLst/>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rPr>
                        <a:t>普通科</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戊</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rPr>
                        <a:t>五專乙</a:t>
                      </a:r>
                      <a:endParaRPr lang="zh-TW" sz="1600" kern="100" dirty="0">
                        <a:effectLst/>
                      </a:endParaRPr>
                    </a:p>
                    <a:p>
                      <a:pPr algn="ctr">
                        <a:spcAft>
                          <a:spcPts val="0"/>
                        </a:spcAft>
                      </a:pPr>
                      <a:r>
                        <a:rPr lang="zh-TW" sz="1600" kern="100" dirty="0" smtClean="0">
                          <a:effectLst/>
                        </a:rPr>
                        <a:t>科別</a:t>
                      </a:r>
                      <a:r>
                        <a:rPr lang="en-US" altLang="zh-TW"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己</a:t>
                      </a:r>
                      <a:endParaRPr lang="zh-TW" sz="1600" kern="100" dirty="0">
                        <a:effectLst/>
                      </a:endParaRPr>
                    </a:p>
                    <a:p>
                      <a:pPr algn="ctr">
                        <a:spcAft>
                          <a:spcPts val="0"/>
                        </a:spcAft>
                      </a:pPr>
                      <a:r>
                        <a:rPr lang="zh-TW" sz="1600" kern="100" dirty="0" smtClean="0">
                          <a:effectLst/>
                        </a:rPr>
                        <a:t>科別</a:t>
                      </a:r>
                      <a:r>
                        <a:rPr lang="en-US" sz="1600" kern="100" dirty="0" smtClean="0">
                          <a:effectLst/>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82362">
                <a:tc>
                  <a:txBody>
                    <a:bodyPr/>
                    <a:lstStyle/>
                    <a:p>
                      <a:pPr algn="ctr">
                        <a:spcAft>
                          <a:spcPts val="0"/>
                        </a:spcAft>
                      </a:pPr>
                      <a:r>
                        <a:rPr lang="zh-TW" sz="1600" kern="100">
                          <a:effectLst/>
                        </a:rPr>
                        <a:t>錄取序號</a:t>
                      </a:r>
                      <a:r>
                        <a:rPr lang="en-US" sz="1600" kern="100">
                          <a:effectLst/>
                        </a:rPr>
                        <a:t>2</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rPr>
                        <a:t>高職乙</a:t>
                      </a:r>
                    </a:p>
                    <a:p>
                      <a:pPr algn="ctr">
                        <a:spcAft>
                          <a:spcPts val="0"/>
                        </a:spcAft>
                      </a:pPr>
                      <a:r>
                        <a:rPr lang="zh-TW" sz="1600" kern="100" dirty="0">
                          <a:effectLst/>
                        </a:rPr>
                        <a:t>科別</a:t>
                      </a:r>
                      <a:r>
                        <a:rPr lang="en-US" sz="1600" kern="100" dirty="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a:t>
                      </a:r>
                      <a:r>
                        <a:rPr lang="zh-TW" altLang="en-US" sz="1600" kern="100" dirty="0" smtClean="0">
                          <a:effectLst/>
                        </a:rPr>
                        <a:t>丙</a:t>
                      </a:r>
                      <a:endParaRPr lang="zh-TW" sz="1600" kern="100" dirty="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綜</a:t>
                      </a:r>
                      <a:r>
                        <a:rPr lang="zh-TW" altLang="en-US" sz="1600" kern="100" dirty="0" smtClean="0">
                          <a:effectLst/>
                        </a:rPr>
                        <a:t>合高中</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r>
                        <a:rPr lang="zh-TW" altLang="en-US" sz="1600" kern="100" dirty="0" smtClean="0">
                          <a:effectLst/>
                        </a:rPr>
                        <a:t>五專乙</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rPr>
                        <a:t>高職</a:t>
                      </a:r>
                      <a:r>
                        <a:rPr lang="zh-TW" altLang="en-US" sz="1600" kern="100" dirty="0" smtClean="0">
                          <a:effectLst/>
                        </a:rPr>
                        <a:t>己</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582362">
                <a:tc>
                  <a:txBody>
                    <a:bodyPr/>
                    <a:lstStyle/>
                    <a:p>
                      <a:pPr algn="ctr">
                        <a:spcAft>
                          <a:spcPts val="0"/>
                        </a:spcAft>
                      </a:pPr>
                      <a:r>
                        <a:rPr lang="zh-TW" sz="1600" kern="100">
                          <a:effectLst/>
                        </a:rPr>
                        <a:t>錄取序號</a:t>
                      </a:r>
                      <a:r>
                        <a:rPr lang="en-US" sz="1600" kern="100">
                          <a:effectLst/>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rPr>
                        <a:t>高職甲</a:t>
                      </a: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高職</a:t>
                      </a:r>
                      <a:r>
                        <a:rPr lang="zh-TW" altLang="en-US" sz="1600" kern="100" dirty="0" smtClean="0">
                          <a:solidFill>
                            <a:schemeClr val="dk1"/>
                          </a:solidFill>
                          <a:effectLst/>
                          <a:latin typeface="+mn-lt"/>
                          <a:ea typeface="+mn-ea"/>
                          <a:cs typeface="+mn-cs"/>
                        </a:rPr>
                        <a:t>丙</a:t>
                      </a:r>
                      <a:endParaRPr lang="zh-TW" altLang="zh-TW" sz="1600" kern="100" dirty="0" smtClean="0">
                        <a:solidFill>
                          <a:schemeClr val="dk1"/>
                        </a:solidFill>
                        <a:effectLst/>
                        <a:latin typeface="+mn-lt"/>
                        <a:ea typeface="+mn-ea"/>
                        <a:cs typeface="+mn-cs"/>
                      </a:endParaRPr>
                    </a:p>
                    <a:p>
                      <a:pPr marL="0" algn="ctr" defTabSz="457200" rtl="0" eaLnBrk="1" latinLnBrk="0" hangingPunct="1">
                        <a:spcAft>
                          <a:spcPts val="0"/>
                        </a:spcAft>
                      </a:pPr>
                      <a:r>
                        <a:rPr lang="zh-TW" altLang="zh-TW" sz="1600" kern="100" dirty="0" smtClean="0">
                          <a:solidFill>
                            <a:schemeClr val="dk1"/>
                          </a:solidFill>
                          <a:effectLst/>
                          <a:latin typeface="+mn-lt"/>
                          <a:ea typeface="+mn-ea"/>
                          <a:cs typeface="+mn-cs"/>
                        </a:rPr>
                        <a:t>科別</a:t>
                      </a:r>
                      <a:r>
                        <a:rPr lang="en-US" altLang="zh-TW" sz="1600" kern="100" dirty="0" smtClean="0">
                          <a:solidFill>
                            <a:schemeClr val="dk1"/>
                          </a:solidFill>
                          <a:effectLst/>
                          <a:latin typeface="+mn-lt"/>
                          <a:ea typeface="+mn-ea"/>
                          <a:cs typeface="+mn-cs"/>
                        </a:rPr>
                        <a:t>3</a:t>
                      </a:r>
                      <a:endParaRPr lang="zh-TW" altLang="en-US" sz="1600" kern="100" dirty="0">
                        <a:solidFill>
                          <a:schemeClr val="dk1"/>
                        </a:solidFill>
                        <a:effectLst/>
                        <a:latin typeface="+mn-lt"/>
                        <a:ea typeface="+mn-ea"/>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rPr>
                        <a:t>高職</a:t>
                      </a:r>
                      <a:r>
                        <a:rPr lang="zh-TW" altLang="en-US" sz="1600" kern="100" dirty="0" smtClean="0">
                          <a:effectLst/>
                        </a:rPr>
                        <a:t>丁</a:t>
                      </a:r>
                      <a:endParaRPr lang="zh-TW" sz="1600" kern="100" dirty="0" smtClean="0">
                        <a:effectLst/>
                      </a:endParaRPr>
                    </a:p>
                    <a:p>
                      <a:pPr algn="ctr">
                        <a:spcAft>
                          <a:spcPts val="0"/>
                        </a:spcAft>
                      </a:pPr>
                      <a:r>
                        <a:rPr lang="zh-TW" sz="1600" kern="100" dirty="0" smtClean="0">
                          <a:effectLst/>
                        </a:rPr>
                        <a:t>科別</a:t>
                      </a:r>
                      <a:r>
                        <a:rPr lang="en-US"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rPr>
                        <a:t>高職</a:t>
                      </a:r>
                      <a:r>
                        <a:rPr lang="zh-TW" altLang="en-US" sz="1600" kern="100" dirty="0" smtClean="0">
                          <a:effectLst/>
                        </a:rPr>
                        <a:t>戊</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rPr>
                        <a:t>高職</a:t>
                      </a:r>
                      <a:r>
                        <a:rPr lang="zh-TW" altLang="en-US" sz="1600" kern="100" dirty="0" smtClean="0">
                          <a:effectLst/>
                        </a:rPr>
                        <a:t>己</a:t>
                      </a:r>
                      <a:endParaRPr lang="zh-TW" altLang="zh-TW" sz="1600" kern="100" dirty="0" smtClean="0">
                        <a:effectLst/>
                      </a:endParaRPr>
                    </a:p>
                    <a:p>
                      <a:pPr algn="ctr">
                        <a:spcAft>
                          <a:spcPts val="0"/>
                        </a:spcAft>
                      </a:pPr>
                      <a:r>
                        <a:rPr lang="zh-TW" altLang="zh-TW" sz="1600" kern="100" dirty="0" smtClean="0">
                          <a:effectLst/>
                        </a:rPr>
                        <a:t>科別</a:t>
                      </a:r>
                      <a:r>
                        <a:rPr lang="en-US" altLang="zh-TW" sz="1600" kern="100" dirty="0" smtClean="0">
                          <a:effectLst/>
                        </a:rPr>
                        <a:t>3</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27038">
                <a:tc>
                  <a:txBody>
                    <a:bodyPr/>
                    <a:lstStyle/>
                    <a:p>
                      <a:pPr algn="ctr">
                        <a:spcAft>
                          <a:spcPts val="0"/>
                        </a:spcAft>
                      </a:pPr>
                      <a:r>
                        <a:rPr lang="en-US" sz="1600" kern="100">
                          <a:effectLst/>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cxnSp>
        <p:nvCxnSpPr>
          <p:cNvPr id="7" name="直線單箭頭接點 6"/>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86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1786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17862" name="文字方塊 3"/>
          <p:cNvSpPr txBox="1">
            <a:spLocks noChangeArrowheads="1"/>
          </p:cNvSpPr>
          <p:nvPr/>
        </p:nvSpPr>
        <p:spPr bwMode="auto">
          <a:xfrm>
            <a:off x="1639888"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78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1C1B91-2DEB-4A8E-A8AA-4530FC2F7838}" type="slidenum">
              <a:rPr kumimoji="0" lang="zh-TW" altLang="en-US" smtClean="0">
                <a:solidFill>
                  <a:srgbClr val="FEFFFF"/>
                </a:solidFill>
                <a:latin typeface="Century Gothic" panose="020B0502020202020204" pitchFamily="34" charset="0"/>
              </a:rPr>
              <a:pPr/>
              <a:t>45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18787" name="Rectangle 8"/>
          <p:cNvSpPr>
            <a:spLocks noGrp="1"/>
          </p:cNvSpPr>
          <p:nvPr>
            <p:ph type="body" sz="half" idx="4294967295"/>
          </p:nvPr>
        </p:nvSpPr>
        <p:spPr>
          <a:xfrm>
            <a:off x="1992313" y="1201738"/>
            <a:ext cx="9013825" cy="2087562"/>
          </a:xfrm>
        </p:spPr>
        <p:txBody>
          <a:bodyPr/>
          <a:lstStyle/>
          <a:p>
            <a:r>
              <a:rPr lang="zh-TW" altLang="en-US" sz="3200" smtClean="0">
                <a:solidFill>
                  <a:srgbClr val="FF0000"/>
                </a:solidFill>
                <a:latin typeface="微軟正黑體" panose="020B0604030504040204" pitchFamily="34" charset="-120"/>
              </a:rPr>
              <a:t>保障名額</a:t>
            </a:r>
            <a:r>
              <a:rPr lang="zh-TW" altLang="en-US" sz="3200" smtClean="0">
                <a:solidFill>
                  <a:srgbClr val="000066"/>
                </a:solidFill>
                <a:latin typeface="微軟正黑體" panose="020B0604030504040204" pitchFamily="34" charset="-120"/>
              </a:rPr>
              <a:t>，係指同一所國中選填該高中職校為第一志願，其申請者中分數最高者。若該生參加特色招生考試分發後，</a:t>
            </a:r>
            <a:r>
              <a:rPr lang="zh-TW" altLang="en-US" sz="3200" smtClean="0">
                <a:solidFill>
                  <a:srgbClr val="FF0000"/>
                </a:solidFill>
                <a:latin typeface="微軟正黑體" panose="020B0604030504040204" pitchFamily="34" charset="-120"/>
              </a:rPr>
              <a:t>將特色招生志願置於所有免試志願之前，即喪失保障資格</a:t>
            </a:r>
            <a:r>
              <a:rPr lang="zh-TW" altLang="en-US" sz="3200" smtClean="0">
                <a:solidFill>
                  <a:srgbClr val="000066"/>
                </a:solidFill>
                <a:latin typeface="微軟正黑體" panose="020B0604030504040204" pitchFamily="34" charset="-120"/>
              </a:rPr>
              <a:t>。</a:t>
            </a:r>
            <a:endParaRPr lang="en-US" altLang="zh-TW" sz="3200" smtClean="0">
              <a:solidFill>
                <a:srgbClr val="000066"/>
              </a:solidFill>
              <a:latin typeface="微軟正黑體" panose="020B0604030504040204" pitchFamily="34" charset="-120"/>
            </a:endParaRPr>
          </a:p>
          <a:p>
            <a:r>
              <a:rPr lang="zh-TW" altLang="en-US" sz="3200" smtClean="0">
                <a:solidFill>
                  <a:srgbClr val="000066"/>
                </a:solidFill>
                <a:latin typeface="微軟正黑體" panose="020B0604030504040204" pitchFamily="34"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smtClean="0">
              <a:solidFill>
                <a:srgbClr val="000066"/>
              </a:solidFill>
              <a:latin typeface="微軟正黑體" panose="020B0604030504040204" pitchFamily="34" charset="-120"/>
            </a:endParaRPr>
          </a:p>
        </p:txBody>
      </p:sp>
      <p:sp>
        <p:nvSpPr>
          <p:cNvPr id="118788"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87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16D414-DAE1-4F82-A35C-332C3EF03783}" type="slidenum">
              <a:rPr kumimoji="0" lang="zh-TW" altLang="en-US" smtClean="0">
                <a:solidFill>
                  <a:srgbClr val="FEFFFF"/>
                </a:solidFill>
                <a:latin typeface="Century Gothic" panose="020B0502020202020204" pitchFamily="34" charset="0"/>
              </a:rPr>
              <a:pPr/>
              <a:t>46</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1992313" y="1419225"/>
            <a:ext cx="8844300" cy="3481388"/>
          </a:xfrm>
        </p:spPr>
        <p:txBody>
          <a:bodyPr/>
          <a:lstStyle/>
          <a:p>
            <a:pPr>
              <a:defRPr/>
            </a:pPr>
            <a:r>
              <a:rPr lang="zh-TW" altLang="en-US" sz="2800" dirty="0">
                <a:solidFill>
                  <a:srgbClr val="000066"/>
                </a:solidFill>
                <a:latin typeface="微軟正黑體" panose="020B0604030504040204" pitchFamily="34" charset="-120"/>
              </a:rPr>
              <a:t>依據臺南市政府教育局中華民國</a:t>
            </a:r>
            <a:r>
              <a:rPr lang="en-US" altLang="zh-TW" sz="2800" dirty="0">
                <a:solidFill>
                  <a:srgbClr val="000066"/>
                </a:solidFill>
                <a:latin typeface="微軟正黑體" panose="020B0604030504040204" pitchFamily="34" charset="-120"/>
              </a:rPr>
              <a:t>104</a:t>
            </a:r>
            <a:r>
              <a:rPr lang="zh-TW" altLang="en-US"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en-US"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18</a:t>
            </a:r>
            <a:r>
              <a:rPr lang="zh-TW" altLang="en-US" sz="2800" dirty="0">
                <a:solidFill>
                  <a:srgbClr val="000066"/>
                </a:solidFill>
                <a:latin typeface="微軟正黑體" panose="020B0604030504040204" pitchFamily="34" charset="-120"/>
              </a:rPr>
              <a:t>日南市教課</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一</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字第</a:t>
            </a:r>
            <a:r>
              <a:rPr lang="en-US" altLang="zh-TW" sz="2800" dirty="0">
                <a:solidFill>
                  <a:srgbClr val="000066"/>
                </a:solidFill>
                <a:latin typeface="微軟正黑體" panose="020B0604030504040204" pitchFamily="34" charset="-120"/>
              </a:rPr>
              <a:t>1040463662</a:t>
            </a:r>
            <a:r>
              <a:rPr lang="zh-TW" altLang="en-US" sz="2800" dirty="0">
                <a:solidFill>
                  <a:srgbClr val="000066"/>
                </a:solidFill>
                <a:latin typeface="微軟正黑體" panose="020B0604030504040204" pitchFamily="34" charset="-120"/>
              </a:rPr>
              <a:t>號函</a:t>
            </a:r>
            <a:r>
              <a:rPr lang="zh-TW" altLang="en-US" sz="2800" dirty="0" smtClean="0">
                <a:solidFill>
                  <a:srgbClr val="000066"/>
                </a:solidFill>
                <a:latin typeface="微軟正黑體" panose="020B0604030504040204" pitchFamily="34" charset="-120"/>
              </a:rPr>
              <a:t>。</a:t>
            </a:r>
            <a:r>
              <a:rPr lang="en-US" altLang="zh-TW" sz="2800" dirty="0" smtClean="0">
                <a:solidFill>
                  <a:srgbClr val="FF0000"/>
                </a:solidFill>
                <a:latin typeface="微軟正黑體" panose="020B0604030504040204" pitchFamily="34" charset="-120"/>
              </a:rPr>
              <a:t>106</a:t>
            </a:r>
            <a:r>
              <a:rPr lang="zh-TW" altLang="en-US" sz="2800" dirty="0">
                <a:solidFill>
                  <a:srgbClr val="FF0000"/>
                </a:solidFill>
                <a:latin typeface="微軟正黑體" panose="020B0604030504040204" pitchFamily="34" charset="-120"/>
              </a:rPr>
              <a:t>學年度</a:t>
            </a:r>
            <a:r>
              <a:rPr lang="zh-TW" altLang="en-US" sz="2800" dirty="0">
                <a:solidFill>
                  <a:srgbClr val="000066"/>
                </a:solidFill>
                <a:latin typeface="微軟正黑體" panose="020B0604030504040204" pitchFamily="34" charset="-120"/>
              </a:rPr>
              <a:t>起入學高級中等學校學生，</a:t>
            </a:r>
            <a:r>
              <a:rPr lang="zh-TW" altLang="en-US" sz="2800" dirty="0">
                <a:solidFill>
                  <a:srgbClr val="FF0000"/>
                </a:solidFill>
                <a:latin typeface="微軟正黑體" panose="020B0604030504040204" pitchFamily="34" charset="-120"/>
              </a:rPr>
              <a:t>畢業前於原校就讀滿</a:t>
            </a:r>
            <a:r>
              <a:rPr lang="en-US" altLang="zh-TW" sz="2800" dirty="0">
                <a:solidFill>
                  <a:srgbClr val="FF0000"/>
                </a:solidFill>
                <a:latin typeface="微軟正黑體" panose="020B0604030504040204" pitchFamily="34" charset="-120"/>
              </a:rPr>
              <a:t>2</a:t>
            </a:r>
            <a:r>
              <a:rPr lang="zh-TW" altLang="en-US" sz="2800" dirty="0">
                <a:solidFill>
                  <a:srgbClr val="FF0000"/>
                </a:solidFill>
                <a:latin typeface="微軟正黑體" panose="020B0604030504040204" pitchFamily="34" charset="-120"/>
              </a:rPr>
              <a:t>學年以上者</a:t>
            </a:r>
            <a:r>
              <a:rPr lang="zh-TW" altLang="en-US" sz="2800" dirty="0">
                <a:solidFill>
                  <a:srgbClr val="000066"/>
                </a:solidFill>
                <a:latin typeface="微軟正黑體" panose="020B0604030504040204" pitchFamily="34" charset="-120"/>
              </a:rPr>
              <a:t>，始取得保障名額</a:t>
            </a:r>
            <a:r>
              <a:rPr lang="zh-TW" altLang="en-US" sz="2800" dirty="0" smtClean="0">
                <a:solidFill>
                  <a:srgbClr val="000066"/>
                </a:solidFill>
                <a:latin typeface="微軟正黑體" panose="020B0604030504040204" pitchFamily="34" charset="-120"/>
              </a:rPr>
              <a:t>資格。</a:t>
            </a:r>
            <a:endParaRPr lang="en-US" altLang="zh-TW" sz="2800" dirty="0" smtClean="0">
              <a:solidFill>
                <a:srgbClr val="000066"/>
              </a:solidFill>
              <a:latin typeface="微軟正黑體" panose="020B0604030504040204" pitchFamily="34" charset="-120"/>
            </a:endParaRPr>
          </a:p>
          <a:p>
            <a:pPr>
              <a:defRPr/>
            </a:pPr>
            <a:r>
              <a:rPr lang="zh-TW" altLang="en-US" sz="2800" dirty="0">
                <a:solidFill>
                  <a:srgbClr val="000066"/>
                </a:solidFill>
                <a:latin typeface="微軟正黑體" panose="020B0604030504040204" pitchFamily="34" charset="-120"/>
              </a:rPr>
              <a:t>依據臺南市政府教育局中華民國</a:t>
            </a:r>
            <a:r>
              <a:rPr lang="en-US" altLang="zh-TW" sz="2800" dirty="0" smtClean="0">
                <a:solidFill>
                  <a:srgbClr val="000066"/>
                </a:solidFill>
                <a:latin typeface="微軟正黑體" panose="020B0604030504040204" pitchFamily="34" charset="-120"/>
              </a:rPr>
              <a:t>107</a:t>
            </a:r>
            <a:r>
              <a:rPr lang="zh-TW" altLang="en-US"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1</a:t>
            </a:r>
            <a:r>
              <a:rPr lang="zh-TW" altLang="en-US"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8</a:t>
            </a:r>
            <a:r>
              <a:rPr lang="zh-TW" altLang="en-US" sz="2800" dirty="0">
                <a:solidFill>
                  <a:srgbClr val="000066"/>
                </a:solidFill>
                <a:latin typeface="微軟正黑體" panose="020B0604030504040204" pitchFamily="34" charset="-120"/>
              </a:rPr>
              <a:t>日南市教課</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一</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字第</a:t>
            </a:r>
            <a:r>
              <a:rPr lang="en-US" altLang="zh-TW" sz="2800" dirty="0" smtClean="0">
                <a:solidFill>
                  <a:srgbClr val="000066"/>
                </a:solidFill>
                <a:latin typeface="微軟正黑體" panose="020B0604030504040204" pitchFamily="34" charset="-120"/>
              </a:rPr>
              <a:t>1070075738</a:t>
            </a:r>
            <a:r>
              <a:rPr lang="zh-TW" altLang="en-US" sz="2800" dirty="0" smtClean="0">
                <a:solidFill>
                  <a:srgbClr val="000066"/>
                </a:solidFill>
                <a:latin typeface="微軟正黑體" panose="020B0604030504040204" pitchFamily="34" charset="-120"/>
              </a:rPr>
              <a:t>號</a:t>
            </a:r>
            <a:r>
              <a:rPr lang="zh-TW" altLang="en-US" sz="2800" dirty="0">
                <a:solidFill>
                  <a:srgbClr val="000066"/>
                </a:solidFill>
                <a:latin typeface="微軟正黑體" panose="020B0604030504040204" pitchFamily="34" charset="-120"/>
              </a:rPr>
              <a:t>函</a:t>
            </a:r>
            <a:r>
              <a:rPr lang="zh-TW" altLang="en-US" sz="2800" dirty="0" smtClean="0">
                <a:solidFill>
                  <a:srgbClr val="000066"/>
                </a:solidFill>
                <a:latin typeface="微軟正黑體" panose="020B0604030504040204" pitchFamily="34" charset="-120"/>
              </a:rPr>
              <a:t>。</a:t>
            </a:r>
            <a:r>
              <a:rPr lang="en-US" altLang="zh-TW" sz="2800" dirty="0" smtClean="0">
                <a:solidFill>
                  <a:srgbClr val="FF0000"/>
                </a:solidFill>
                <a:latin typeface="微軟正黑體" panose="020B0604030504040204" pitchFamily="34" charset="-120"/>
              </a:rPr>
              <a:t>107</a:t>
            </a:r>
            <a:r>
              <a:rPr lang="zh-TW" altLang="en-US" sz="2800" dirty="0">
                <a:solidFill>
                  <a:srgbClr val="FF0000"/>
                </a:solidFill>
                <a:latin typeface="微軟正黑體" panose="020B0604030504040204" pitchFamily="34" charset="-120"/>
              </a:rPr>
              <a:t>學年度入學高級中等學校學生</a:t>
            </a:r>
            <a:r>
              <a:rPr lang="zh-TW" altLang="en-US" sz="2800" dirty="0">
                <a:solidFill>
                  <a:srgbClr val="000066"/>
                </a:solidFill>
                <a:latin typeface="微軟正黑體" panose="020B0604030504040204" pitchFamily="34" charset="-120"/>
              </a:rPr>
              <a:t>：如為轉</a:t>
            </a:r>
            <a:r>
              <a:rPr lang="zh-TW" altLang="en-US" sz="2800" dirty="0" smtClean="0">
                <a:solidFill>
                  <a:srgbClr val="000066"/>
                </a:solidFill>
                <a:latin typeface="微軟正黑體" panose="020B0604030504040204" pitchFamily="34" charset="-120"/>
              </a:rPr>
              <a:t>學生</a:t>
            </a:r>
            <a:r>
              <a:rPr lang="zh-TW" altLang="en-US" sz="2800" dirty="0">
                <a:solidFill>
                  <a:srgbClr val="000066"/>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最遲應於</a:t>
            </a:r>
            <a:r>
              <a:rPr lang="en-US" altLang="zh-TW" sz="2800" dirty="0">
                <a:solidFill>
                  <a:srgbClr val="FF0000"/>
                </a:solidFill>
                <a:latin typeface="微軟正黑體" panose="020B0604030504040204" pitchFamily="34" charset="-120"/>
              </a:rPr>
              <a:t>105</a:t>
            </a:r>
            <a:r>
              <a:rPr lang="zh-TW" altLang="en-US" sz="2800" dirty="0">
                <a:solidFill>
                  <a:srgbClr val="FF0000"/>
                </a:solidFill>
                <a:latin typeface="微軟正黑體" panose="020B0604030504040204" pitchFamily="34" charset="-120"/>
              </a:rPr>
              <a:t>年</a:t>
            </a:r>
            <a:r>
              <a:rPr lang="en-US" altLang="zh-TW" sz="2800" dirty="0">
                <a:solidFill>
                  <a:srgbClr val="FF0000"/>
                </a:solidFill>
                <a:latin typeface="微軟正黑體" panose="020B0604030504040204" pitchFamily="34" charset="-120"/>
              </a:rPr>
              <a:t>7</a:t>
            </a:r>
            <a:r>
              <a:rPr lang="zh-TW" altLang="en-US" sz="2800" dirty="0">
                <a:solidFill>
                  <a:srgbClr val="FF0000"/>
                </a:solidFill>
                <a:latin typeface="微軟正黑體" panose="020B0604030504040204" pitchFamily="34" charset="-120"/>
              </a:rPr>
              <a:t>月</a:t>
            </a:r>
            <a:r>
              <a:rPr lang="en-US" altLang="zh-TW" sz="2800" dirty="0">
                <a:solidFill>
                  <a:srgbClr val="FF0000"/>
                </a:solidFill>
                <a:latin typeface="微軟正黑體" panose="020B0604030504040204" pitchFamily="34" charset="-120"/>
              </a:rPr>
              <a:t>31</a:t>
            </a:r>
            <a:r>
              <a:rPr lang="zh-TW" altLang="en-US" sz="2800" dirty="0">
                <a:solidFill>
                  <a:srgbClr val="FF0000"/>
                </a:solidFill>
                <a:latin typeface="微軟正黑體" panose="020B0604030504040204" pitchFamily="34" charset="-120"/>
              </a:rPr>
              <a:t>日前</a:t>
            </a:r>
            <a:r>
              <a:rPr lang="en-US" altLang="zh-TW" sz="2800" dirty="0">
                <a:solidFill>
                  <a:srgbClr val="FF0000"/>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含</a:t>
            </a:r>
            <a:r>
              <a:rPr lang="en-US" altLang="zh-TW" sz="2800" dirty="0">
                <a:solidFill>
                  <a:srgbClr val="FF0000"/>
                </a:solidFill>
                <a:latin typeface="微軟正黑體" panose="020B0604030504040204" pitchFamily="34" charset="-120"/>
              </a:rPr>
              <a:t>7</a:t>
            </a:r>
            <a:r>
              <a:rPr lang="zh-TW" altLang="en-US" sz="2800" dirty="0">
                <a:solidFill>
                  <a:srgbClr val="FF0000"/>
                </a:solidFill>
                <a:latin typeface="微軟正黑體" panose="020B0604030504040204" pitchFamily="34" charset="-120"/>
              </a:rPr>
              <a:t>月</a:t>
            </a:r>
            <a:r>
              <a:rPr lang="en-US" altLang="zh-TW" sz="2800" dirty="0">
                <a:solidFill>
                  <a:srgbClr val="FF0000"/>
                </a:solidFill>
                <a:latin typeface="微軟正黑體" panose="020B0604030504040204" pitchFamily="34" charset="-120"/>
              </a:rPr>
              <a:t>31</a:t>
            </a:r>
            <a:r>
              <a:rPr lang="zh-TW" altLang="en-US" sz="2800" dirty="0">
                <a:solidFill>
                  <a:srgbClr val="FF0000"/>
                </a:solidFill>
                <a:latin typeface="微軟正黑體" panose="020B0604030504040204" pitchFamily="34" charset="-120"/>
              </a:rPr>
              <a:t>日當天</a:t>
            </a:r>
            <a:r>
              <a:rPr lang="en-US" altLang="zh-TW" sz="2800" dirty="0">
                <a:solidFill>
                  <a:srgbClr val="FF0000"/>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完成轉學</a:t>
            </a:r>
            <a:r>
              <a:rPr lang="zh-TW" altLang="en-US" sz="2800" dirty="0" smtClean="0">
                <a:solidFill>
                  <a:srgbClr val="FF0000"/>
                </a:solidFill>
                <a:latin typeface="微軟正黑體" panose="020B0604030504040204" pitchFamily="34" charset="-120"/>
              </a:rPr>
              <a:t>程序</a:t>
            </a:r>
            <a:r>
              <a:rPr lang="zh-TW" altLang="en-US" sz="2800" dirty="0">
                <a:solidFill>
                  <a:srgbClr val="FF0000"/>
                </a:solidFill>
                <a:latin typeface="微軟正黑體" panose="020B0604030504040204" pitchFamily="34" charset="-120"/>
              </a:rPr>
              <a:t>，並於新轉入學校就讀至畢業</a:t>
            </a:r>
            <a:r>
              <a:rPr lang="zh-TW" altLang="en-US" sz="2800" dirty="0">
                <a:solidFill>
                  <a:srgbClr val="000066"/>
                </a:solidFill>
                <a:latin typeface="微軟正黑體" panose="020B0604030504040204" pitchFamily="34" charset="-120"/>
              </a:rPr>
              <a:t>，始符合「畢業前於原</a:t>
            </a:r>
            <a:r>
              <a:rPr lang="zh-TW" altLang="en-US" sz="2800" dirty="0" smtClean="0">
                <a:solidFill>
                  <a:srgbClr val="000066"/>
                </a:solidFill>
                <a:latin typeface="微軟正黑體" panose="020B0604030504040204" pitchFamily="34" charset="-120"/>
              </a:rPr>
              <a:t>校就讀</a:t>
            </a:r>
            <a:r>
              <a:rPr lang="zh-TW" altLang="en-US" sz="2800" dirty="0">
                <a:solidFill>
                  <a:srgbClr val="000066"/>
                </a:solidFill>
                <a:latin typeface="微軟正黑體" panose="020B0604030504040204" pitchFamily="34" charset="-120"/>
              </a:rPr>
              <a:t>滿</a:t>
            </a:r>
            <a:r>
              <a:rPr lang="en-US" altLang="zh-TW" sz="2800" dirty="0">
                <a:solidFill>
                  <a:srgbClr val="000066"/>
                </a:solidFill>
                <a:latin typeface="微軟正黑體" panose="020B0604030504040204" pitchFamily="34" charset="-120"/>
              </a:rPr>
              <a:t>2</a:t>
            </a:r>
            <a:r>
              <a:rPr lang="zh-TW" altLang="en-US" sz="2800" dirty="0">
                <a:solidFill>
                  <a:srgbClr val="000066"/>
                </a:solidFill>
                <a:latin typeface="微軟正黑體" panose="020B0604030504040204" pitchFamily="34" charset="-120"/>
              </a:rPr>
              <a:t>學年以上者」之定義，而具有保障名額資格。</a:t>
            </a:r>
            <a:endParaRPr lang="en-US" altLang="zh-TW" sz="2800" dirty="0" smtClean="0">
              <a:solidFill>
                <a:srgbClr val="000066"/>
              </a:solidFill>
              <a:latin typeface="微軟正黑體" panose="020B0604030504040204" pitchFamily="34" charset="-120"/>
            </a:endParaRPr>
          </a:p>
          <a:p>
            <a:pPr>
              <a:defRPr/>
            </a:pPr>
            <a:endParaRPr lang="zh-TW" altLang="en-US" sz="3467" dirty="0">
              <a:solidFill>
                <a:srgbClr val="000066"/>
              </a:solidFill>
              <a:latin typeface="微軟正黑體" panose="020B0604030504040204" pitchFamily="34" charset="-120"/>
            </a:endParaRPr>
          </a:p>
        </p:txBody>
      </p:sp>
      <p:sp>
        <p:nvSpPr>
          <p:cNvPr id="11981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98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4A9C012-0FAF-4E76-B853-FE59AE653FF7}" type="slidenum">
              <a:rPr kumimoji="0" lang="zh-TW" altLang="en-US" smtClean="0">
                <a:solidFill>
                  <a:srgbClr val="FEFFFF"/>
                </a:solidFill>
                <a:latin typeface="Century Gothic" panose="020B0502020202020204" pitchFamily="34" charset="0"/>
              </a:rPr>
              <a:pPr/>
              <a:t>47</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Grp="1"/>
          </p:cNvSpPr>
          <p:nvPr>
            <p:ph type="body" sz="half" idx="4294967295"/>
          </p:nvPr>
        </p:nvSpPr>
        <p:spPr>
          <a:xfrm>
            <a:off x="1751013" y="1152525"/>
            <a:ext cx="9142412" cy="3887788"/>
          </a:xfrm>
        </p:spPr>
        <p:txBody>
          <a:bodyPr/>
          <a:lstStyle/>
          <a:p>
            <a:pPr>
              <a:defRPr/>
            </a:pPr>
            <a:r>
              <a:rPr lang="zh-TW" altLang="en-US" sz="3467" dirty="0">
                <a:solidFill>
                  <a:srgbClr val="000066"/>
                </a:solidFill>
                <a:latin typeface="微軟正黑體" pitchFamily="34" charset="-120"/>
              </a:rPr>
              <a:t>第一次學生上網選填志願模擬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1/10(</a:t>
            </a:r>
            <a:r>
              <a:rPr lang="zh-TW" altLang="en-US" sz="3467" b="1" dirty="0" smtClean="0">
                <a:solidFill>
                  <a:srgbClr val="FF0000"/>
                </a:solidFill>
                <a:latin typeface="標楷體" panose="03000509000000000000" pitchFamily="65" charset="-120"/>
                <a:ea typeface="標楷體" panose="03000509000000000000" pitchFamily="65" charset="-120"/>
              </a:rPr>
              <a:t>三</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上午</a:t>
            </a:r>
            <a:r>
              <a:rPr lang="en-US" altLang="zh-TW" sz="3467" b="1" dirty="0" smtClean="0">
                <a:solidFill>
                  <a:srgbClr val="FF0000"/>
                </a:solidFill>
                <a:latin typeface="標楷體" panose="03000509000000000000" pitchFamily="65" charset="-120"/>
                <a:ea typeface="標楷體" panose="03000509000000000000" pitchFamily="65" charset="-120"/>
              </a:rPr>
              <a:t>9</a:t>
            </a:r>
            <a:r>
              <a:rPr lang="zh-TW" altLang="en-US" sz="3467" b="1" dirty="0">
                <a:solidFill>
                  <a:srgbClr val="FF0000"/>
                </a:solidFill>
                <a:latin typeface="標楷體" panose="03000509000000000000" pitchFamily="65" charset="-120"/>
                <a:ea typeface="標楷體" panose="03000509000000000000" pitchFamily="65" charset="-120"/>
              </a:rPr>
              <a:t>時至</a:t>
            </a:r>
            <a:r>
              <a:rPr lang="en-US" altLang="zh-TW" sz="3467" b="1" dirty="0" smtClean="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smtClean="0">
              <a:solidFill>
                <a:srgbClr val="FF0000"/>
              </a:solidFill>
              <a:latin typeface="標楷體" panose="03000509000000000000" pitchFamily="65" charset="-120"/>
              <a:ea typeface="標楷體" panose="03000509000000000000" pitchFamily="65" charset="-120"/>
            </a:endParaRPr>
          </a:p>
          <a:p>
            <a:pPr>
              <a:defRPr/>
            </a:pPr>
            <a:r>
              <a:rPr lang="zh-TW" altLang="en-US" sz="3467" dirty="0" smtClean="0">
                <a:solidFill>
                  <a:srgbClr val="000066"/>
                </a:solidFill>
                <a:latin typeface="微軟正黑體" pitchFamily="34" charset="-120"/>
              </a:rPr>
              <a:t>第二</a:t>
            </a:r>
            <a:r>
              <a:rPr lang="zh-TW" altLang="en-US" sz="3467" dirty="0">
                <a:solidFill>
                  <a:srgbClr val="000066"/>
                </a:solidFill>
                <a:latin typeface="微軟正黑體" pitchFamily="34" charset="-120"/>
              </a:rPr>
              <a:t>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smtClean="0">
                <a:solidFill>
                  <a:srgbClr val="000066"/>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4/11(</a:t>
            </a:r>
            <a:r>
              <a:rPr lang="zh-TW" altLang="en-US" sz="3467" b="1" dirty="0" smtClean="0">
                <a:solidFill>
                  <a:srgbClr val="FF0000"/>
                </a:solidFill>
                <a:latin typeface="標楷體" panose="03000509000000000000" pitchFamily="65" charset="-120"/>
                <a:ea typeface="標楷體" panose="03000509000000000000" pitchFamily="65" charset="-120"/>
              </a:rPr>
              <a:t>三</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上午</a:t>
            </a:r>
            <a:r>
              <a:rPr lang="en-US" altLang="zh-TW" sz="3467" b="1" dirty="0" smtClean="0">
                <a:solidFill>
                  <a:srgbClr val="FF0000"/>
                </a:solidFill>
                <a:latin typeface="標楷體" panose="03000509000000000000" pitchFamily="65" charset="-120"/>
                <a:ea typeface="標楷體" panose="03000509000000000000" pitchFamily="65" charset="-120"/>
              </a:rPr>
              <a:t>9</a:t>
            </a:r>
            <a:r>
              <a:rPr lang="zh-TW" altLang="en-US" sz="3467" b="1" dirty="0">
                <a:solidFill>
                  <a:srgbClr val="FF0000"/>
                </a:solidFill>
                <a:latin typeface="標楷體" panose="03000509000000000000" pitchFamily="65" charset="-120"/>
                <a:ea typeface="標楷體" panose="03000509000000000000" pitchFamily="65" charset="-120"/>
              </a:rPr>
              <a:t>時至</a:t>
            </a:r>
            <a:r>
              <a:rPr lang="en-US" altLang="zh-TW" sz="3467" b="1" dirty="0" smtClean="0">
                <a:solidFill>
                  <a:srgbClr val="FF0000"/>
                </a:solidFill>
                <a:latin typeface="標楷體" panose="03000509000000000000" pitchFamily="65" charset="-120"/>
                <a:ea typeface="標楷體" panose="03000509000000000000" pitchFamily="65" charset="-120"/>
              </a:rPr>
              <a:t>4/15(</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a:solidFill>
                <a:srgbClr val="FF0000"/>
              </a:solidFill>
              <a:latin typeface="微軟正黑體" pitchFamily="34" charset="-120"/>
            </a:endParaRPr>
          </a:p>
          <a:p>
            <a:pPr>
              <a:defRPr/>
            </a:pPr>
            <a:r>
              <a:rPr lang="zh-TW" altLang="en-US" sz="3467" dirty="0">
                <a:solidFill>
                  <a:srgbClr val="000066"/>
                </a:solidFill>
                <a:latin typeface="微軟正黑體" pitchFamily="34" charset="-120"/>
              </a:rPr>
              <a:t>正式志願選填日</a:t>
            </a:r>
            <a:r>
              <a:rPr lang="zh-TW" altLang="en-US" sz="3467" dirty="0" smtClean="0">
                <a:solidFill>
                  <a:srgbClr val="000066"/>
                </a:solidFill>
                <a:latin typeface="微軟正黑體" pitchFamily="34" charset="-120"/>
              </a:rPr>
              <a:t>：</a:t>
            </a:r>
            <a:endParaRPr lang="en-US" altLang="zh-TW" sz="3467" b="1" dirty="0" smtClean="0">
              <a:solidFill>
                <a:srgbClr val="FF0000"/>
              </a:solidFill>
              <a:latin typeface="微軟正黑體" pitchFamily="34"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6/20(</a:t>
            </a:r>
            <a:r>
              <a:rPr lang="zh-TW" altLang="en-US" sz="3467" b="1" dirty="0" smtClean="0">
                <a:solidFill>
                  <a:srgbClr val="FF0000"/>
                </a:solidFill>
                <a:latin typeface="標楷體" panose="03000509000000000000" pitchFamily="65" charset="-120"/>
                <a:ea typeface="標楷體" panose="03000509000000000000" pitchFamily="65" charset="-120"/>
              </a:rPr>
              <a:t>三</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smtClean="0">
                <a:solidFill>
                  <a:srgbClr val="FF0000"/>
                </a:solidFill>
                <a:latin typeface="標楷體" panose="03000509000000000000" pitchFamily="65" charset="-120"/>
                <a:ea typeface="標楷體" panose="03000509000000000000" pitchFamily="65" charset="-120"/>
              </a:rPr>
              <a:t>6/24(</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a:solidFill>
                <a:srgbClr val="FF0000"/>
              </a:solidFill>
              <a:latin typeface="微軟正黑體" pitchFamily="34" charset="-120"/>
            </a:endParaRPr>
          </a:p>
          <a:p>
            <a:pPr>
              <a:defRPr/>
            </a:pPr>
            <a:r>
              <a:rPr lang="zh-TW" altLang="en-US" sz="3467" dirty="0" smtClean="0">
                <a:solidFill>
                  <a:srgbClr val="000066"/>
                </a:solidFill>
                <a:latin typeface="微軟正黑體" pitchFamily="34" charset="-120"/>
              </a:rPr>
              <a:t>模擬</a:t>
            </a:r>
            <a:r>
              <a:rPr lang="zh-TW" altLang="en-US" sz="3467" dirty="0">
                <a:solidFill>
                  <a:srgbClr val="000066"/>
                </a:solidFill>
                <a:latin typeface="微軟正黑體" pitchFamily="34" charset="-120"/>
              </a:rPr>
              <a:t>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0835"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08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48</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2135188" y="1441450"/>
            <a:ext cx="8353425" cy="3887788"/>
          </a:xfrm>
        </p:spPr>
        <p:txBody>
          <a:bodyPr/>
          <a:lstStyle/>
          <a:p>
            <a:pPr>
              <a:defRPr/>
            </a:pPr>
            <a:r>
              <a:rPr lang="en-US" altLang="zh-TW" sz="3467" dirty="0" smtClean="0">
                <a:solidFill>
                  <a:srgbClr val="000066"/>
                </a:solidFill>
                <a:latin typeface="微軟正黑體" pitchFamily="34" charset="-120"/>
              </a:rPr>
              <a:t>107</a:t>
            </a:r>
            <a:r>
              <a:rPr lang="zh-TW" altLang="en-US" sz="3467" dirty="0" smtClean="0">
                <a:solidFill>
                  <a:srgbClr val="000066"/>
                </a:solidFill>
                <a:latin typeface="微軟正黑體" pitchFamily="34" charset="-120"/>
              </a:rPr>
              <a:t>年，五專</a:t>
            </a:r>
            <a:r>
              <a:rPr lang="zh-TW" altLang="en-US" sz="3467" dirty="0">
                <a:solidFill>
                  <a:srgbClr val="000066"/>
                </a:solidFill>
                <a:latin typeface="微軟正黑體" pitchFamily="34" charset="-120"/>
              </a:rPr>
              <a:t>部分</a:t>
            </a:r>
            <a:r>
              <a:rPr lang="zh-TW" altLang="en-US" sz="3467" dirty="0" smtClean="0">
                <a:solidFill>
                  <a:srgbClr val="000066"/>
                </a:solidFill>
                <a:latin typeface="微軟正黑體" pitchFamily="34" charset="-120"/>
              </a:rPr>
              <a:t>名額</a:t>
            </a:r>
            <a:r>
              <a:rPr lang="zh-TW" altLang="en-US" sz="3467" dirty="0" smtClean="0">
                <a:solidFill>
                  <a:srgbClr val="FF0000"/>
                </a:solidFill>
                <a:latin typeface="微軟正黑體" pitchFamily="34" charset="-120"/>
              </a:rPr>
              <a:t>不再</a:t>
            </a:r>
            <a:r>
              <a:rPr lang="zh-TW" altLang="en-US" sz="3467" dirty="0" smtClean="0">
                <a:solidFill>
                  <a:srgbClr val="000066"/>
                </a:solidFill>
                <a:latin typeface="微軟正黑體" pitchFamily="34" charset="-120"/>
              </a:rPr>
              <a:t>納入</a:t>
            </a:r>
            <a:r>
              <a:rPr lang="zh-TW" altLang="en-US" sz="3467" dirty="0">
                <a:solidFill>
                  <a:srgbClr val="000066"/>
                </a:solidFill>
                <a:latin typeface="微軟正黑體" pitchFamily="34" charset="-120"/>
              </a:rPr>
              <a:t>免試志願選</a:t>
            </a:r>
            <a:r>
              <a:rPr lang="zh-TW" altLang="en-US" sz="3467" dirty="0" smtClean="0">
                <a:solidFill>
                  <a:srgbClr val="000066"/>
                </a:solidFill>
                <a:latin typeface="微軟正黑體" pitchFamily="34" charset="-120"/>
              </a:rPr>
              <a:t>填。</a:t>
            </a:r>
            <a:endParaRPr lang="en-US" altLang="zh-TW" sz="3467" dirty="0" smtClean="0">
              <a:solidFill>
                <a:srgbClr val="000066"/>
              </a:solidFill>
              <a:latin typeface="微軟正黑體" pitchFamily="34" charset="-120"/>
            </a:endParaRPr>
          </a:p>
          <a:p>
            <a:pPr>
              <a:defRPr/>
            </a:pPr>
            <a:r>
              <a:rPr lang="zh-TW" altLang="en-US" sz="3467" dirty="0" smtClean="0">
                <a:solidFill>
                  <a:srgbClr val="000066"/>
                </a:solidFill>
                <a:latin typeface="微軟正黑體" pitchFamily="34" charset="-120"/>
              </a:rPr>
              <a:t>每一</a:t>
            </a:r>
            <a:r>
              <a:rPr lang="zh-TW" altLang="en-US" sz="3467" dirty="0">
                <a:solidFill>
                  <a:srgbClr val="000066"/>
                </a:solidFill>
                <a:latin typeface="微軟正黑體" pitchFamily="34" charset="-120"/>
              </a:rPr>
              <a:t>志願序至多可選填</a:t>
            </a:r>
            <a:r>
              <a:rPr lang="en-US" altLang="zh-TW" sz="3467" dirty="0">
                <a:solidFill>
                  <a:srgbClr val="000066"/>
                </a:solidFill>
                <a:latin typeface="微軟正黑體" pitchFamily="34" charset="-120"/>
              </a:rPr>
              <a:t>3</a:t>
            </a:r>
            <a:r>
              <a:rPr lang="zh-TW" altLang="en-US" sz="3467" dirty="0">
                <a:solidFill>
                  <a:srgbClr val="000066"/>
                </a:solidFill>
                <a:latin typeface="微軟正黑體" pitchFamily="34" charset="-120"/>
              </a:rPr>
              <a:t>校為一群組。</a:t>
            </a:r>
            <a:endParaRPr lang="en-US" altLang="zh-TW" sz="3467" dirty="0">
              <a:solidFill>
                <a:srgbClr val="000066"/>
              </a:solidFill>
              <a:latin typeface="微軟正黑體" pitchFamily="34" charset="-120"/>
            </a:endParaRPr>
          </a:p>
          <a:p>
            <a:pPr>
              <a:defRPr/>
            </a:pPr>
            <a:r>
              <a:rPr lang="zh-TW" altLang="en-US" sz="3467" dirty="0">
                <a:solidFill>
                  <a:srgbClr val="000066"/>
                </a:solidFill>
                <a:latin typeface="微軟正黑體" pitchFamily="34" charset="-120"/>
              </a:rPr>
              <a:t>同一學校第</a:t>
            </a:r>
            <a:r>
              <a:rPr lang="en-US" altLang="zh-TW" sz="3467" dirty="0">
                <a:solidFill>
                  <a:srgbClr val="000066"/>
                </a:solidFill>
                <a:latin typeface="微軟正黑體" pitchFamily="34" charset="-120"/>
              </a:rPr>
              <a:t>2</a:t>
            </a:r>
            <a:r>
              <a:rPr lang="zh-TW" altLang="en-US" sz="3467" dirty="0">
                <a:solidFill>
                  <a:srgbClr val="000066"/>
                </a:solidFill>
                <a:latin typeface="微軟正黑體" pitchFamily="34" charset="-120"/>
              </a:rPr>
              <a:t>次選填，視為不同志願序</a:t>
            </a:r>
            <a:r>
              <a:rPr lang="zh-TW" altLang="en-US" sz="3467" dirty="0" smtClean="0">
                <a:solidFill>
                  <a:srgbClr val="000066"/>
                </a:solidFill>
                <a:latin typeface="微軟正黑體" pitchFamily="34" charset="-120"/>
              </a:rPr>
              <a:t>。</a:t>
            </a:r>
            <a:endParaRPr lang="en-US" altLang="zh-TW" sz="3467" dirty="0" smtClean="0">
              <a:solidFill>
                <a:srgbClr val="000066"/>
              </a:solidFill>
              <a:latin typeface="微軟正黑體" pitchFamily="34" charset="-120"/>
            </a:endParaRPr>
          </a:p>
          <a:p>
            <a:pPr marL="0" indent="0">
              <a:buFont typeface="Wingdings 3" panose="05040102010807070707" pitchFamily="18" charset="2"/>
              <a:buNone/>
              <a:defRPr/>
            </a:pPr>
            <a:endParaRPr lang="zh-TW" altLang="en-US" sz="3467" dirty="0">
              <a:solidFill>
                <a:srgbClr val="000066"/>
              </a:solidFill>
              <a:latin typeface="微軟正黑體" pitchFamily="34" charset="-120"/>
            </a:endParaRP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1860" name="文字方塊 6"/>
          <p:cNvSpPr txBox="1">
            <a:spLocks noChangeArrowheads="1"/>
          </p:cNvSpPr>
          <p:nvPr/>
        </p:nvSpPr>
        <p:spPr bwMode="auto">
          <a:xfrm>
            <a:off x="1862138" y="3444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微軟正黑體" panose="020B0604030504040204" pitchFamily="34" charset="-120"/>
                <a:ea typeface="華康細圓體" panose="020F0309000000000000" pitchFamily="49" charset="-120"/>
              </a:rPr>
              <a:t>(</a:t>
            </a:r>
            <a:r>
              <a:rPr lang="zh-TW" altLang="en-US" sz="4000">
                <a:solidFill>
                  <a:srgbClr val="FFFF00"/>
                </a:solidFill>
                <a:latin typeface="微軟正黑體" panose="020B0604030504040204" pitchFamily="34" charset="-120"/>
                <a:ea typeface="華康細圓體" panose="020F0309000000000000" pitchFamily="49" charset="-120"/>
              </a:rPr>
              <a:t>七</a:t>
            </a:r>
            <a:r>
              <a:rPr lang="en-US" altLang="zh-TW" sz="4000">
                <a:solidFill>
                  <a:srgbClr val="FFFF00"/>
                </a:solidFill>
                <a:latin typeface="微軟正黑體" panose="020B0604030504040204" pitchFamily="34" charset="-120"/>
                <a:ea typeface="華康細圓體" panose="020F0309000000000000" pitchFamily="49" charset="-120"/>
              </a:rPr>
              <a:t>)</a:t>
            </a:r>
            <a:r>
              <a:rPr lang="zh-TW" altLang="zh-TW" sz="4000">
                <a:solidFill>
                  <a:srgbClr val="FFFF00"/>
                </a:solidFill>
                <a:latin typeface="微軟正黑體" panose="020B0604030504040204" pitchFamily="34" charset="-120"/>
                <a:ea typeface="華康細圓體" panose="020F0309000000000000" pitchFamily="49" charset="-120"/>
              </a:rPr>
              <a:t>選填志願注意事項</a:t>
            </a:r>
            <a:r>
              <a:rPr lang="en-US" altLang="zh-TW" sz="4000">
                <a:solidFill>
                  <a:srgbClr val="FFFF00"/>
                </a:solidFill>
                <a:latin typeface="微軟正黑體" panose="020B0604030504040204" pitchFamily="34" charset="-120"/>
                <a:ea typeface="華康細圓體" panose="020F0309000000000000" pitchFamily="49" charset="-120"/>
              </a:rPr>
              <a:t>5</a:t>
            </a:r>
            <a:endParaRPr lang="zh-TW" altLang="en-US" sz="4000">
              <a:solidFill>
                <a:srgbClr val="FFFF00"/>
              </a:solidFill>
            </a:endParaRPr>
          </a:p>
        </p:txBody>
      </p:sp>
      <p:sp>
        <p:nvSpPr>
          <p:cNvPr id="12186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3B95B5-A858-4C83-956D-F553CB8C8475}" type="slidenum">
              <a:rPr kumimoji="0" lang="zh-TW" altLang="en-US" smtClean="0">
                <a:solidFill>
                  <a:srgbClr val="FEFFFF"/>
                </a:solidFill>
                <a:latin typeface="Century Gothic" panose="020B0502020202020204" pitchFamily="34" charset="0"/>
              </a:rPr>
              <a:pPr/>
              <a:t>49</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2"/>
          <p:cNvSpPr>
            <a:spLocks noGrp="1"/>
          </p:cNvSpPr>
          <p:nvPr>
            <p:ph type="title"/>
          </p:nvPr>
        </p:nvSpPr>
        <p:spPr>
          <a:xfrm>
            <a:off x="2592388" y="623888"/>
            <a:ext cx="8912225" cy="1281112"/>
          </a:xfrm>
        </p:spPr>
        <p:txBody>
          <a:bodyPr/>
          <a:lstStyle/>
          <a:p>
            <a:pPr eaLnBrk="1" hangingPunct="1"/>
            <a:r>
              <a:rPr lang="zh-TW" altLang="en-US" sz="4800" b="1"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為何實施十二年國教</a:t>
            </a:r>
          </a:p>
        </p:txBody>
      </p:sp>
      <p:sp>
        <p:nvSpPr>
          <p:cNvPr id="62467" name="內容版面配置區 3"/>
          <p:cNvSpPr>
            <a:spLocks noGrp="1"/>
          </p:cNvSpPr>
          <p:nvPr>
            <p:ph sz="quarter" idx="1"/>
          </p:nvPr>
        </p:nvSpPr>
        <p:spPr>
          <a:xfrm>
            <a:off x="1981200" y="1600200"/>
            <a:ext cx="8147050" cy="4873625"/>
          </a:xfrm>
        </p:spPr>
        <p:txBody>
          <a:bodyPr/>
          <a:lstStyle/>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因為在量的實質上，已具備十二年國教的目標。</a:t>
            </a:r>
            <a:endParaRPr lang="en-US" altLang="zh-TW" sz="3200" b="1" smtClean="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隨著社會的變遷教育的目標及內容有必要與時俱進。</a:t>
            </a:r>
            <a:endParaRPr lang="en-US" altLang="zh-TW" sz="3200" b="1" smtClean="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社會大眾對教育改革的期待，督促政府加快腳步。</a:t>
            </a:r>
          </a:p>
        </p:txBody>
      </p:sp>
      <p:sp>
        <p:nvSpPr>
          <p:cNvPr id="62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BBAC080-0084-42C4-B560-02EEB83E5D57}" type="slidenum">
              <a:rPr kumimoji="0" lang="zh-TW" altLang="en-US" smtClean="0">
                <a:solidFill>
                  <a:srgbClr val="FEFFFF"/>
                </a:solidFill>
                <a:latin typeface="Century Gothic" panose="020B0502020202020204" pitchFamily="34" charset="0"/>
              </a:rPr>
              <a:pPr/>
              <a:t>5</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2141538" y="787400"/>
          <a:ext cx="7643812" cy="5856289"/>
        </p:xfrm>
        <a:graphic>
          <a:graphicData uri="http://schemas.openxmlformats.org/drawingml/2006/table">
            <a:tbl>
              <a:tblPr/>
              <a:tblGrid>
                <a:gridCol w="1053292">
                  <a:extLst>
                    <a:ext uri="{9D8B030D-6E8A-4147-A177-3AD203B41FA5}">
                      <a16:colId xmlns:a16="http://schemas.microsoft.com/office/drawing/2014/main" xmlns="" val="20000"/>
                    </a:ext>
                  </a:extLst>
                </a:gridCol>
                <a:gridCol w="697749">
                  <a:extLst>
                    <a:ext uri="{9D8B030D-6E8A-4147-A177-3AD203B41FA5}">
                      <a16:colId xmlns:a16="http://schemas.microsoft.com/office/drawing/2014/main" xmlns="" val="20001"/>
                    </a:ext>
                  </a:extLst>
                </a:gridCol>
                <a:gridCol w="697749">
                  <a:extLst>
                    <a:ext uri="{9D8B030D-6E8A-4147-A177-3AD203B41FA5}">
                      <a16:colId xmlns:a16="http://schemas.microsoft.com/office/drawing/2014/main" xmlns="" val="20002"/>
                    </a:ext>
                  </a:extLst>
                </a:gridCol>
                <a:gridCol w="697749">
                  <a:extLst>
                    <a:ext uri="{9D8B030D-6E8A-4147-A177-3AD203B41FA5}">
                      <a16:colId xmlns:a16="http://schemas.microsoft.com/office/drawing/2014/main" xmlns="" val="20003"/>
                    </a:ext>
                  </a:extLst>
                </a:gridCol>
                <a:gridCol w="697749">
                  <a:extLst>
                    <a:ext uri="{9D8B030D-6E8A-4147-A177-3AD203B41FA5}">
                      <a16:colId xmlns:a16="http://schemas.microsoft.com/office/drawing/2014/main" xmlns="" val="20004"/>
                    </a:ext>
                  </a:extLst>
                </a:gridCol>
                <a:gridCol w="692963">
                  <a:extLst>
                    <a:ext uri="{9D8B030D-6E8A-4147-A177-3AD203B41FA5}">
                      <a16:colId xmlns:a16="http://schemas.microsoft.com/office/drawing/2014/main" xmlns="" val="20005"/>
                    </a:ext>
                  </a:extLst>
                </a:gridCol>
                <a:gridCol w="724546">
                  <a:extLst>
                    <a:ext uri="{9D8B030D-6E8A-4147-A177-3AD203B41FA5}">
                      <a16:colId xmlns:a16="http://schemas.microsoft.com/office/drawing/2014/main" xmlns="" val="20006"/>
                    </a:ext>
                  </a:extLst>
                </a:gridCol>
                <a:gridCol w="794005">
                  <a:extLst>
                    <a:ext uri="{9D8B030D-6E8A-4147-A177-3AD203B41FA5}">
                      <a16:colId xmlns:a16="http://schemas.microsoft.com/office/drawing/2014/main" xmlns="" val="20007"/>
                    </a:ext>
                  </a:extLst>
                </a:gridCol>
                <a:gridCol w="794005">
                  <a:extLst>
                    <a:ext uri="{9D8B030D-6E8A-4147-A177-3AD203B41FA5}">
                      <a16:colId xmlns:a16="http://schemas.microsoft.com/office/drawing/2014/main" xmlns="" val="20008"/>
                    </a:ext>
                  </a:extLst>
                </a:gridCol>
                <a:gridCol w="794005">
                  <a:extLst>
                    <a:ext uri="{9D8B030D-6E8A-4147-A177-3AD203B41FA5}">
                      <a16:colId xmlns:a16="http://schemas.microsoft.com/office/drawing/2014/main" xmlns="" val="20009"/>
                    </a:ext>
                  </a:extLst>
                </a:gridCol>
              </a:tblGrid>
              <a:tr h="44504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0"/>
                  </a:ext>
                </a:extLst>
              </a:tr>
              <a:tr h="5085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xmlns="" val="10001"/>
                  </a:ext>
                </a:extLst>
              </a:tr>
              <a:tr h="61619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2"/>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1</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6</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500" b="1"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4</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500" b="1" i="0" u="none" strike="noStrike" cap="none" normalizeH="0" baseline="0" dirty="0" smtClean="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3"/>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7</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5</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4"/>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500" b="1"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500" b="1" i="0" u="none" strike="noStrike" cap="none" normalizeH="0" baseline="0" dirty="0" smtClean="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5"/>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500" b="0"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6"/>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500" b="0"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10007"/>
                  </a:ext>
                </a:extLst>
              </a:tr>
            </a:tbl>
          </a:graphicData>
        </a:graphic>
      </p:graphicFrame>
      <p:sp>
        <p:nvSpPr>
          <p:cNvPr id="2" name="矩形 1"/>
          <p:cNvSpPr/>
          <p:nvPr/>
        </p:nvSpPr>
        <p:spPr>
          <a:xfrm>
            <a:off x="308292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517207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997" name="文字方塊 6"/>
          <p:cNvSpPr txBox="1">
            <a:spLocks noChangeArrowheads="1"/>
          </p:cNvSpPr>
          <p:nvPr/>
        </p:nvSpPr>
        <p:spPr bwMode="auto">
          <a:xfrm>
            <a:off x="2001838" y="109538"/>
            <a:ext cx="7891462" cy="5857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a:solidFill>
                  <a:srgbClr val="FFFF00"/>
                </a:solidFill>
                <a:latin typeface="微軟正黑體" panose="020B0604030504040204" pitchFamily="34" charset="-120"/>
                <a:ea typeface="華康細圓體" panose="020F0309000000000000" pitchFamily="49" charset="-120"/>
              </a:rPr>
              <a:t>同一學校第</a:t>
            </a:r>
            <a:r>
              <a:rPr lang="en-US" altLang="zh-TW" sz="3200">
                <a:solidFill>
                  <a:srgbClr val="FFFF00"/>
                </a:solidFill>
                <a:latin typeface="微軟正黑體" panose="020B0604030504040204" pitchFamily="34" charset="-120"/>
                <a:ea typeface="華康細圓體" panose="020F0309000000000000" pitchFamily="49" charset="-120"/>
              </a:rPr>
              <a:t>2</a:t>
            </a:r>
            <a:r>
              <a:rPr lang="zh-TW" altLang="en-US" sz="3200">
                <a:solidFill>
                  <a:srgbClr val="FFFF00"/>
                </a:solidFill>
                <a:latin typeface="微軟正黑體" panose="020B0604030504040204" pitchFamily="34" charset="-120"/>
                <a:ea typeface="華康細圓體" panose="020F0309000000000000" pitchFamily="49" charset="-120"/>
              </a:rPr>
              <a:t>次選填，視為不同志願序。</a:t>
            </a:r>
          </a:p>
        </p:txBody>
      </p:sp>
      <p:sp>
        <p:nvSpPr>
          <p:cNvPr id="12399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7BF16C-E66B-4D1E-B7E9-1617F4D6B618}" type="slidenum">
              <a:rPr kumimoji="0" lang="zh-TW" altLang="en-US" smtClean="0">
                <a:solidFill>
                  <a:srgbClr val="FEFFFF"/>
                </a:solidFill>
                <a:latin typeface="Century Gothic" panose="020B0502020202020204" pitchFamily="34" charset="0"/>
              </a:rPr>
              <a:pPr/>
              <a:t>50</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a:xfrm>
            <a:off x="1995488" y="488950"/>
            <a:ext cx="88026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九</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多元學習</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競賽成績</a:t>
            </a:r>
            <a:r>
              <a:rPr lang="en-US" altLang="zh-TW" sz="4000" smtClean="0">
                <a:solidFill>
                  <a:srgbClr val="FFFF00"/>
                </a:solidFill>
                <a:latin typeface="標楷體" panose="03000509000000000000" pitchFamily="65" charset="-120"/>
                <a:ea typeface="標楷體" panose="03000509000000000000" pitchFamily="65" charset="-120"/>
              </a:rPr>
              <a:t>1(10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24931" name="內容版面配置區 2"/>
          <p:cNvSpPr>
            <a:spLocks noGrp="1"/>
          </p:cNvSpPr>
          <p:nvPr>
            <p:ph idx="1"/>
          </p:nvPr>
        </p:nvSpPr>
        <p:spPr>
          <a:xfrm>
            <a:off x="2095500" y="1844675"/>
            <a:ext cx="8977313" cy="4006850"/>
          </a:xfrm>
        </p:spPr>
        <p:txBody>
          <a:bodyPr/>
          <a:lstStyle/>
          <a:p>
            <a:pPr eaLnBrk="1" hangingPunct="1"/>
            <a:r>
              <a:rPr lang="zh-TW" altLang="en-US" sz="3200" smtClean="0">
                <a:solidFill>
                  <a:schemeClr val="tx1"/>
                </a:solidFill>
                <a:latin typeface="華康超圓體"/>
                <a:ea typeface="華康粗圓體" panose="020F0709000000000000" pitchFamily="49" charset="-120"/>
              </a:rPr>
              <a:t>分為國際性、全國性、縣市性</a:t>
            </a:r>
            <a:r>
              <a:rPr lang="en-US" altLang="zh-TW" sz="3200" smtClean="0">
                <a:solidFill>
                  <a:schemeClr val="tx1"/>
                </a:solidFill>
                <a:latin typeface="華康超圓體"/>
                <a:ea typeface="華康粗圓體" panose="020F0709000000000000" pitchFamily="49" charset="-120"/>
              </a:rPr>
              <a:t>(</a:t>
            </a:r>
            <a:r>
              <a:rPr lang="zh-TW" altLang="en-US" sz="3200" smtClean="0">
                <a:solidFill>
                  <a:schemeClr val="tx1"/>
                </a:solidFill>
                <a:latin typeface="華康超圓體"/>
                <a:ea typeface="華康粗圓體" panose="020F0709000000000000" pitchFamily="49" charset="-120"/>
              </a:rPr>
              <a:t>以競賽採計一覽表為主</a:t>
            </a:r>
            <a:r>
              <a:rPr lang="en-US" altLang="zh-TW" sz="3200" smtClean="0">
                <a:solidFill>
                  <a:schemeClr val="tx1"/>
                </a:solidFill>
                <a:latin typeface="華康超圓體"/>
                <a:ea typeface="華康粗圓體" panose="020F0709000000000000" pitchFamily="49" charset="-120"/>
              </a:rPr>
              <a:t>)</a:t>
            </a:r>
          </a:p>
          <a:p>
            <a:pPr eaLnBrk="1" hangingPunct="1"/>
            <a:r>
              <a:rPr lang="zh-TW" altLang="en-US" sz="3200" smtClean="0">
                <a:solidFill>
                  <a:schemeClr val="tx1"/>
                </a:solidFill>
                <a:latin typeface="華康超圓體"/>
                <a:ea typeface="華康粗圓體" panose="020F0709000000000000" pitchFamily="49" charset="-120"/>
              </a:rPr>
              <a:t>團體賽分數折半計算。</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同一性質或同一項目之競賽，僅擇優計分一次</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由免試入學委員會進行競賽積分審查。</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競賽項目</a:t>
            </a:r>
            <a:r>
              <a:rPr lang="zh-TW" altLang="en-US" sz="3200" smtClean="0">
                <a:solidFill>
                  <a:srgbClr val="006600"/>
                </a:solidFill>
                <a:latin typeface="華康超圓體"/>
                <a:ea typeface="華康粗圓體" panose="020F0709000000000000" pitchFamily="49" charset="-120"/>
              </a:rPr>
              <a:t>：</a:t>
            </a:r>
            <a:r>
              <a:rPr lang="zh-TW" altLang="en-US" sz="3200" smtClean="0">
                <a:solidFill>
                  <a:srgbClr val="0000CC"/>
                </a:solidFill>
                <a:latin typeface="華康超圓體"/>
                <a:ea typeface="華康粗圓體" panose="020F0709000000000000" pitchFamily="49" charset="-120"/>
              </a:rPr>
              <a:t>科展、學科能力競賽、語文、藝能類、運動類競賽</a:t>
            </a:r>
          </a:p>
        </p:txBody>
      </p:sp>
      <p:sp>
        <p:nvSpPr>
          <p:cNvPr id="1249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D0F815-8C36-4276-9B8F-BAE7A452A46B}" type="slidenum">
              <a:rPr kumimoji="0" lang="zh-TW" altLang="en-US" smtClean="0">
                <a:solidFill>
                  <a:srgbClr val="FEFFFF"/>
                </a:solidFill>
                <a:latin typeface="Century Gothic" panose="020B0502020202020204" pitchFamily="34" charset="0"/>
              </a:rPr>
              <a:pPr/>
              <a:t>51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p:cNvSpPr>
            <a:spLocks noGrp="1"/>
          </p:cNvSpPr>
          <p:nvPr>
            <p:ph idx="1"/>
          </p:nvPr>
        </p:nvSpPr>
        <p:spPr>
          <a:xfrm>
            <a:off x="2439988" y="1349375"/>
            <a:ext cx="8229600" cy="4805363"/>
          </a:xfrm>
        </p:spPr>
        <p:txBody>
          <a:bodyPr/>
          <a:lstStyle/>
          <a:p>
            <a:pPr eaLnBrk="1" hangingPunct="1"/>
            <a:r>
              <a:rPr lang="zh-TW" altLang="en-US" sz="3200" smtClean="0">
                <a:solidFill>
                  <a:schemeClr val="tx1"/>
                </a:solidFill>
                <a:latin typeface="華康超圓體"/>
                <a:ea typeface="華康粗圓體" panose="020F0709000000000000" pitchFamily="49" charset="-120"/>
              </a:rPr>
              <a:t>全國性、國際性競賽</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臺南區十二年國民基本教育超額比序區域性縣市性競賽採計一覽表</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全國運動會選拔賽採計競賽項目表</a:t>
            </a:r>
            <a:endParaRPr lang="en-US" altLang="zh-TW" sz="3200" smtClean="0">
              <a:solidFill>
                <a:schemeClr val="tx1"/>
              </a:solidFill>
              <a:latin typeface="華康超圓體"/>
              <a:ea typeface="華康粗圓體" panose="020F0709000000000000" pitchFamily="49" charset="-120"/>
            </a:endParaRPr>
          </a:p>
          <a:p>
            <a:pPr eaLnBrk="1" hangingPunct="1"/>
            <a:r>
              <a:rPr lang="zh-TW" altLang="en-US" sz="3200" smtClean="0">
                <a:solidFill>
                  <a:schemeClr val="tx1"/>
                </a:solidFill>
                <a:latin typeface="華康超圓體"/>
                <a:ea typeface="華康粗圓體" panose="020F0709000000000000" pitchFamily="49" charset="-120"/>
              </a:rPr>
              <a:t>全民運動會選拔賽採計競賽項目表</a:t>
            </a:r>
            <a:endParaRPr lang="en-US" altLang="zh-TW" sz="3200" smtClean="0">
              <a:solidFill>
                <a:schemeClr val="tx1"/>
              </a:solidFill>
              <a:latin typeface="華康超圓體"/>
              <a:ea typeface="華康粗圓體" panose="020F0709000000000000" pitchFamily="49" charset="-120"/>
            </a:endParaRPr>
          </a:p>
          <a:p>
            <a:pPr eaLnBrk="1" hangingPunct="1"/>
            <a:r>
              <a:rPr lang="zh-TW" altLang="zh-TW" sz="3200" smtClean="0">
                <a:solidFill>
                  <a:schemeClr val="tx1"/>
                </a:solidFill>
                <a:latin typeface="華康超圓體"/>
                <a:ea typeface="華康粗圓體" panose="020F0709000000000000" pitchFamily="49" charset="-120"/>
              </a:rPr>
              <a:t>變更免試就學區學生、轉學生，以及本區至他區比賽並獲獎之學生</a:t>
            </a:r>
            <a:r>
              <a:rPr lang="zh-TW" altLang="en-US" sz="3200" smtClean="0">
                <a:solidFill>
                  <a:schemeClr val="tx1"/>
                </a:solidFill>
                <a:latin typeface="華康超圓體"/>
                <a:ea typeface="華康粗圓體" panose="020F0709000000000000" pitchFamily="49" charset="-120"/>
              </a:rPr>
              <a:t>其競賽成績採計須依本市正向表列項目</a:t>
            </a:r>
            <a:r>
              <a:rPr lang="zh-TW" altLang="zh-TW" sz="3200" smtClean="0">
                <a:solidFill>
                  <a:schemeClr val="tx1"/>
                </a:solidFill>
                <a:latin typeface="華康超圓體"/>
                <a:ea typeface="華康粗圓體" panose="020F0709000000000000" pitchFamily="49" charset="-120"/>
              </a:rPr>
              <a:t>，所獲獎之競賽，其名稱與</a:t>
            </a:r>
            <a:r>
              <a:rPr lang="zh-TW" altLang="en-US" sz="3200" smtClean="0">
                <a:solidFill>
                  <a:schemeClr val="tx1"/>
                </a:solidFill>
                <a:latin typeface="華康超圓體"/>
                <a:ea typeface="華康粗圓體" panose="020F0709000000000000" pitchFamily="49" charset="-120"/>
              </a:rPr>
              <a:t>正向表列</a:t>
            </a:r>
            <a:r>
              <a:rPr lang="zh-TW" altLang="zh-TW" sz="3200" smtClean="0">
                <a:solidFill>
                  <a:schemeClr val="tx1"/>
                </a:solidFill>
                <a:latin typeface="華康超圓體"/>
                <a:ea typeface="華康粗圓體" panose="020F0709000000000000" pitchFamily="49" charset="-120"/>
              </a:rPr>
              <a:t>相符者始予採計分數</a:t>
            </a:r>
            <a:endParaRPr lang="en-US" altLang="zh-TW" sz="3200" smtClean="0">
              <a:solidFill>
                <a:schemeClr val="tx1"/>
              </a:solidFill>
              <a:latin typeface="華康超圓體"/>
              <a:ea typeface="華康粗圓體" panose="020F0709000000000000" pitchFamily="49" charset="-120"/>
            </a:endParaRPr>
          </a:p>
          <a:p>
            <a:pPr eaLnBrk="1" hangingPunct="1"/>
            <a:endParaRPr lang="zh-TW" altLang="en-US" sz="3200" smtClean="0">
              <a:solidFill>
                <a:schemeClr val="tx1"/>
              </a:solidFill>
              <a:latin typeface="華康超圓體"/>
              <a:ea typeface="華康粗圓體" panose="020F0709000000000000" pitchFamily="49" charset="-120"/>
            </a:endParaRPr>
          </a:p>
        </p:txBody>
      </p:sp>
      <p:sp>
        <p:nvSpPr>
          <p:cNvPr id="12595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59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44357F-5F39-4001-ADCA-36F917CBBE63}" type="slidenum">
              <a:rPr kumimoji="0" lang="zh-TW" altLang="en-US" smtClean="0">
                <a:solidFill>
                  <a:srgbClr val="FEFFFF"/>
                </a:solidFill>
                <a:latin typeface="Century Gothic" panose="020B0502020202020204" pitchFamily="34" charset="0"/>
              </a:rPr>
              <a:pPr/>
              <a:t>52</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內容版面配置區 2"/>
          <p:cNvSpPr>
            <a:spLocks noGrp="1"/>
          </p:cNvSpPr>
          <p:nvPr>
            <p:ph idx="1"/>
          </p:nvPr>
        </p:nvSpPr>
        <p:spPr>
          <a:xfrm>
            <a:off x="2439988" y="1349375"/>
            <a:ext cx="8229600" cy="4805363"/>
          </a:xfrm>
        </p:spPr>
        <p:txBody>
          <a:bodyPr/>
          <a:lstStyle/>
          <a:p>
            <a:pPr eaLnBrk="1" hangingPunct="1"/>
            <a:r>
              <a:rPr lang="zh-TW" altLang="en-US" sz="3200" dirty="0" smtClean="0">
                <a:solidFill>
                  <a:schemeClr val="tx1"/>
                </a:solidFill>
                <a:latin typeface="華康超圓體"/>
                <a:ea typeface="華康粗圓體" panose="020F0709000000000000" pitchFamily="49" charset="-120"/>
              </a:rPr>
              <a:t>競賽成績學生網路填報：</a:t>
            </a:r>
            <a:endParaRPr lang="en-US" altLang="zh-TW" sz="3200" dirty="0" smtClean="0">
              <a:solidFill>
                <a:schemeClr val="tx1"/>
              </a:solidFill>
              <a:latin typeface="華康超圓體"/>
              <a:ea typeface="華康粗圓體" panose="020F0709000000000000" pitchFamily="49" charset="-120"/>
            </a:endParaRPr>
          </a:p>
          <a:p>
            <a:pPr lvl="1" eaLnBrk="1" hangingPunct="1"/>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2</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26</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一</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至</a:t>
            </a:r>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3</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4</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p>
          <a:p>
            <a:pPr lvl="1" eaLnBrk="1" hangingPunct="1"/>
            <a:endParaRPr lang="en-US" altLang="zh-TW" sz="26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rPr>
              <a:t>競賽成績審查資料送件：</a:t>
            </a:r>
            <a:endParaRPr lang="en-US" altLang="zh-TW" sz="3200" dirty="0" smtClean="0">
              <a:solidFill>
                <a:schemeClr val="tx1"/>
              </a:solidFill>
              <a:latin typeface="華康超圓體"/>
              <a:ea typeface="華康粗圓體" panose="020F0709000000000000" pitchFamily="49" charset="-120"/>
            </a:endParaRPr>
          </a:p>
          <a:p>
            <a:pPr lvl="1" eaLnBrk="1" hangingPunct="1"/>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3</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12</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一</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至</a:t>
            </a:r>
            <a:r>
              <a:rPr lang="en-US" altLang="zh-TW" sz="2600" dirty="0" smtClean="0">
                <a:solidFill>
                  <a:schemeClr val="tx1"/>
                </a:solidFill>
                <a:latin typeface="華康超圓體"/>
                <a:ea typeface="華康粗圓體" panose="020F0709000000000000" pitchFamily="49" charset="-120"/>
              </a:rPr>
              <a:t>107</a:t>
            </a:r>
            <a:r>
              <a:rPr lang="zh-TW" altLang="en-US" sz="2600" dirty="0" smtClean="0">
                <a:solidFill>
                  <a:schemeClr val="tx1"/>
                </a:solidFill>
                <a:latin typeface="華康超圓體"/>
                <a:ea typeface="華康粗圓體" panose="020F0709000000000000" pitchFamily="49" charset="-120"/>
              </a:rPr>
              <a:t>年</a:t>
            </a:r>
            <a:r>
              <a:rPr lang="en-US" altLang="zh-TW" sz="2600" dirty="0" smtClean="0">
                <a:solidFill>
                  <a:schemeClr val="tx1"/>
                </a:solidFill>
                <a:latin typeface="華康超圓體"/>
                <a:ea typeface="華康粗圓體" panose="020F0709000000000000" pitchFamily="49" charset="-120"/>
              </a:rPr>
              <a:t>3</a:t>
            </a:r>
            <a:r>
              <a:rPr lang="zh-TW" altLang="en-US" sz="2600" dirty="0" smtClean="0">
                <a:solidFill>
                  <a:schemeClr val="tx1"/>
                </a:solidFill>
                <a:latin typeface="華康超圓體"/>
                <a:ea typeface="華康粗圓體" panose="020F0709000000000000" pitchFamily="49" charset="-120"/>
              </a:rPr>
              <a:t>月</a:t>
            </a:r>
            <a:r>
              <a:rPr lang="en-US" altLang="zh-TW" sz="2600" dirty="0" smtClean="0">
                <a:solidFill>
                  <a:schemeClr val="tx1"/>
                </a:solidFill>
                <a:latin typeface="華康超圓體"/>
                <a:ea typeface="華康粗圓體" panose="020F0709000000000000" pitchFamily="49" charset="-120"/>
              </a:rPr>
              <a:t>13</a:t>
            </a:r>
            <a:r>
              <a:rPr lang="zh-TW" altLang="en-US" sz="2600" dirty="0" smtClean="0">
                <a:solidFill>
                  <a:schemeClr val="tx1"/>
                </a:solidFill>
                <a:latin typeface="華康超圓體"/>
                <a:ea typeface="華康粗圓體" panose="020F0709000000000000" pitchFamily="49" charset="-120"/>
              </a:rPr>
              <a:t>日</a:t>
            </a:r>
            <a:r>
              <a:rPr lang="en-US" altLang="zh-TW" sz="2600" dirty="0" smtClean="0">
                <a:solidFill>
                  <a:schemeClr val="tx1"/>
                </a:solidFill>
                <a:latin typeface="華康超圓體"/>
                <a:ea typeface="華康粗圓體" panose="020F0709000000000000" pitchFamily="49" charset="-120"/>
              </a:rPr>
              <a:t>(</a:t>
            </a:r>
            <a:r>
              <a:rPr lang="zh-TW" altLang="en-US" sz="2600" dirty="0" smtClean="0">
                <a:solidFill>
                  <a:schemeClr val="tx1"/>
                </a:solidFill>
                <a:latin typeface="華康超圓體"/>
                <a:ea typeface="華康粗圓體" panose="020F0709000000000000" pitchFamily="49" charset="-120"/>
              </a:rPr>
              <a:t>二</a:t>
            </a:r>
            <a:r>
              <a:rPr lang="en-US" altLang="zh-TW" sz="2600" dirty="0" smtClean="0">
                <a:solidFill>
                  <a:schemeClr val="tx1"/>
                </a:solidFill>
                <a:latin typeface="華康超圓體"/>
                <a:ea typeface="華康粗圓體" panose="020F0709000000000000" pitchFamily="49" charset="-120"/>
              </a:rPr>
              <a:t>)</a:t>
            </a:r>
          </a:p>
          <a:p>
            <a:pPr lvl="1" eaLnBrk="1" hangingPunct="1"/>
            <a:endParaRPr lang="zh-TW" altLang="en-US" sz="2600" dirty="0" smtClean="0">
              <a:solidFill>
                <a:schemeClr val="tx1"/>
              </a:solidFill>
              <a:latin typeface="華康超圓體"/>
              <a:ea typeface="華康粗圓體" panose="020F0709000000000000" pitchFamily="49" charset="-120"/>
            </a:endParaRPr>
          </a:p>
        </p:txBody>
      </p:sp>
      <p:sp>
        <p:nvSpPr>
          <p:cNvPr id="126979"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5DDDB5-620F-4892-B9FC-01254832EC67}" type="slidenum">
              <a:rPr kumimoji="0" lang="zh-TW" altLang="en-US" smtClean="0">
                <a:solidFill>
                  <a:srgbClr val="FEFFFF"/>
                </a:solidFill>
                <a:latin typeface="Century Gothic" panose="020B0502020202020204" pitchFamily="34" charset="0"/>
              </a:rPr>
              <a:pPr/>
              <a:t>53</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內容版面配置區 2"/>
          <p:cNvSpPr>
            <a:spLocks noGrp="1"/>
          </p:cNvSpPr>
          <p:nvPr>
            <p:ph idx="1"/>
          </p:nvPr>
        </p:nvSpPr>
        <p:spPr>
          <a:xfrm>
            <a:off x="2351088" y="1773238"/>
            <a:ext cx="8137525" cy="3517900"/>
          </a:xfrm>
        </p:spPr>
        <p:txBody>
          <a:bodyPr/>
          <a:lstStyle/>
          <a:p>
            <a:pPr eaLnBrk="1" hangingPunct="1"/>
            <a:r>
              <a:rPr lang="zh-TW" altLang="zh-TW" sz="3200" smtClean="0">
                <a:solidFill>
                  <a:srgbClr val="FF0066"/>
                </a:solidFill>
                <a:latin typeface="華康魏碑體" panose="03000709000000000000" pitchFamily="65" charset="-120"/>
                <a:ea typeface="超研澤粗魏碑"/>
                <a:cs typeface="超研澤粗魏碑"/>
              </a:rPr>
              <a:t>功過相抵後，無懲處紀錄者給予基本分3分</a:t>
            </a:r>
            <a:r>
              <a:rPr lang="zh-TW" altLang="en-US" sz="3200" smtClean="0">
                <a:solidFill>
                  <a:srgbClr val="FF0066"/>
                </a:solidFill>
                <a:latin typeface="華康魏碑體" panose="03000709000000000000" pitchFamily="65" charset="-120"/>
                <a:ea typeface="超研澤粗魏碑"/>
                <a:cs typeface="超研澤粗魏碑"/>
              </a:rPr>
              <a:t>。</a:t>
            </a:r>
            <a:endParaRPr lang="en-US" altLang="zh-TW" sz="3200" smtClean="0">
              <a:solidFill>
                <a:srgbClr val="FF0066"/>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嘉獎</a:t>
            </a:r>
            <a:r>
              <a:rPr lang="en-US" altLang="zh-TW" sz="320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分、小功</a:t>
            </a:r>
            <a:r>
              <a:rPr lang="en-US" altLang="zh-TW" sz="320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分、大功</a:t>
            </a:r>
            <a:r>
              <a:rPr lang="en-US" altLang="zh-TW" sz="320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smtClean="0">
              <a:solidFill>
                <a:schemeClr val="tx1"/>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警告</a:t>
            </a:r>
            <a:r>
              <a:rPr lang="en-US" altLang="zh-TW" sz="320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分、小過</a:t>
            </a:r>
            <a:r>
              <a:rPr lang="en-US" altLang="zh-TW" sz="320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分、大過</a:t>
            </a:r>
            <a:r>
              <a:rPr lang="en-US" altLang="zh-TW" sz="320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smtClean="0">
              <a:solidFill>
                <a:schemeClr val="tx1"/>
              </a:solidFill>
              <a:latin typeface="華康魏碑體" panose="03000709000000000000" pitchFamily="65" charset="-120"/>
              <a:ea typeface="超研澤粗魏碑"/>
              <a:cs typeface="超研澤粗魏碑"/>
            </a:endParaRPr>
          </a:p>
          <a:p>
            <a:pPr eaLnBrk="1" hangingPunct="1"/>
            <a:endParaRPr lang="zh-TW" altLang="en-US" sz="3200" smtClean="0">
              <a:latin typeface="華康魏碑體" panose="03000709000000000000" pitchFamily="65" charset="-120"/>
              <a:ea typeface="華康魏碑體" panose="03000709000000000000" pitchFamily="65" charset="-120"/>
            </a:endParaRPr>
          </a:p>
        </p:txBody>
      </p:sp>
      <p:sp>
        <p:nvSpPr>
          <p:cNvPr id="5" name="矩形 4"/>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華康魏碑體" panose="03000709000000000000" pitchFamily="65" charset="-120"/>
                <a:ea typeface="華康魏碑體" panose="03000709000000000000" pitchFamily="65" charset="-120"/>
              </a:rPr>
              <a:t>3</a:t>
            </a:r>
            <a:r>
              <a:rPr kumimoji="0" lang="zh-TW" altLang="en-US" sz="3200" dirty="0">
                <a:solidFill>
                  <a:prstClr val="black"/>
                </a:solidFill>
                <a:latin typeface="華康魏碑體" panose="03000709000000000000" pitchFamily="65" charset="-120"/>
                <a:ea typeface="華康魏碑體" panose="03000709000000000000" pitchFamily="65" charset="-120"/>
              </a:rPr>
              <a:t>分</a:t>
            </a:r>
          </a:p>
        </p:txBody>
      </p:sp>
      <p:sp>
        <p:nvSpPr>
          <p:cNvPr id="6" name="矩形 5"/>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華康魏碑體" panose="03000709000000000000" pitchFamily="65" charset="-120"/>
                <a:ea typeface="華康魏碑體" panose="03000709000000000000" pitchFamily="65" charset="-120"/>
              </a:rPr>
              <a:t>12</a:t>
            </a:r>
            <a:r>
              <a:rPr kumimoji="0" lang="zh-TW" altLang="en-US" sz="3600" dirty="0">
                <a:solidFill>
                  <a:prstClr val="black"/>
                </a:solidFill>
                <a:latin typeface="華康魏碑體" panose="03000709000000000000" pitchFamily="65" charset="-120"/>
                <a:ea typeface="華康魏碑體" panose="03000709000000000000" pitchFamily="65" charset="-120"/>
              </a:rPr>
              <a:t>分</a:t>
            </a:r>
          </a:p>
        </p:txBody>
      </p:sp>
      <p:sp>
        <p:nvSpPr>
          <p:cNvPr id="152582" name="文字方塊 8"/>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華康魏碑體" panose="03000709000000000000" pitchFamily="65" charset="-120"/>
                <a:ea typeface="超研澤粗魏碑" panose="02010609010101010101" pitchFamily="49" charset="-120"/>
              </a:rPr>
              <a:t>功過相抵後，無懲處紀錄者</a:t>
            </a:r>
            <a:endParaRPr kumimoji="0" lang="zh-TW" altLang="en-US" sz="2133" dirty="0">
              <a:solidFill>
                <a:srgbClr val="FF0066"/>
              </a:solidFill>
              <a:latin typeface="華康魏碑體" panose="03000709000000000000" pitchFamily="65" charset="-120"/>
              <a:ea typeface="超研澤粗魏碑" panose="02010609010101010101" pitchFamily="49" charset="-120"/>
            </a:endParaRPr>
          </a:p>
        </p:txBody>
      </p:sp>
      <p:sp>
        <p:nvSpPr>
          <p:cNvPr id="12800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華康魏碑體" panose="03000709000000000000" pitchFamily="65" charset="-120"/>
                <a:ea typeface="超研澤粗魏碑"/>
                <a:cs typeface="超研澤粗魏碑"/>
              </a:rPr>
              <a:t>至少</a:t>
            </a:r>
            <a:r>
              <a:rPr kumimoji="0" lang="en-US" altLang="zh-TW">
                <a:solidFill>
                  <a:srgbClr val="000000"/>
                </a:solidFill>
                <a:latin typeface="華康魏碑體" panose="03000709000000000000" pitchFamily="65" charset="-120"/>
                <a:ea typeface="超研澤粗魏碑"/>
                <a:cs typeface="超研澤粗魏碑"/>
              </a:rPr>
              <a:t>24</a:t>
            </a:r>
            <a:r>
              <a:rPr kumimoji="0" lang="zh-TW" altLang="en-US">
                <a:solidFill>
                  <a:srgbClr val="000000"/>
                </a:solidFill>
                <a:latin typeface="華康魏碑體" panose="03000709000000000000" pitchFamily="65" charset="-120"/>
                <a:ea typeface="超研澤粗魏碑"/>
                <a:cs typeface="超研澤粗魏碑"/>
              </a:rPr>
              <a:t>次嘉獎</a:t>
            </a:r>
          </a:p>
        </p:txBody>
      </p:sp>
      <p:sp>
        <p:nvSpPr>
          <p:cNvPr id="12800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80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9091A9-563C-4CF7-926E-E116972EE109}" type="slidenum">
              <a:rPr kumimoji="0" lang="zh-TW" altLang="en-US" smtClean="0">
                <a:solidFill>
                  <a:srgbClr val="FEFFFF"/>
                </a:solidFill>
                <a:latin typeface="Century Gothic" panose="020B0502020202020204" pitchFamily="34" charset="0"/>
              </a:rPr>
              <a:pPr/>
              <a:t>54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內容版面配置區 2"/>
          <p:cNvSpPr>
            <a:spLocks noGrp="1"/>
          </p:cNvSpPr>
          <p:nvPr>
            <p:ph idx="1"/>
          </p:nvPr>
        </p:nvSpPr>
        <p:spPr>
          <a:xfrm>
            <a:off x="2711450" y="1773238"/>
            <a:ext cx="7705725" cy="2833687"/>
          </a:xfrm>
        </p:spPr>
        <p:txBody>
          <a:bodyPr/>
          <a:lstStyle/>
          <a:p>
            <a:pPr eaLnBrk="1" hangingPunct="1"/>
            <a:r>
              <a:rPr lang="zh-TW" altLang="en-US" sz="3600" smtClean="0">
                <a:solidFill>
                  <a:schemeClr val="tx1"/>
                </a:solidFill>
                <a:latin typeface="華康魏碑體" panose="03000709000000000000" pitchFamily="65" charset="-120"/>
                <a:ea typeface="超研澤粗魏碑"/>
                <a:cs typeface="超研澤粗魏碑"/>
              </a:rPr>
              <a:t>每學期滿</a:t>
            </a:r>
            <a:r>
              <a:rPr lang="en-US" altLang="zh-TW" sz="3600" smtClean="0">
                <a:solidFill>
                  <a:schemeClr val="tx1"/>
                </a:solidFill>
                <a:latin typeface="華康魏碑體" panose="03000709000000000000" pitchFamily="65" charset="-120"/>
                <a:ea typeface="超研澤粗魏碑"/>
                <a:cs typeface="超研澤粗魏碑"/>
              </a:rPr>
              <a:t>16</a:t>
            </a:r>
            <a:r>
              <a:rPr lang="zh-TW" altLang="en-US" sz="3600" smtClean="0">
                <a:solidFill>
                  <a:schemeClr val="tx1"/>
                </a:solidFill>
                <a:latin typeface="華康魏碑體" panose="03000709000000000000" pitchFamily="65" charset="-120"/>
                <a:ea typeface="超研澤粗魏碑"/>
                <a:cs typeface="超研澤粗魏碑"/>
              </a:rPr>
              <a:t>小時</a:t>
            </a:r>
            <a:r>
              <a:rPr lang="en-US" altLang="zh-TW" sz="360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節</a:t>
            </a:r>
            <a:r>
              <a:rPr lang="en-US" altLang="zh-TW" sz="360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以上，並經</a:t>
            </a:r>
            <a:r>
              <a:rPr lang="zh-TW" altLang="en-US" sz="3600" b="1" u="sng" smtClean="0">
                <a:solidFill>
                  <a:srgbClr val="FF0000"/>
                </a:solidFill>
                <a:latin typeface="華康魏碑體" panose="03000709000000000000" pitchFamily="65" charset="-120"/>
                <a:ea typeface="超研澤粗魏碑"/>
                <a:cs typeface="超研澤粗魏碑"/>
              </a:rPr>
              <a:t>教師評核通過者</a:t>
            </a:r>
            <a:r>
              <a:rPr lang="zh-TW" altLang="en-US" sz="3600" smtClean="0">
                <a:solidFill>
                  <a:schemeClr val="tx1"/>
                </a:solidFill>
                <a:latin typeface="華康魏碑體" panose="03000709000000000000" pitchFamily="65" charset="-120"/>
                <a:ea typeface="超研澤粗魏碑"/>
                <a:cs typeface="超研澤粗魏碑"/>
              </a:rPr>
              <a:t>給</a:t>
            </a:r>
            <a:r>
              <a:rPr lang="en-US" altLang="zh-TW" sz="3600" smtClean="0">
                <a:solidFill>
                  <a:schemeClr val="tx1"/>
                </a:solidFill>
                <a:latin typeface="華康魏碑體" panose="03000709000000000000" pitchFamily="65" charset="-120"/>
                <a:ea typeface="超研澤粗魏碑"/>
                <a:cs typeface="超研澤粗魏碑"/>
              </a:rPr>
              <a:t>2</a:t>
            </a:r>
            <a:r>
              <a:rPr lang="zh-TW" altLang="en-US" sz="3600" smtClean="0">
                <a:solidFill>
                  <a:schemeClr val="tx1"/>
                </a:solidFill>
                <a:latin typeface="華康魏碑體" panose="03000709000000000000" pitchFamily="65" charset="-120"/>
                <a:ea typeface="超研澤粗魏碑"/>
                <a:cs typeface="超研澤粗魏碑"/>
              </a:rPr>
              <a:t>分。</a:t>
            </a:r>
            <a:endParaRPr lang="en-US" altLang="zh-TW" sz="3600" smtClean="0">
              <a:solidFill>
                <a:schemeClr val="tx1"/>
              </a:solidFill>
              <a:latin typeface="華康魏碑體" panose="03000709000000000000" pitchFamily="65" charset="-120"/>
              <a:ea typeface="超研澤粗魏碑"/>
              <a:cs typeface="超研澤粗魏碑"/>
            </a:endParaRPr>
          </a:p>
          <a:p>
            <a:pPr eaLnBrk="1" hangingPunct="1"/>
            <a:r>
              <a:rPr lang="zh-TW" altLang="en-US" sz="3600" smtClean="0">
                <a:solidFill>
                  <a:schemeClr val="tx1"/>
                </a:solidFill>
                <a:latin typeface="華康魏碑體" panose="03000709000000000000" pitchFamily="65" charset="-120"/>
                <a:ea typeface="超研澤粗魏碑"/>
                <a:cs typeface="超研澤粗魏碑"/>
              </a:rPr>
              <a:t>技藝課程亦列為社團採計。</a:t>
            </a:r>
          </a:p>
        </p:txBody>
      </p:sp>
      <p:sp>
        <p:nvSpPr>
          <p:cNvPr id="12902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90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102E92-82D1-4AB9-99AF-427292DDEB00}" type="slidenum">
              <a:rPr kumimoji="0" lang="zh-TW" altLang="en-US" smtClean="0">
                <a:solidFill>
                  <a:srgbClr val="FEFFFF"/>
                </a:solidFill>
                <a:latin typeface="Century Gothic" panose="020B0502020202020204" pitchFamily="34" charset="0"/>
              </a:rPr>
              <a:pPr/>
              <a:t>55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內容版面配置區 2"/>
          <p:cNvSpPr>
            <a:spLocks noGrp="1"/>
          </p:cNvSpPr>
          <p:nvPr>
            <p:ph idx="1"/>
          </p:nvPr>
        </p:nvSpPr>
        <p:spPr>
          <a:xfrm>
            <a:off x="2697163" y="1773238"/>
            <a:ext cx="8027987" cy="2833687"/>
          </a:xfrm>
        </p:spPr>
        <p:txBody>
          <a:bodyPr/>
          <a:lstStyle/>
          <a:p>
            <a:pPr eaLnBrk="1" hangingPunct="1"/>
            <a:r>
              <a:rPr lang="zh-TW" altLang="en-US" sz="3200" smtClean="0">
                <a:solidFill>
                  <a:schemeClr val="tx1"/>
                </a:solidFill>
                <a:latin typeface="華康魏碑體" panose="03000709000000000000" pitchFamily="65" charset="-120"/>
                <a:ea typeface="華康粗圓體" panose="020F0709000000000000" pitchFamily="49" charset="-120"/>
              </a:rPr>
              <a:t>總時數以</a:t>
            </a:r>
            <a:r>
              <a:rPr lang="en-US" altLang="zh-TW" sz="3200" smtClean="0">
                <a:solidFill>
                  <a:schemeClr val="tx1"/>
                </a:solidFill>
                <a:latin typeface="華康魏碑體" panose="03000709000000000000" pitchFamily="65" charset="-120"/>
                <a:ea typeface="華康粗圓體" panose="020F0709000000000000" pitchFamily="49" charset="-120"/>
              </a:rPr>
              <a:t>50</a:t>
            </a:r>
            <a:r>
              <a:rPr lang="zh-TW" altLang="en-US" sz="3200" smtClean="0">
                <a:solidFill>
                  <a:schemeClr val="tx1"/>
                </a:solidFill>
                <a:latin typeface="華康魏碑體" panose="03000709000000000000" pitchFamily="65" charset="-120"/>
                <a:ea typeface="華康粗圓體" panose="020F0709000000000000" pitchFamily="49" charset="-120"/>
              </a:rPr>
              <a:t>小時計，每小時</a:t>
            </a:r>
            <a:r>
              <a:rPr lang="en-US" altLang="zh-TW" sz="3200" smtClean="0">
                <a:solidFill>
                  <a:schemeClr val="tx1"/>
                </a:solidFill>
                <a:latin typeface="華康魏碑體" panose="03000709000000000000" pitchFamily="65" charset="-120"/>
                <a:ea typeface="華康粗圓體" panose="020F0709000000000000" pitchFamily="49" charset="-120"/>
              </a:rPr>
              <a:t>0.3</a:t>
            </a:r>
            <a:r>
              <a:rPr lang="zh-TW" altLang="en-US" sz="3200" smtClean="0">
                <a:solidFill>
                  <a:schemeClr val="tx1"/>
                </a:solidFill>
                <a:latin typeface="華康魏碑體" panose="03000709000000000000" pitchFamily="65" charset="-120"/>
                <a:ea typeface="華康粗圓體" panose="020F0709000000000000" pitchFamily="49" charset="-120"/>
              </a:rPr>
              <a:t>分。</a:t>
            </a:r>
            <a:endParaRPr lang="en-US" altLang="zh-TW" sz="3200" smtClean="0">
              <a:solidFill>
                <a:schemeClr val="tx1"/>
              </a:solidFill>
              <a:latin typeface="華康魏碑體" panose="03000709000000000000" pitchFamily="65" charset="-120"/>
              <a:ea typeface="華康粗圓體" panose="020F0709000000000000" pitchFamily="49" charset="-120"/>
            </a:endParaRPr>
          </a:p>
          <a:p>
            <a:pPr eaLnBrk="1" hangingPunct="1"/>
            <a:r>
              <a:rPr lang="zh-TW" altLang="en-US" sz="3200" smtClean="0">
                <a:solidFill>
                  <a:schemeClr val="tx1"/>
                </a:solidFill>
                <a:latin typeface="華康魏碑體" panose="03000709000000000000" pitchFamily="65" charset="-120"/>
                <a:ea typeface="華康粗圓體" panose="020F0709000000000000" pitchFamily="49" charset="-120"/>
              </a:rPr>
              <a:t>分成三類：校內服務、學校與校外機構合作、校外服務</a:t>
            </a:r>
            <a:r>
              <a:rPr lang="en-US" altLang="zh-TW" sz="3200" smtClean="0">
                <a:solidFill>
                  <a:schemeClr val="tx1"/>
                </a:solidFill>
                <a:latin typeface="華康魏碑體" panose="03000709000000000000" pitchFamily="65" charset="-120"/>
                <a:ea typeface="華康粗圓體" panose="020F0709000000000000" pitchFamily="49" charset="-120"/>
              </a:rPr>
              <a:t>(</a:t>
            </a:r>
            <a:r>
              <a:rPr lang="zh-TW" altLang="en-US" sz="3200" smtClean="0">
                <a:solidFill>
                  <a:schemeClr val="tx1"/>
                </a:solidFill>
                <a:latin typeface="華康魏碑體" panose="03000709000000000000" pitchFamily="65" charset="-120"/>
                <a:ea typeface="華康粗圓體" panose="020F0709000000000000" pitchFamily="49" charset="-120"/>
              </a:rPr>
              <a:t>教育局之服務學習機構一覽表：</a:t>
            </a:r>
            <a:r>
              <a:rPr lang="en-US" altLang="zh-TW" smtClean="0">
                <a:solidFill>
                  <a:srgbClr val="3333FF"/>
                </a:solidFill>
                <a:ea typeface="華康粗圓體" panose="020F0709000000000000" pitchFamily="49" charset="-120"/>
                <a:hlinkClick r:id="rId2"/>
              </a:rPr>
              <a:t>http://163.26.134.3/12service/12service.aspx</a:t>
            </a:r>
            <a:endParaRPr lang="en-US" altLang="zh-TW" sz="3200" smtClean="0">
              <a:solidFill>
                <a:srgbClr val="3333FF"/>
              </a:solidFill>
              <a:latin typeface="華康魏碑體" panose="03000709000000000000" pitchFamily="65" charset="-120"/>
              <a:ea typeface="華康粗圓體" panose="020F0709000000000000" pitchFamily="49" charset="-120"/>
            </a:endParaRPr>
          </a:p>
          <a:p>
            <a:pPr eaLnBrk="1" hangingPunct="1"/>
            <a:r>
              <a:rPr lang="zh-TW" altLang="en-US" sz="3200" smtClean="0">
                <a:latin typeface="華康魏碑體" panose="03000709000000000000" pitchFamily="65" charset="-120"/>
                <a:ea typeface="華康粗圓體" panose="020F0709000000000000" pitchFamily="49" charset="-120"/>
              </a:rPr>
              <a:t>校外服務學習</a:t>
            </a:r>
            <a:r>
              <a:rPr lang="zh-TW" altLang="en-US" sz="3200" smtClean="0">
                <a:solidFill>
                  <a:srgbClr val="FF0000"/>
                </a:solidFill>
                <a:latin typeface="華康魏碑體" panose="03000709000000000000" pitchFamily="65" charset="-120"/>
                <a:ea typeface="華康粗圓體" panose="020F0709000000000000" pitchFamily="49" charset="-120"/>
              </a:rPr>
              <a:t>需事先經家長同意後，向學校申請登記參加</a:t>
            </a:r>
            <a:r>
              <a:rPr lang="zh-TW" altLang="en-US" sz="3200" smtClean="0">
                <a:latin typeface="華康魏碑體" panose="03000709000000000000" pitchFamily="65" charset="-120"/>
                <a:ea typeface="華康粗圓體" panose="020F0709000000000000" pitchFamily="49" charset="-120"/>
              </a:rPr>
              <a:t>後，始得採計。</a:t>
            </a:r>
            <a:endParaRPr lang="en-US" altLang="zh-TW" sz="3200" smtClean="0">
              <a:latin typeface="華康魏碑體" panose="03000709000000000000" pitchFamily="65" charset="-120"/>
              <a:ea typeface="華康粗圓體" panose="020F0709000000000000" pitchFamily="49" charset="-120"/>
            </a:endParaRPr>
          </a:p>
          <a:p>
            <a:pPr eaLnBrk="1" hangingPunct="1"/>
            <a:r>
              <a:rPr lang="zh-TW" altLang="en-US" sz="3200" smtClean="0">
                <a:latin typeface="華康魏碑體" panose="03000709000000000000" pitchFamily="65" charset="-120"/>
                <a:ea typeface="華康粗圓體" panose="020F0709000000000000" pitchFamily="49" charset="-120"/>
              </a:rPr>
              <a:t>重考生的部分</a:t>
            </a:r>
            <a:r>
              <a:rPr lang="en-US" altLang="zh-TW" sz="3200" smtClean="0">
                <a:latin typeface="華康魏碑體" panose="03000709000000000000" pitchFamily="65" charset="-120"/>
                <a:ea typeface="華康粗圓體" panose="020F0709000000000000" pitchFamily="49" charset="-120"/>
              </a:rPr>
              <a:t>(</a:t>
            </a:r>
            <a:r>
              <a:rPr lang="zh-TW" altLang="en-US" sz="3200" smtClean="0">
                <a:latin typeface="華康魏碑體" panose="03000709000000000000" pitchFamily="65" charset="-120"/>
                <a:ea typeface="華康粗圓體" panose="020F0709000000000000" pitchFamily="49" charset="-120"/>
              </a:rPr>
              <a:t>依推動小組決議</a:t>
            </a:r>
            <a:r>
              <a:rPr lang="en-US" altLang="zh-TW" sz="3200" smtClean="0">
                <a:latin typeface="華康魏碑體" panose="03000709000000000000" pitchFamily="65" charset="-120"/>
                <a:ea typeface="華康粗圓體" panose="020F0709000000000000" pitchFamily="49" charset="-120"/>
              </a:rPr>
              <a:t>)</a:t>
            </a:r>
            <a:endParaRPr lang="zh-TW" altLang="en-US" sz="3200" smtClean="0">
              <a:latin typeface="華康魏碑體" panose="03000709000000000000" pitchFamily="65" charset="-120"/>
              <a:ea typeface="華康粗圓體" panose="020F0709000000000000" pitchFamily="49" charset="-120"/>
            </a:endParaRPr>
          </a:p>
        </p:txBody>
      </p:sp>
      <p:sp>
        <p:nvSpPr>
          <p:cNvPr id="13005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00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0F57DB0-0562-4A06-9FDF-1DF94CBF5692}" type="slidenum">
              <a:rPr kumimoji="0" lang="zh-TW" altLang="en-US" smtClean="0">
                <a:solidFill>
                  <a:srgbClr val="FEFFFF"/>
                </a:solidFill>
                <a:latin typeface="Century Gothic" panose="020B0502020202020204" pitchFamily="34" charset="0"/>
              </a:rPr>
              <a:pPr/>
              <a:t>56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內容版面配置區 2"/>
          <p:cNvSpPr>
            <a:spLocks noGrp="1"/>
          </p:cNvSpPr>
          <p:nvPr>
            <p:ph idx="1"/>
          </p:nvPr>
        </p:nvSpPr>
        <p:spPr>
          <a:xfrm>
            <a:off x="3236913" y="1339850"/>
            <a:ext cx="6686550" cy="471488"/>
          </a:xfrm>
        </p:spPr>
        <p:txBody>
          <a:bodyPr/>
          <a:lstStyle/>
          <a:p>
            <a:pPr eaLnBrk="1" hangingPunct="1"/>
            <a:r>
              <a:rPr lang="zh-TW" altLang="en-US" sz="2800" smtClean="0">
                <a:latin typeface="標楷體" panose="03000509000000000000" pitchFamily="65" charset="-120"/>
                <a:ea typeface="標楷體" panose="03000509000000000000" pitchFamily="65" charset="-120"/>
              </a:rPr>
              <a:t>學生申請服務學習示意圖</a:t>
            </a:r>
          </a:p>
        </p:txBody>
      </p:sp>
      <p:sp>
        <p:nvSpPr>
          <p:cNvPr id="3" name="Rectangle 2"/>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華康魏碑體" panose="03000709000000000000" pitchFamily="65" charset="-120"/>
                <a:ea typeface="華康魏碑體" panose="03000709000000000000" pitchFamily="65" charset="-120"/>
                <a:cs typeface="Mangal" pitchFamily="2"/>
              </a:rPr>
              <a:t>非上述服務學習機構之單位，請向教育局或學校申請列入市級或學校校外服務學務機構一覽表。</a:t>
            </a:r>
            <a:endParaRPr lang="zh-TW" altLang="en-US" sz="1333" dirty="0">
              <a:solidFill>
                <a:prstClr val="black"/>
              </a:solidFill>
              <a:latin typeface="華康魏碑體" panose="03000709000000000000" pitchFamily="65" charset="-120"/>
              <a:ea typeface="華康魏碑體" panose="03000709000000000000" pitchFamily="65" charset="-120"/>
              <a:cs typeface="Mangal" pitchFamily="2"/>
            </a:endParaRPr>
          </a:p>
        </p:txBody>
      </p:sp>
      <p:pic>
        <p:nvPicPr>
          <p:cNvPr id="13107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10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CAE00E5-6817-452F-8FBD-53DA436729BB}" type="slidenum">
              <a:rPr kumimoji="0" lang="zh-TW" altLang="en-US" smtClean="0">
                <a:solidFill>
                  <a:srgbClr val="FEFFFF"/>
                </a:solidFill>
                <a:latin typeface="Century Gothic" panose="020B0502020202020204" pitchFamily="34" charset="0"/>
              </a:rPr>
              <a:pPr/>
              <a:t>57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3411538" y="3660775"/>
            <a:ext cx="7526337" cy="2300288"/>
          </a:xfrm>
        </p:spPr>
        <p:txBody>
          <a:bodyPr/>
          <a:lstStyle/>
          <a:p>
            <a:pPr marL="0" indent="0" eaLnBrk="1" hangingPunct="1"/>
            <a:r>
              <a:rPr lang="zh-TW" altLang="en-US" sz="3200" smtClean="0">
                <a:solidFill>
                  <a:schemeClr val="tx1"/>
                </a:solidFill>
                <a:latin typeface="華康魏碑體" panose="03000709000000000000" pitchFamily="65" charset="-120"/>
                <a:ea typeface="超研澤粗魏碑"/>
                <a:cs typeface="超研澤粗魏碑"/>
              </a:rPr>
              <a:t>以個人完成四項檢測為原則，經醫院、學校或檢測站認定無法完成檢測者，得擇項檢測，按照計分標準予以計分。</a:t>
            </a:r>
            <a:endParaRPr lang="en-US" altLang="zh-TW" sz="3200" smtClean="0">
              <a:solidFill>
                <a:schemeClr val="tx1"/>
              </a:solidFill>
              <a:latin typeface="華康魏碑體" panose="03000709000000000000" pitchFamily="65" charset="-120"/>
              <a:ea typeface="超研澤粗魏碑"/>
              <a:cs typeface="超研澤粗魏碑"/>
            </a:endParaRPr>
          </a:p>
          <a:p>
            <a:pPr marL="0" indent="0" eaLnBrk="1" hangingPunct="1"/>
            <a:r>
              <a:rPr lang="zh-TW" altLang="en-US" sz="3200" smtClean="0">
                <a:solidFill>
                  <a:schemeClr val="tx1"/>
                </a:solidFill>
                <a:latin typeface="華康魏碑體" panose="03000709000000000000" pitchFamily="65" charset="-120"/>
                <a:ea typeface="超研澤粗魏碑"/>
                <a:cs typeface="超研澤粗魏碑"/>
              </a:rPr>
              <a:t>身心障礙、重大傷病、體弱學生、學校專責小組認定不宜檢測之學生，以</a:t>
            </a:r>
            <a:r>
              <a:rPr lang="en-US" altLang="zh-TW" sz="3200" smtClean="0">
                <a:solidFill>
                  <a:srgbClr val="FF0000"/>
                </a:solidFill>
                <a:latin typeface="華康魏碑體" panose="03000709000000000000" pitchFamily="65" charset="-120"/>
                <a:ea typeface="超研澤粗魏碑"/>
                <a:cs typeface="超研澤粗魏碑"/>
              </a:rPr>
              <a:t>4</a:t>
            </a:r>
            <a:r>
              <a:rPr lang="zh-TW" altLang="en-US" sz="3200" smtClean="0">
                <a:solidFill>
                  <a:srgbClr val="FF0000"/>
                </a:solidFill>
                <a:latin typeface="華康魏碑體" panose="03000709000000000000" pitchFamily="65" charset="-120"/>
                <a:ea typeface="超研澤粗魏碑"/>
                <a:cs typeface="超研澤粗魏碑"/>
              </a:rPr>
              <a:t>分</a:t>
            </a:r>
            <a:r>
              <a:rPr lang="zh-TW" altLang="en-US" sz="3200" smtClean="0">
                <a:solidFill>
                  <a:schemeClr val="tx1"/>
                </a:solidFill>
                <a:latin typeface="華康魏碑體" panose="03000709000000000000" pitchFamily="65" charset="-120"/>
                <a:ea typeface="超研澤粗魏碑"/>
                <a:cs typeface="超研澤粗魏碑"/>
              </a:rPr>
              <a:t>計。</a:t>
            </a:r>
          </a:p>
        </p:txBody>
      </p:sp>
      <p:graphicFrame>
        <p:nvGraphicFramePr>
          <p:cNvPr id="5" name="表格 4"/>
          <p:cNvGraphicFramePr>
            <a:graphicFrameLocks noGrp="1"/>
          </p:cNvGraphicFramePr>
          <p:nvPr/>
        </p:nvGraphicFramePr>
        <p:xfrm>
          <a:off x="3411538"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xmlns="" val="20000"/>
                    </a:ext>
                  </a:extLst>
                </a:gridCol>
                <a:gridCol w="1458472">
                  <a:extLst>
                    <a:ext uri="{9D8B030D-6E8A-4147-A177-3AD203B41FA5}">
                      <a16:colId xmlns:a16="http://schemas.microsoft.com/office/drawing/2014/main" xmlns="" val="20001"/>
                    </a:ext>
                  </a:extLst>
                </a:gridCol>
                <a:gridCol w="1458472">
                  <a:extLst>
                    <a:ext uri="{9D8B030D-6E8A-4147-A177-3AD203B41FA5}">
                      <a16:colId xmlns:a16="http://schemas.microsoft.com/office/drawing/2014/main" xmlns="" val="20002"/>
                    </a:ext>
                  </a:extLst>
                </a:gridCol>
                <a:gridCol w="1458472">
                  <a:extLst>
                    <a:ext uri="{9D8B030D-6E8A-4147-A177-3AD203B41FA5}">
                      <a16:colId xmlns:a16="http://schemas.microsoft.com/office/drawing/2014/main" xmlns="" val="20003"/>
                    </a:ext>
                  </a:extLst>
                </a:gridCol>
                <a:gridCol w="1458472">
                  <a:extLst>
                    <a:ext uri="{9D8B030D-6E8A-4147-A177-3AD203B41FA5}">
                      <a16:colId xmlns:a16="http://schemas.microsoft.com/office/drawing/2014/main" xmlns=""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a:t>
                      </a:r>
                      <a:r>
                        <a:rPr lang="zh-TW" altLang="en-US" sz="2800" u="none" strike="noStrike" dirty="0" smtClean="0">
                          <a:effectLst/>
                          <a:latin typeface="標楷體" panose="03000509000000000000" pitchFamily="65" charset="-120"/>
                          <a:ea typeface="標楷體" panose="03000509000000000000" pitchFamily="65" charset="-120"/>
                        </a:rPr>
                        <a:t>均</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未達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a:t>
                      </a:r>
                      <a:r>
                        <a:rPr lang="zh-TW" altLang="en-US" sz="2800" u="none" strike="noStrike" dirty="0" smtClean="0">
                          <a:effectLst/>
                          <a:latin typeface="標楷體" panose="03000509000000000000" pitchFamily="65" charset="-120"/>
                          <a:ea typeface="標楷體" panose="03000509000000000000" pitchFamily="65" charset="-120"/>
                        </a:rPr>
                        <a:t>項</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32119" name="文字方塊 1"/>
          <p:cNvSpPr txBox="1">
            <a:spLocks noChangeArrowheads="1"/>
          </p:cNvSpPr>
          <p:nvPr/>
        </p:nvSpPr>
        <p:spPr bwMode="auto">
          <a:xfrm>
            <a:off x="922338" y="2792413"/>
            <a:ext cx="2159000" cy="3416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600">
                <a:solidFill>
                  <a:srgbClr val="0000CC"/>
                </a:solidFill>
                <a:latin typeface="超研澤顏楷"/>
                <a:ea typeface="超研澤顏楷"/>
                <a:cs typeface="超研澤顏楷"/>
              </a:rPr>
              <a:t>未來體適能越發重要，鼓勵孩子平時就要多運動</a:t>
            </a:r>
          </a:p>
        </p:txBody>
      </p:sp>
      <p:sp>
        <p:nvSpPr>
          <p:cNvPr id="132120"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58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1"/>
          <p:cNvSpPr>
            <a:spLocks noGrp="1"/>
          </p:cNvSpPr>
          <p:nvPr>
            <p:ph type="title"/>
          </p:nvPr>
        </p:nvSpPr>
        <p:spPr>
          <a:xfrm>
            <a:off x="1931988" y="455613"/>
            <a:ext cx="92471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smtClean="0">
                <a:solidFill>
                  <a:srgbClr val="FFFF00"/>
                </a:solidFill>
                <a:latin typeface="標楷體" panose="03000509000000000000" pitchFamily="65" charset="-120"/>
                <a:ea typeface="標楷體" panose="03000509000000000000" pitchFamily="65" charset="-120"/>
              </a:rPr>
              <a:t>(10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33123" name="內容版面配置區 2"/>
          <p:cNvSpPr>
            <a:spLocks noGrp="1"/>
          </p:cNvSpPr>
          <p:nvPr>
            <p:ph idx="1"/>
          </p:nvPr>
        </p:nvSpPr>
        <p:spPr>
          <a:xfrm>
            <a:off x="2112963" y="1420813"/>
            <a:ext cx="8332787" cy="3394075"/>
          </a:xfrm>
        </p:spPr>
        <p:txBody>
          <a:bodyPr/>
          <a:lstStyle/>
          <a:p>
            <a:pPr eaLnBrk="1" hangingPunct="1"/>
            <a:r>
              <a:rPr lang="zh-TW" altLang="en-US" sz="2800" smtClean="0">
                <a:latin typeface="華康魏碑體" panose="03000709000000000000" pitchFamily="65" charset="-120"/>
                <a:ea typeface="超研澤粗魏碑"/>
                <a:cs typeface="超研澤粗魏碑"/>
              </a:rPr>
              <a:t>考量</a:t>
            </a:r>
            <a:r>
              <a:rPr lang="zh-TW" altLang="en-US" sz="2800" smtClean="0">
                <a:solidFill>
                  <a:srgbClr val="FF0000"/>
                </a:solidFill>
                <a:latin typeface="華康魏碑體" panose="03000709000000000000" pitchFamily="65" charset="-120"/>
                <a:ea typeface="超研澤粗魏碑"/>
                <a:cs typeface="超研澤粗魏碑"/>
              </a:rPr>
              <a:t>學校指標性、類科專門性</a:t>
            </a:r>
            <a:r>
              <a:rPr lang="zh-TW" altLang="en-US" sz="2800" smtClean="0">
                <a:latin typeface="華康魏碑體" panose="03000709000000000000" pitchFamily="65" charset="-120"/>
                <a:ea typeface="超研澤粗魏碑"/>
                <a:cs typeface="超研澤粗魏碑"/>
              </a:rPr>
              <a:t>，臺南一中、臺南女中、臺南二中、家齊高中、南科實中、臺南高工、臺南高商、臺南海事為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a:t>
            </a:r>
          </a:p>
          <a:p>
            <a:pPr eaLnBrk="1" hangingPunct="1"/>
            <a:r>
              <a:rPr lang="zh-TW" altLang="en-US" sz="2800" smtClean="0">
                <a:latin typeface="華康魏碑體" panose="03000709000000000000" pitchFamily="65" charset="-120"/>
                <a:ea typeface="超研澤粗魏碑"/>
                <a:cs typeface="超研澤粗魏碑"/>
              </a:rPr>
              <a:t>考量國中、高中地域一貫性，</a:t>
            </a:r>
            <a:r>
              <a:rPr lang="zh-TW" altLang="en-US" sz="2800" smtClean="0">
                <a:solidFill>
                  <a:srgbClr val="FF0000"/>
                </a:solidFill>
                <a:latin typeface="華康魏碑體" panose="03000709000000000000" pitchFamily="65" charset="-120"/>
                <a:ea typeface="超研澤粗魏碑"/>
                <a:cs typeface="超研澤粗魏碑"/>
              </a:rPr>
              <a:t>私立高中職</a:t>
            </a:r>
            <a:r>
              <a:rPr lang="zh-TW" altLang="en-US" sz="2800" smtClean="0">
                <a:latin typeface="華康魏碑體" panose="03000709000000000000" pitchFamily="65" charset="-120"/>
                <a:ea typeface="超研澤粗魏碑"/>
                <a:cs typeface="超研澤粗魏碑"/>
              </a:rPr>
              <a:t>原則上為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，如欲劃分就近入學區域則尊重其意願。</a:t>
            </a:r>
          </a:p>
          <a:p>
            <a:pPr eaLnBrk="1" hangingPunct="1"/>
            <a:r>
              <a:rPr lang="zh-TW" altLang="en-US" sz="2800" smtClean="0">
                <a:latin typeface="華康魏碑體" panose="03000709000000000000" pitchFamily="65" charset="-120"/>
                <a:ea typeface="超研澤粗魏碑"/>
                <a:cs typeface="超研澤粗魏碑"/>
              </a:rPr>
              <a:t>考量學校原設立之宗旨，原</a:t>
            </a:r>
            <a:r>
              <a:rPr lang="en-US" altLang="zh-TW" sz="2800" smtClean="0">
                <a:latin typeface="華康魏碑體" panose="03000709000000000000" pitchFamily="65" charset="-120"/>
                <a:ea typeface="超研澤粗魏碑"/>
                <a:cs typeface="超研澤粗魏碑"/>
              </a:rPr>
              <a:t>4</a:t>
            </a:r>
            <a:r>
              <a:rPr lang="zh-TW" altLang="en-US" sz="2800" smtClean="0">
                <a:latin typeface="華康魏碑體" panose="03000709000000000000" pitchFamily="65" charset="-120"/>
                <a:ea typeface="超研澤粗魏碑"/>
                <a:cs typeface="超研澤粗魏碑"/>
              </a:rPr>
              <a:t>所</a:t>
            </a:r>
            <a:r>
              <a:rPr lang="zh-TW" altLang="en-US" sz="2800" smtClean="0">
                <a:solidFill>
                  <a:srgbClr val="FF0000"/>
                </a:solidFill>
                <a:latin typeface="華康魏碑體" panose="03000709000000000000" pitchFamily="65" charset="-120"/>
                <a:ea typeface="超研澤粗魏碑"/>
                <a:cs typeface="超研澤粗魏碑"/>
              </a:rPr>
              <a:t>市立完全中學</a:t>
            </a:r>
            <a:r>
              <a:rPr lang="zh-TW" altLang="en-US" sz="2800" smtClean="0">
                <a:latin typeface="華康魏碑體" panose="03000709000000000000" pitchFamily="65" charset="-120"/>
                <a:ea typeface="超研澤粗魏碑"/>
                <a:cs typeface="超研澤粗魏碑"/>
              </a:rPr>
              <a:t>均需劃分</a:t>
            </a:r>
            <a:r>
              <a:rPr lang="zh-TW" altLang="en-US" sz="2800" smtClean="0">
                <a:solidFill>
                  <a:srgbClr val="FF0000"/>
                </a:solidFill>
                <a:latin typeface="華康魏碑體" panose="03000709000000000000" pitchFamily="65" charset="-120"/>
                <a:ea typeface="超研澤粗魏碑"/>
                <a:cs typeface="超研澤粗魏碑"/>
              </a:rPr>
              <a:t>就近入學</a:t>
            </a:r>
            <a:r>
              <a:rPr lang="zh-TW" altLang="en-US" sz="2800" smtClean="0">
                <a:latin typeface="華康魏碑體" panose="03000709000000000000" pitchFamily="65" charset="-120"/>
                <a:ea typeface="超研澤粗魏碑"/>
                <a:cs typeface="超研澤粗魏碑"/>
              </a:rPr>
              <a:t>區，以更符合社區民眾之期待</a:t>
            </a:r>
          </a:p>
          <a:p>
            <a:pPr eaLnBrk="1" hangingPunct="1"/>
            <a:r>
              <a:rPr lang="zh-TW" altLang="en-US" sz="2800" smtClean="0">
                <a:solidFill>
                  <a:srgbClr val="FF0000"/>
                </a:solidFill>
                <a:latin typeface="華康魏碑體" panose="03000709000000000000" pitchFamily="65" charset="-120"/>
                <a:ea typeface="超研澤粗魏碑"/>
                <a:cs typeface="超研澤粗魏碑"/>
              </a:rPr>
              <a:t>其餘學校</a:t>
            </a:r>
            <a:r>
              <a:rPr lang="zh-TW" altLang="en-US" sz="2800" smtClean="0">
                <a:latin typeface="華康魏碑體" panose="03000709000000000000" pitchFamily="65" charset="-120"/>
                <a:ea typeface="超研澤粗魏碑"/>
                <a:cs typeface="超研澤粗魏碑"/>
              </a:rPr>
              <a:t>則依該校近</a:t>
            </a:r>
            <a:r>
              <a:rPr lang="en-US" altLang="zh-TW" sz="2800" smtClean="0">
                <a:latin typeface="華康魏碑體" panose="03000709000000000000" pitchFamily="65" charset="-120"/>
                <a:ea typeface="超研澤粗魏碑"/>
                <a:cs typeface="超研澤粗魏碑"/>
              </a:rPr>
              <a:t>3</a:t>
            </a:r>
            <a:r>
              <a:rPr lang="zh-TW" altLang="en-US" sz="2800" smtClean="0">
                <a:latin typeface="華康魏碑體" panose="03000709000000000000" pitchFamily="65" charset="-120"/>
                <a:ea typeface="超研澤粗魏碑"/>
                <a:cs typeface="超研澤粗魏碑"/>
              </a:rPr>
              <a:t>年</a:t>
            </a:r>
            <a:r>
              <a:rPr lang="zh-TW" altLang="en-US" sz="2800" smtClean="0">
                <a:solidFill>
                  <a:srgbClr val="FF0000"/>
                </a:solidFill>
                <a:latin typeface="華康魏碑體" panose="03000709000000000000" pitchFamily="65" charset="-120"/>
                <a:ea typeface="超研澤粗魏碑"/>
                <a:cs typeface="超研澤粗魏碑"/>
              </a:rPr>
              <a:t>學生來源及公車路線</a:t>
            </a:r>
            <a:r>
              <a:rPr lang="zh-TW" altLang="en-US" sz="2800" smtClean="0">
                <a:latin typeface="華康魏碑體" panose="03000709000000000000" pitchFamily="65" charset="-120"/>
                <a:ea typeface="超研澤粗魏碑"/>
                <a:cs typeface="超研澤粗魏碑"/>
              </a:rPr>
              <a:t>作為規劃就近入學區之考量，並以朝向社區化學校為目標。 </a:t>
            </a:r>
          </a:p>
        </p:txBody>
      </p:sp>
      <p:sp>
        <p:nvSpPr>
          <p:cNvPr id="13312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2E474A7-BFB6-459B-8544-F6D3455027C1}" type="slidenum">
              <a:rPr kumimoji="0" lang="zh-TW" altLang="en-US" smtClean="0">
                <a:solidFill>
                  <a:srgbClr val="FEFFFF"/>
                </a:solidFill>
                <a:latin typeface="Century Gothic" panose="020B0502020202020204" pitchFamily="34" charset="0"/>
              </a:rPr>
              <a:pPr/>
              <a:t>59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nvPr>
        </p:nvGraphicFramePr>
        <p:xfrm>
          <a:off x="2016125" y="1892300"/>
          <a:ext cx="8229600" cy="3089277"/>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929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696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xmlns="" val="10001"/>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xmlns="" val="10002"/>
                  </a:ext>
                </a:extLst>
              </a:tr>
              <a:tr h="5537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xmlns="" val="10003"/>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xmlns="" val="10004"/>
                  </a:ext>
                </a:extLst>
              </a:tr>
            </a:tbl>
          </a:graphicData>
        </a:graphic>
      </p:graphicFrame>
      <p:sp>
        <p:nvSpPr>
          <p:cNvPr id="64543" name="標題 2"/>
          <p:cNvSpPr txBox="1">
            <a:spLocks/>
          </p:cNvSpPr>
          <p:nvPr/>
        </p:nvSpPr>
        <p:spPr bwMode="auto">
          <a:xfrm>
            <a:off x="1873250" y="6921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36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高級中等教育已具備國民教育性質</a:t>
            </a:r>
          </a:p>
        </p:txBody>
      </p:sp>
      <p:sp>
        <p:nvSpPr>
          <p:cNvPr id="64544" name="文字方塊 2"/>
          <p:cNvSpPr txBox="1">
            <a:spLocks noChangeArrowheads="1"/>
          </p:cNvSpPr>
          <p:nvPr/>
        </p:nvSpPr>
        <p:spPr bwMode="auto">
          <a:xfrm>
            <a:off x="2135188" y="606583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b="1">
                <a:solidFill>
                  <a:srgbClr val="FF9900"/>
                </a:solidFill>
                <a:latin typeface="Times New Roman" panose="02020603050405020304" pitchFamily="18" charset="0"/>
                <a:ea typeface="標楷體" panose="03000509000000000000" pitchFamily="65" charset="-120"/>
                <a:cs typeface="Times New Roman" panose="02020603050405020304" pitchFamily="18" charset="0"/>
              </a:rPr>
              <a:t>資料來源：教育部統計處</a:t>
            </a:r>
          </a:p>
        </p:txBody>
      </p:sp>
      <p:sp>
        <p:nvSpPr>
          <p:cNvPr id="645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F22CA0-C751-4BD9-A47E-F9A0FF27FCD2}" type="slidenum">
              <a:rPr kumimoji="0" lang="zh-TW" altLang="en-US" smtClean="0">
                <a:solidFill>
                  <a:srgbClr val="FEFFFF"/>
                </a:solidFill>
                <a:latin typeface="Century Gothic" panose="020B0502020202020204" pitchFamily="34" charset="0"/>
              </a:rPr>
              <a:pPr/>
              <a:t>6</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88" y="455613"/>
            <a:ext cx="9247187"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以仁德區為例</a:t>
            </a:r>
            <a:r>
              <a:rPr lang="en-US" altLang="zh-TW" sz="400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xmlns="" val="20000"/>
                    </a:ext>
                  </a:extLst>
                </a:gridCol>
                <a:gridCol w="7172521">
                  <a:extLst>
                    <a:ext uri="{9D8B030D-6E8A-4147-A177-3AD203B41FA5}">
                      <a16:colId xmlns:a16="http://schemas.microsoft.com/office/drawing/2014/main" xmlns=""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a:t>
                      </a:r>
                      <a:r>
                        <a:rPr lang="zh-TW" altLang="en-US" sz="2400" b="0" kern="100" smtClean="0">
                          <a:solidFill>
                            <a:schemeClr val="tx1"/>
                          </a:solidFill>
                          <a:effectLst/>
                          <a:latin typeface="華康魏碑體" panose="03000709000000000000" pitchFamily="65" charset="-120"/>
                          <a:ea typeface="華康魏碑體" panose="03000709000000000000" pitchFamily="65" charset="-120"/>
                          <a:cs typeface="+mn-cs"/>
                        </a:rPr>
                        <a:t>高中</a:t>
                      </a:r>
                      <a:r>
                        <a:rPr lang="zh-TW" altLang="zh-TW" sz="2400" b="0" kern="100" smtClean="0">
                          <a:solidFill>
                            <a:schemeClr val="tx1"/>
                          </a:solidFill>
                          <a:effectLst/>
                          <a:latin typeface="華康魏碑體" panose="03000709000000000000" pitchFamily="65" charset="-120"/>
                          <a:ea typeface="華康魏碑體" panose="03000709000000000000" pitchFamily="65" charset="-120"/>
                          <a:cs typeface="+mn-cs"/>
                        </a:rPr>
                        <a:t>、市立</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南寧高中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xmlns=""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xmlns=""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xmlns=""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國立北門高中、國立北門農工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1BD9E7-BA30-49FA-AF4F-7F5D65EF2E61}" type="slidenum">
              <a:rPr kumimoji="0" lang="zh-TW" altLang="en-US" smtClean="0">
                <a:solidFill>
                  <a:srgbClr val="FEFFFF"/>
                </a:solidFill>
                <a:latin typeface="Century Gothic" panose="020B0502020202020204" pitchFamily="34" charset="0"/>
              </a:rPr>
              <a:pPr/>
              <a:t>60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p:cNvSpPr>
            <a:spLocks noGrp="1"/>
          </p:cNvSpPr>
          <p:nvPr>
            <p:ph type="title"/>
          </p:nvPr>
        </p:nvSpPr>
        <p:spPr>
          <a:xfrm>
            <a:off x="1566863" y="0"/>
            <a:ext cx="9772650" cy="835025"/>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621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t>(</a:t>
            </a:r>
            <a:r>
              <a:rPr lang="zh-TW" altLang="en-US"/>
              <a:t>多元學習表現分數原採計期間自七上開學日起，至九下開學前一日止</a:t>
            </a:r>
            <a:r>
              <a:rPr lang="en-US" altLang="zh-TW"/>
              <a:t>)</a:t>
            </a:r>
            <a:endParaRPr lang="zh-TW" altLang="en-US"/>
          </a:p>
        </p:txBody>
      </p:sp>
      <p:sp>
        <p:nvSpPr>
          <p:cNvPr id="1362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0C4F616-EA0E-4288-8D37-21FFC4C1FE83}" type="slidenum">
              <a:rPr kumimoji="0" lang="zh-TW" altLang="en-US" smtClean="0">
                <a:solidFill>
                  <a:srgbClr val="FEFFFF"/>
                </a:solidFill>
                <a:latin typeface="Century Gothic" panose="020B0502020202020204" pitchFamily="34" charset="0"/>
              </a:rPr>
              <a:pPr/>
              <a:t>61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ctrTitle"/>
          </p:nvPr>
        </p:nvSpPr>
        <p:spPr>
          <a:xfrm>
            <a:off x="914400" y="2130425"/>
            <a:ext cx="10363200" cy="1470025"/>
          </a:xfrm>
        </p:spPr>
        <p:txBody>
          <a:bodyPr/>
          <a:lstStyle/>
          <a:p>
            <a:r>
              <a:rPr lang="zh-TW" altLang="en-US" sz="5400" smtClean="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13721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A3A51DA-2D61-4432-903F-2B57650F6202}" type="slidenum">
              <a:rPr kumimoji="0" lang="zh-TW" altLang="en-US" smtClean="0">
                <a:solidFill>
                  <a:srgbClr val="FEFFFF"/>
                </a:solidFill>
                <a:latin typeface="Century Gothic" panose="020B0502020202020204" pitchFamily="34" charset="0"/>
              </a:rPr>
              <a:pPr/>
              <a:t>62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群組 4"/>
          <p:cNvGrpSpPr>
            <a:grpSpLocks/>
          </p:cNvGrpSpPr>
          <p:nvPr/>
        </p:nvGrpSpPr>
        <p:grpSpPr bwMode="auto">
          <a:xfrm>
            <a:off x="1595438" y="836613"/>
            <a:ext cx="9037637" cy="5905500"/>
            <a:chOff x="72008" y="44624"/>
            <a:chExt cx="9036496" cy="6696744"/>
          </a:xfrm>
        </p:grpSpPr>
        <p:sp>
          <p:nvSpPr>
            <p:cNvPr id="3" name="按鈕形 2"/>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106</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a:t>
              </a:r>
              <a:r>
                <a:rPr lang="en-US" altLang="zh-TW" sz="2400" b="1" u="sng" dirty="0">
                  <a:solidFill>
                    <a:srgbClr val="FF0000"/>
                  </a:solidFill>
                  <a:latin typeface="標楷體" panose="03000509000000000000" pitchFamily="65" charset="-120"/>
                  <a:ea typeface="標楷體" panose="03000509000000000000" pitchFamily="65" charset="-120"/>
                </a:rPr>
                <a:t>       </a:t>
              </a:r>
              <a:r>
                <a:rPr lang="zh-TW" altLang="zh-TW" sz="2400" b="1" dirty="0">
                  <a:solidFill>
                    <a:srgbClr val="FF0000"/>
                  </a:solidFill>
                  <a:latin typeface="標楷體" panose="03000509000000000000" pitchFamily="65" charset="-120"/>
                  <a:ea typeface="標楷體" panose="03000509000000000000" pitchFamily="65" charset="-120"/>
                </a:rPr>
                <a:t>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a:t>
              </a:r>
              <a:r>
                <a:rPr lang="zh-TW" altLang="en-US" sz="2400"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率區間：</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38243" name="矩形 5"/>
          <p:cNvSpPr>
            <a:spLocks noChangeArrowheads="1"/>
          </p:cNvSpPr>
          <p:nvPr/>
        </p:nvSpPr>
        <p:spPr bwMode="auto">
          <a:xfrm>
            <a:off x="2978150" y="436563"/>
            <a:ext cx="793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a:solidFill>
                  <a:srgbClr val="000000"/>
                </a:solidFill>
                <a:latin typeface="微軟正黑體" panose="020B0604030504040204" pitchFamily="34" charset="-120"/>
              </a:rPr>
              <a:t>表三：</a:t>
            </a:r>
            <a:r>
              <a:rPr lang="en-US" altLang="zh-TW" b="1">
                <a:solidFill>
                  <a:srgbClr val="000000"/>
                </a:solidFill>
                <a:latin typeface="微軟正黑體" panose="020B0604030504040204" pitchFamily="34" charset="-120"/>
              </a:rPr>
              <a:t>10</a:t>
            </a:r>
            <a:r>
              <a:rPr lang="en-US" altLang="zh-TW" b="1">
                <a:latin typeface="微軟正黑體" panose="020B0604030504040204" pitchFamily="34" charset="-120"/>
              </a:rPr>
              <a:t>6</a:t>
            </a:r>
            <a:r>
              <a:rPr lang="zh-TW" altLang="en-US" b="1">
                <a:solidFill>
                  <a:srgbClr val="000000"/>
                </a:solidFill>
                <a:latin typeface="微軟正黑體" panose="020B0604030504040204" pitchFamily="34" charset="-120"/>
              </a:rPr>
              <a:t>學年度臺南就學區學生免試入學</a:t>
            </a:r>
            <a:r>
              <a:rPr lang="zh-TW" altLang="en-US" b="1">
                <a:solidFill>
                  <a:srgbClr val="FF0000"/>
                </a:solidFill>
                <a:latin typeface="微軟正黑體" panose="020B0604030504040204" pitchFamily="34" charset="-120"/>
              </a:rPr>
              <a:t>個別序位</a:t>
            </a:r>
            <a:r>
              <a:rPr lang="zh-TW" altLang="en-US" b="1">
                <a:solidFill>
                  <a:srgbClr val="000000"/>
                </a:solidFill>
                <a:latin typeface="微軟正黑體" panose="020B0604030504040204" pitchFamily="34" charset="-120"/>
              </a:rPr>
              <a:t>表</a:t>
            </a:r>
          </a:p>
        </p:txBody>
      </p:sp>
      <p:sp>
        <p:nvSpPr>
          <p:cNvPr id="1382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754F92-1105-4EC3-B240-9ECB26B7D92A}" type="slidenum">
              <a:rPr kumimoji="0" lang="zh-TW" altLang="en-US" smtClean="0">
                <a:solidFill>
                  <a:srgbClr val="FEFFFF"/>
                </a:solidFill>
                <a:latin typeface="Century Gothic" panose="020B0502020202020204" pitchFamily="34" charset="0"/>
              </a:rPr>
              <a:pPr/>
              <a:t>63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p:txBody>
          <a:bodyPr/>
          <a:lstStyle/>
          <a:p>
            <a:r>
              <a:rPr lang="zh-TW" altLang="en-US" smtClean="0"/>
              <a:t>個別序位分數</a:t>
            </a:r>
          </a:p>
        </p:txBody>
      </p:sp>
      <p:graphicFrame>
        <p:nvGraphicFramePr>
          <p:cNvPr id="3" name="表格 2"/>
          <p:cNvGraphicFramePr>
            <a:graphicFrameLocks noGrp="1"/>
          </p:cNvGraphicFramePr>
          <p:nvPr/>
        </p:nvGraphicFramePr>
        <p:xfrm>
          <a:off x="1981200" y="1628775"/>
          <a:ext cx="8229600" cy="4640264"/>
        </p:xfrm>
        <a:graphic>
          <a:graphicData uri="http://schemas.openxmlformats.org/drawingml/2006/table">
            <a:tbl>
              <a:tblPr/>
              <a:tblGrid>
                <a:gridCol w="2332038">
                  <a:extLst>
                    <a:ext uri="{9D8B030D-6E8A-4147-A177-3AD203B41FA5}">
                      <a16:colId xmlns:a16="http://schemas.microsoft.com/office/drawing/2014/main" xmlns="" val="20000"/>
                    </a:ext>
                  </a:extLst>
                </a:gridCol>
                <a:gridCol w="2333625">
                  <a:extLst>
                    <a:ext uri="{9D8B030D-6E8A-4147-A177-3AD203B41FA5}">
                      <a16:colId xmlns:a16="http://schemas.microsoft.com/office/drawing/2014/main" xmlns="" val="20001"/>
                    </a:ext>
                  </a:extLst>
                </a:gridCol>
                <a:gridCol w="1781175">
                  <a:extLst>
                    <a:ext uri="{9D8B030D-6E8A-4147-A177-3AD203B41FA5}">
                      <a16:colId xmlns:a16="http://schemas.microsoft.com/office/drawing/2014/main" xmlns="" val="20002"/>
                    </a:ext>
                  </a:extLst>
                </a:gridCol>
                <a:gridCol w="1782762">
                  <a:extLst>
                    <a:ext uri="{9D8B030D-6E8A-4147-A177-3AD203B41FA5}">
                      <a16:colId xmlns:a16="http://schemas.microsoft.com/office/drawing/2014/main" xmlns="" val="20003"/>
                    </a:ext>
                  </a:extLst>
                </a:gridCol>
              </a:tblGrid>
              <a:tr h="279400">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6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比序項目</a:t>
                      </a:r>
                      <a:endPar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個別序位表</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選填志願時出現</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xmlns="" val="10000"/>
                  </a:ext>
                </a:extLst>
              </a:tr>
              <a:tr h="279400">
                <a:tc row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10</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1"/>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852488">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3"/>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79400">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560388">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3810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3.</a:t>
                      </a:r>
                      <a:r>
                        <a:rPr kumimoji="0" lang="zh-TW" altLang="en-US"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就近入學</a:t>
                      </a:r>
                      <a:endParaRPr kumimoji="0" lang="zh-TW" altLang="en-US"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p>
                      <a:pPr marL="0" marR="0" lvl="0" indent="0" algn="l" defTabSz="9144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09"/>
                  </a:ext>
                </a:extLst>
              </a:tr>
              <a:tr h="2794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30</a:t>
                      </a: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0"/>
                  </a:ext>
                </a:extLst>
              </a:tr>
              <a:tr h="279400">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xmlns="" val="10011"/>
                  </a:ext>
                </a:extLst>
              </a:tr>
              <a:tr h="331788">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總分：100分</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80</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20</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12"/>
                  </a:ext>
                </a:extLst>
              </a:tr>
            </a:tbl>
          </a:graphicData>
        </a:graphic>
      </p:graphicFrame>
      <p:sp>
        <p:nvSpPr>
          <p:cNvPr id="4" name="矩形 3"/>
          <p:cNvSpPr/>
          <p:nvPr/>
        </p:nvSpPr>
        <p:spPr>
          <a:xfrm>
            <a:off x="6672263" y="1628775"/>
            <a:ext cx="1800225" cy="5000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03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12EFFA-3845-43B9-9024-08094F913C8C}" type="slidenum">
              <a:rPr kumimoji="0" lang="zh-TW" altLang="en-US" smtClean="0">
                <a:solidFill>
                  <a:srgbClr val="FEFFFF"/>
                </a:solidFill>
                <a:latin typeface="Century Gothic" panose="020B0502020202020204" pitchFamily="34" charset="0"/>
              </a:rPr>
              <a:pPr/>
              <a:t>64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6"/>
          <p:cNvSpPr>
            <a:spLocks noGrp="1"/>
          </p:cNvSpPr>
          <p:nvPr>
            <p:ph idx="1"/>
          </p:nvPr>
        </p:nvSpPr>
        <p:spPr>
          <a:xfrm>
            <a:off x="1981200" y="908050"/>
            <a:ext cx="8229600" cy="4926013"/>
          </a:xfrm>
        </p:spPr>
        <p:txBody>
          <a:bodyPr/>
          <a:lstStyle/>
          <a:p>
            <a:pPr>
              <a:buFontTx/>
              <a:buBlip>
                <a:blip r:embed="rId3"/>
              </a:buBlip>
            </a:pPr>
            <a:r>
              <a:rPr lang="zh-TW" altLang="en-US" sz="2400" smtClean="0"/>
              <a:t>登入志願選填系統時可以看到此一資訊</a:t>
            </a:r>
            <a:r>
              <a:rPr lang="en-US" altLang="zh-TW" smtClean="0"/>
              <a:t/>
            </a:r>
            <a:br>
              <a:rPr lang="en-US" altLang="zh-TW" smtClean="0"/>
            </a:br>
            <a:endParaRPr lang="en-US" altLang="zh-TW" smtClean="0"/>
          </a:p>
        </p:txBody>
      </p:sp>
      <p:sp>
        <p:nvSpPr>
          <p:cNvPr id="2" name="按鈕形 1"/>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42340" name="矩形 4"/>
          <p:cNvSpPr>
            <a:spLocks noChangeArrowheads="1"/>
          </p:cNvSpPr>
          <p:nvPr/>
        </p:nvSpPr>
        <p:spPr bwMode="auto">
          <a:xfrm>
            <a:off x="1981200" y="319088"/>
            <a:ext cx="793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b="1">
                <a:solidFill>
                  <a:srgbClr val="FF0000"/>
                </a:solidFill>
                <a:latin typeface="微軟正黑體" panose="020B0604030504040204" pitchFamily="34" charset="-120"/>
              </a:rPr>
              <a:t>臺南就學區</a:t>
            </a:r>
            <a:r>
              <a:rPr lang="zh-TW" altLang="en-US" sz="2800" b="1">
                <a:solidFill>
                  <a:srgbClr val="000000"/>
                </a:solidFill>
                <a:latin typeface="微軟正黑體" panose="020B0604030504040204" pitchFamily="34" charset="-120"/>
              </a:rPr>
              <a:t>學生免試入學</a:t>
            </a:r>
            <a:r>
              <a:rPr lang="zh-TW" altLang="en-US" sz="2800" b="1">
                <a:solidFill>
                  <a:srgbClr val="FF0000"/>
                </a:solidFill>
                <a:latin typeface="微軟正黑體" panose="020B0604030504040204" pitchFamily="34" charset="-120"/>
              </a:rPr>
              <a:t>個別序位</a:t>
            </a:r>
            <a:r>
              <a:rPr lang="zh-TW" altLang="en-US" sz="2800" b="1">
                <a:solidFill>
                  <a:srgbClr val="000000"/>
                </a:solidFill>
                <a:latin typeface="微軟正黑體" panose="020B0604030504040204" pitchFamily="34" charset="-120"/>
              </a:rPr>
              <a:t>表示例</a:t>
            </a:r>
          </a:p>
        </p:txBody>
      </p:sp>
      <p:sp>
        <p:nvSpPr>
          <p:cNvPr id="142341" name="文字方塊 5"/>
          <p:cNvSpPr txBox="1">
            <a:spLocks noChangeArrowheads="1"/>
          </p:cNvSpPr>
          <p:nvPr/>
        </p:nvSpPr>
        <p:spPr bwMode="auto">
          <a:xfrm>
            <a:off x="1914525" y="4443413"/>
            <a:ext cx="8362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ea typeface="新細明體" panose="02020500000000000000" pitchFamily="18" charset="-120"/>
              </a:rPr>
              <a:t>1.</a:t>
            </a:r>
            <a:r>
              <a:rPr lang="zh-TW" altLang="en-US" sz="2400">
                <a:solidFill>
                  <a:srgbClr val="000000"/>
                </a:solidFill>
                <a:ea typeface="新細明體" panose="02020500000000000000" pitchFamily="18" charset="-120"/>
              </a:rPr>
              <a:t>學生分數</a:t>
            </a:r>
            <a:r>
              <a:rPr lang="en-US" altLang="zh-TW" sz="2400">
                <a:solidFill>
                  <a:srgbClr val="000000"/>
                </a:solidFill>
                <a:ea typeface="新細明體" panose="02020500000000000000" pitchFamily="18" charset="-120"/>
              </a:rPr>
              <a:t>(</a:t>
            </a:r>
            <a:r>
              <a:rPr lang="en-US" altLang="zh-TW" sz="2400">
                <a:solidFill>
                  <a:srgbClr val="FF0000"/>
                </a:solidFill>
                <a:ea typeface="新細明體" panose="02020500000000000000" pitchFamily="18" charset="-120"/>
              </a:rPr>
              <a:t>77</a:t>
            </a:r>
            <a:r>
              <a:rPr lang="zh-TW" altLang="en-US" sz="2400">
                <a:solidFill>
                  <a:srgbClr val="FF0000"/>
                </a:solidFill>
                <a:ea typeface="新細明體" panose="02020500000000000000" pitchFamily="18" charset="-120"/>
              </a:rPr>
              <a:t>分</a:t>
            </a:r>
            <a:r>
              <a:rPr lang="en-US" altLang="zh-TW" sz="2400">
                <a:solidFill>
                  <a:srgbClr val="000000"/>
                </a:solidFill>
                <a:ea typeface="新細明體" panose="02020500000000000000" pitchFamily="18" charset="-120"/>
              </a:rPr>
              <a:t>)</a:t>
            </a:r>
            <a:r>
              <a:rPr lang="zh-TW" altLang="en-US" sz="2400">
                <a:solidFill>
                  <a:srgbClr val="000000"/>
                </a:solidFill>
                <a:ea typeface="新細明體" panose="02020500000000000000" pitchFamily="18" charset="-120"/>
              </a:rPr>
              <a:t>在臺南區排序之比率區間為</a:t>
            </a:r>
            <a:r>
              <a:rPr lang="en-US" altLang="zh-TW" sz="2400">
                <a:solidFill>
                  <a:srgbClr val="000000"/>
                </a:solidFill>
                <a:ea typeface="新細明體" panose="02020500000000000000" pitchFamily="18" charset="-120"/>
              </a:rPr>
              <a:t>2.36</a:t>
            </a:r>
            <a:r>
              <a:rPr lang="zh-TW" altLang="en-US" sz="2400">
                <a:solidFill>
                  <a:srgbClr val="000000"/>
                </a:solidFill>
                <a:ea typeface="新細明體" panose="02020500000000000000" pitchFamily="18" charset="-120"/>
              </a:rPr>
              <a:t>％</a:t>
            </a:r>
            <a:r>
              <a:rPr lang="en-US" altLang="zh-TW" sz="2400">
                <a:solidFill>
                  <a:srgbClr val="000000"/>
                </a:solidFill>
                <a:ea typeface="新細明體" panose="02020500000000000000" pitchFamily="18" charset="-120"/>
              </a:rPr>
              <a:t>-3.37</a:t>
            </a:r>
            <a:r>
              <a:rPr lang="zh-TW" altLang="en-US" sz="2400">
                <a:solidFill>
                  <a:srgbClr val="000000"/>
                </a:solidFill>
                <a:ea typeface="新細明體" panose="02020500000000000000" pitchFamily="18" charset="-120"/>
              </a:rPr>
              <a:t>％中，在臺南市之排名在</a:t>
            </a:r>
            <a:r>
              <a:rPr lang="en-US" altLang="zh-TW" sz="2400">
                <a:solidFill>
                  <a:srgbClr val="000000"/>
                </a:solidFill>
                <a:ea typeface="新細明體" panose="02020500000000000000" pitchFamily="18" charset="-120"/>
              </a:rPr>
              <a:t>236-337</a:t>
            </a:r>
            <a:r>
              <a:rPr lang="zh-TW" altLang="en-US" sz="2400">
                <a:solidFill>
                  <a:srgbClr val="000000"/>
                </a:solidFill>
                <a:ea typeface="新細明體" panose="02020500000000000000" pitchFamily="18" charset="-120"/>
              </a:rPr>
              <a:t>中。代表學生目前的分數（扣掉志願序和就近入學兩項目）最多輸給</a:t>
            </a:r>
            <a:r>
              <a:rPr lang="en-US" altLang="zh-TW" sz="2400">
                <a:solidFill>
                  <a:srgbClr val="000000"/>
                </a:solidFill>
                <a:ea typeface="新細明體" panose="02020500000000000000" pitchFamily="18" charset="-120"/>
              </a:rPr>
              <a:t>336</a:t>
            </a:r>
            <a:r>
              <a:rPr lang="zh-TW" altLang="en-US" sz="2400">
                <a:solidFill>
                  <a:srgbClr val="000000"/>
                </a:solidFill>
                <a:ea typeface="新細明體" panose="02020500000000000000" pitchFamily="18" charset="-120"/>
              </a:rPr>
              <a:t>人。</a:t>
            </a:r>
            <a:endParaRPr lang="en-US" altLang="zh-TW" sz="2400">
              <a:solidFill>
                <a:srgbClr val="000000"/>
              </a:solidFill>
              <a:ea typeface="新細明體" panose="02020500000000000000" pitchFamily="18" charset="-120"/>
            </a:endParaRPr>
          </a:p>
          <a:p>
            <a:r>
              <a:rPr lang="en-US" altLang="zh-TW" sz="2400">
                <a:solidFill>
                  <a:srgbClr val="000000"/>
                </a:solidFill>
                <a:ea typeface="新細明體" panose="02020500000000000000" pitchFamily="18" charset="-120"/>
              </a:rPr>
              <a:t>2.</a:t>
            </a:r>
            <a:r>
              <a:rPr lang="zh-TW" altLang="en-US" sz="2400">
                <a:solidFill>
                  <a:srgbClr val="000000"/>
                </a:solidFill>
                <a:ea typeface="新細明體" panose="02020500000000000000" pitchFamily="18"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14234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CC7FD4-08DB-40D9-B12C-41B72F70E938}" type="slidenum">
              <a:rPr kumimoji="0" lang="zh-TW" altLang="en-US" smtClean="0">
                <a:solidFill>
                  <a:srgbClr val="FEFFFF"/>
                </a:solidFill>
                <a:latin typeface="Century Gothic" panose="020B0502020202020204" pitchFamily="34" charset="0"/>
              </a:rPr>
              <a:pPr/>
              <a:t>65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標題 1"/>
          <p:cNvSpPr>
            <a:spLocks noGrp="1"/>
          </p:cNvSpPr>
          <p:nvPr>
            <p:ph type="title"/>
          </p:nvPr>
        </p:nvSpPr>
        <p:spPr>
          <a:xfrm>
            <a:off x="1941513" y="315913"/>
            <a:ext cx="8912225" cy="863600"/>
          </a:xfrm>
          <a:solidFill>
            <a:srgbClr val="7030A0"/>
          </a:solidFill>
        </p:spPr>
        <p:txBody>
          <a:bodyPr/>
          <a:lstStyle/>
          <a:p>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十三</a:t>
            </a:r>
            <a:r>
              <a:rPr lang="en-US" altLang="zh-TW" sz="400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免試續招</a:t>
            </a:r>
            <a:r>
              <a:rPr lang="en-US" altLang="zh-TW" sz="4000" smtClean="0">
                <a:solidFill>
                  <a:srgbClr val="FFFF00"/>
                </a:solidFill>
                <a:latin typeface="標楷體" panose="03000509000000000000" pitchFamily="65" charset="-120"/>
                <a:ea typeface="標楷體" panose="03000509000000000000" pitchFamily="65" charset="-120"/>
              </a:rPr>
              <a:t>1</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471948" y="1296987"/>
            <a:ext cx="10152605" cy="5087483"/>
          </a:xfrm>
        </p:spPr>
        <p:txBody>
          <a:bodyPr>
            <a:noAutofit/>
          </a:bodyPr>
          <a:lstStyle/>
          <a:p>
            <a:pPr>
              <a:lnSpc>
                <a:spcPct val="125000"/>
              </a:lnSpc>
              <a:spcBef>
                <a:spcPts val="0"/>
              </a:spcBef>
              <a:defRPr/>
            </a:pPr>
            <a:r>
              <a:rPr lang="zh-TW" altLang="en-US" sz="2267" dirty="0">
                <a:solidFill>
                  <a:schemeClr val="tx1"/>
                </a:solidFill>
                <a:ea typeface="超研澤粗魏碑" panose="02010609010101010101"/>
              </a:rPr>
              <a:t>學校辦理免試續招之條件</a:t>
            </a:r>
            <a:endParaRPr lang="en-US" altLang="zh-TW" sz="2267" dirty="0">
              <a:solidFill>
                <a:schemeClr val="tx1"/>
              </a:solidFill>
              <a:ea typeface="超研澤粗魏碑" panose="02010609010101010101"/>
            </a:endParaRPr>
          </a:p>
          <a:p>
            <a:pPr lvl="1">
              <a:lnSpc>
                <a:spcPct val="125000"/>
              </a:lnSpc>
              <a:spcBef>
                <a:spcPts val="0"/>
              </a:spcBef>
              <a:defRPr/>
            </a:pPr>
            <a:r>
              <a:rPr lang="zh-TW" altLang="en-US" sz="2267" dirty="0">
                <a:solidFill>
                  <a:schemeClr val="tx1"/>
                </a:solidFill>
                <a:ea typeface="超研澤粗魏碑" panose="02010609010101010101"/>
              </a:rPr>
              <a:t>國立學校</a:t>
            </a:r>
            <a:endParaRPr lang="en-US" altLang="zh-TW" sz="2267" dirty="0">
              <a:solidFill>
                <a:schemeClr val="tx1"/>
              </a:solidFill>
              <a:ea typeface="超研澤粗魏碑" panose="02010609010101010101"/>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續招前之各招生管道最終錄取且報到學生之平均班級人數，未達</a:t>
            </a:r>
            <a:r>
              <a:rPr lang="zh-TW" altLang="en-US" sz="2300" b="1" dirty="0">
                <a:latin typeface="Times New Roman" panose="02020603050405020304" pitchFamily="18" charset="0"/>
                <a:ea typeface="超研澤粗魏碑" panose="02010609010101010101"/>
                <a:cs typeface="Times New Roman" panose="02020603050405020304" pitchFamily="18" charset="0"/>
              </a:rPr>
              <a:t>普通型高級中等學校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b="1" dirty="0">
                <a:latin typeface="Times New Roman" panose="02020603050405020304" pitchFamily="18" charset="0"/>
                <a:ea typeface="超研澤粗魏碑" panose="02010609010101010101"/>
                <a:cs typeface="Times New Roman" panose="02020603050405020304" pitchFamily="18" charset="0"/>
              </a:rPr>
              <a:t>人</a:t>
            </a:r>
            <a:r>
              <a:rPr lang="zh-TW" altLang="en-US" sz="2300" dirty="0">
                <a:latin typeface="Times New Roman" panose="02020603050405020304" pitchFamily="18" charset="0"/>
                <a:ea typeface="超研澤粗魏碑" panose="02010609010101010101"/>
                <a:cs typeface="Times New Roman" panose="02020603050405020304" pitchFamily="18" charset="0"/>
              </a:rPr>
              <a:t>、</a:t>
            </a:r>
            <a:r>
              <a:rPr lang="zh-TW" altLang="en-US" sz="2300" b="1" dirty="0">
                <a:latin typeface="Times New Roman" panose="02020603050405020304" pitchFamily="18" charset="0"/>
                <a:ea typeface="超研澤粗魏碑" panose="02010609010101010101"/>
                <a:cs typeface="Times New Roman" panose="02020603050405020304" pitchFamily="18" charset="0"/>
              </a:rPr>
              <a:t>技術型高級中等學校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dirty="0">
                <a:latin typeface="Times New Roman" panose="02020603050405020304" pitchFamily="18" charset="0"/>
                <a:ea typeface="超研澤粗魏碑" panose="02010609010101010101"/>
                <a:cs typeface="Times New Roman" panose="02020603050405020304" pitchFamily="18" charset="0"/>
              </a:rPr>
              <a:t>人或</a:t>
            </a:r>
            <a:r>
              <a:rPr lang="zh-TW" altLang="en-US" sz="2300" b="1" dirty="0">
                <a:latin typeface="Times New Roman" panose="02020603050405020304" pitchFamily="18" charset="0"/>
                <a:ea typeface="超研澤粗魏碑" panose="02010609010101010101"/>
                <a:cs typeface="Times New Roman" panose="02020603050405020304" pitchFamily="18" charset="0"/>
              </a:rPr>
              <a:t>綜合型高級中等學校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b="1" dirty="0">
                <a:latin typeface="Times New Roman" panose="02020603050405020304" pitchFamily="18" charset="0"/>
                <a:ea typeface="超研澤粗魏碑" panose="02010609010101010101"/>
                <a:cs typeface="Times New Roman" panose="02020603050405020304" pitchFamily="18" charset="0"/>
              </a:rPr>
              <a:t>人</a:t>
            </a:r>
            <a:r>
              <a:rPr lang="zh-TW" altLang="en-US" sz="2300" dirty="0">
                <a:latin typeface="Times New Roman" panose="02020603050405020304" pitchFamily="18" charset="0"/>
                <a:ea typeface="超研澤粗魏碑" panose="02010609010101010101"/>
                <a:cs typeface="Times New Roman" panose="02020603050405020304" pitchFamily="18" charset="0"/>
              </a:rPr>
              <a:t>。</a:t>
            </a:r>
            <a:endParaRPr lang="en-US" altLang="zh-TW"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最終錄取且報到學生之平均班級人數，包括外加特殊身分學生，但未計特色招生甄選入學及考試分發入學未招滿之班級及學生</a:t>
            </a:r>
            <a:r>
              <a:rPr lang="zh-TW" altLang="en-US" sz="2300" dirty="0" smtClean="0">
                <a:latin typeface="Times New Roman" panose="02020603050405020304" pitchFamily="18" charset="0"/>
                <a:ea typeface="超研澤粗魏碑" panose="02010609010101010101"/>
                <a:cs typeface="Times New Roman" panose="02020603050405020304" pitchFamily="18" charset="0"/>
              </a:rPr>
              <a:t>數。</a:t>
            </a:r>
            <a:r>
              <a:rPr lang="zh-TW" altLang="en-US" sz="2167" dirty="0" smtClean="0">
                <a:solidFill>
                  <a:schemeClr val="tx1"/>
                </a:solidFill>
                <a:ea typeface="超研澤粗魏碑" panose="02010609010101010101"/>
              </a:rPr>
              <a:t>。</a:t>
            </a:r>
            <a:endParaRPr lang="en-US" altLang="zh-TW" sz="2167" dirty="0" smtClean="0">
              <a:solidFill>
                <a:schemeClr val="tx1"/>
              </a:solidFill>
              <a:ea typeface="超研澤粗魏碑" panose="02010609010101010101"/>
            </a:endParaRPr>
          </a:p>
          <a:p>
            <a:pPr lvl="1">
              <a:lnSpc>
                <a:spcPct val="125000"/>
              </a:lnSpc>
              <a:spcBef>
                <a:spcPts val="0"/>
              </a:spcBef>
              <a:defRPr/>
            </a:pPr>
            <a:r>
              <a:rPr lang="zh-TW" altLang="en-US" sz="2267" dirty="0" smtClean="0">
                <a:solidFill>
                  <a:schemeClr val="tx1"/>
                </a:solidFill>
                <a:ea typeface="超研澤粗魏碑" panose="02010609010101010101"/>
              </a:rPr>
              <a:t>私立學校</a:t>
            </a:r>
            <a:endParaRPr lang="en-US" altLang="zh-TW" sz="2267" dirty="0" smtClean="0">
              <a:solidFill>
                <a:schemeClr val="tx1"/>
              </a:solidFill>
              <a:ea typeface="超研澤粗魏碑" panose="02010609010101010101"/>
            </a:endParaRPr>
          </a:p>
          <a:p>
            <a:pPr marL="882900" lvl="3" indent="-180000">
              <a:spcBef>
                <a:spcPts val="0"/>
              </a:spcBef>
            </a:pPr>
            <a:r>
              <a:rPr lang="zh-TW" altLang="en-US" sz="2300" dirty="0" smtClean="0">
                <a:latin typeface="Times New Roman" panose="02020603050405020304" pitchFamily="18" charset="0"/>
                <a:ea typeface="超研澤粗魏碑" panose="02010609010101010101"/>
                <a:cs typeface="Times New Roman" panose="02020603050405020304" pitchFamily="18" charset="0"/>
              </a:rPr>
              <a:t>續</a:t>
            </a:r>
            <a:r>
              <a:rPr lang="zh-TW" altLang="en-US" sz="2300" dirty="0">
                <a:latin typeface="Times New Roman" panose="02020603050405020304" pitchFamily="18" charset="0"/>
                <a:ea typeface="超研澤粗魏碑" panose="02010609010101010101"/>
                <a:cs typeface="Times New Roman" panose="02020603050405020304" pitchFamily="18" charset="0"/>
              </a:rPr>
              <a:t>招前之各招生管道最終錄取且報到學生總數，</a:t>
            </a:r>
            <a:r>
              <a:rPr lang="zh-TW" altLang="en-US" sz="2300" b="1" dirty="0">
                <a:solidFill>
                  <a:srgbClr val="FF0000"/>
                </a:solidFill>
                <a:latin typeface="Times New Roman" panose="02020603050405020304" pitchFamily="18" charset="0"/>
                <a:ea typeface="超研澤粗魏碑" panose="02010609010101010101"/>
                <a:cs typeface="Times New Roman" panose="02020603050405020304" pitchFamily="18" charset="0"/>
              </a:rPr>
              <a:t>未達該校核定總招生</a:t>
            </a:r>
            <a:r>
              <a:rPr lang="zh-TW" altLang="en-US" sz="2300" b="1" dirty="0" smtClean="0">
                <a:solidFill>
                  <a:srgbClr val="FF0000"/>
                </a:solidFill>
                <a:latin typeface="Times New Roman" panose="02020603050405020304" pitchFamily="18" charset="0"/>
                <a:ea typeface="超研澤粗魏碑" panose="02010609010101010101"/>
                <a:cs typeface="Times New Roman" panose="02020603050405020304" pitchFamily="18" charset="0"/>
              </a:rPr>
              <a:t>名額</a:t>
            </a:r>
            <a:r>
              <a:rPr lang="zh-TW" altLang="en-US" sz="2300" dirty="0" smtClean="0">
                <a:latin typeface="Times New Roman" panose="02020603050405020304" pitchFamily="18" charset="0"/>
                <a:ea typeface="超研澤粗魏碑" panose="02010609010101010101"/>
                <a:cs typeface="Times New Roman" panose="02020603050405020304" pitchFamily="18" charset="0"/>
              </a:rPr>
              <a:t>。</a:t>
            </a:r>
            <a:endParaRPr lang="en-US" altLang="zh-TW" sz="2300" dirty="0">
              <a:latin typeface="Times New Roman" panose="02020603050405020304" pitchFamily="18" charset="0"/>
              <a:ea typeface="超研澤粗魏碑" panose="02010609010101010101"/>
              <a:cs typeface="Times New Roman" panose="02020603050405020304" pitchFamily="18" charset="0"/>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最終錄取且報到之學生總數，不包括以外加名額錄取之學生，且未計特色招生甄選入學及考試分發入學未招滿之班級及學生數</a:t>
            </a:r>
            <a:r>
              <a:rPr lang="zh-TW" altLang="en-US" sz="2167" dirty="0" smtClean="0">
                <a:solidFill>
                  <a:schemeClr val="tx1"/>
                </a:solidFill>
                <a:ea typeface="超研澤粗魏碑" panose="02010609010101010101"/>
              </a:rPr>
              <a:t>。 </a:t>
            </a:r>
            <a:endParaRPr lang="zh-TW" altLang="en-US" sz="2167" dirty="0">
              <a:solidFill>
                <a:schemeClr val="tx1"/>
              </a:solidFill>
              <a:ea typeface="超研澤粗魏碑" panose="02010609010101010101"/>
            </a:endParaRPr>
          </a:p>
        </p:txBody>
      </p:sp>
      <p:sp>
        <p:nvSpPr>
          <p:cNvPr id="144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BE17CA-01D2-4273-81EB-8C8E962AD45D}" type="slidenum">
              <a:rPr kumimoji="0" lang="zh-TW" altLang="en-US" smtClean="0">
                <a:solidFill>
                  <a:srgbClr val="FEFFFF"/>
                </a:solidFill>
                <a:latin typeface="Century Gothic" panose="020B0502020202020204" pitchFamily="34" charset="0"/>
              </a:rPr>
              <a:pPr/>
              <a:t>66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08138" y="1296988"/>
            <a:ext cx="10301287" cy="3778250"/>
          </a:xfrm>
        </p:spPr>
        <p:txBody>
          <a:bodyPr>
            <a:noAutofit/>
          </a:bodyPr>
          <a:lstStyle/>
          <a:p>
            <a:pPr>
              <a:lnSpc>
                <a:spcPct val="125000"/>
              </a:lnSpc>
              <a:spcBef>
                <a:spcPts val="0"/>
              </a:spcBef>
              <a:defRPr/>
            </a:pPr>
            <a:r>
              <a:rPr lang="zh-TW" altLang="en-US" sz="2267" dirty="0">
                <a:solidFill>
                  <a:schemeClr val="tx1"/>
                </a:solidFill>
                <a:ea typeface="超研澤粗魏碑" panose="02010609010101010101" pitchFamily="49" charset="-120"/>
              </a:rPr>
              <a:t>學校辦理免試續招之條件</a:t>
            </a:r>
            <a:endParaRPr lang="en-US" altLang="zh-TW" sz="2267" dirty="0">
              <a:solidFill>
                <a:schemeClr val="tx1"/>
              </a:solidFill>
              <a:ea typeface="超研澤粗魏碑" panose="02010609010101010101" pitchFamily="49" charset="-120"/>
            </a:endParaRPr>
          </a:p>
          <a:p>
            <a:pPr lvl="1">
              <a:lnSpc>
                <a:spcPct val="125000"/>
              </a:lnSpc>
              <a:spcBef>
                <a:spcPts val="0"/>
              </a:spcBef>
              <a:defRPr/>
            </a:pPr>
            <a:r>
              <a:rPr lang="zh-TW" altLang="en-US" sz="2267" dirty="0">
                <a:solidFill>
                  <a:schemeClr val="tx1"/>
                </a:solidFill>
                <a:ea typeface="超研澤粗魏碑" panose="02010609010101010101" pitchFamily="49" charset="-120"/>
              </a:rPr>
              <a:t>免試續招不受就學區限制。</a:t>
            </a:r>
          </a:p>
          <a:p>
            <a:pPr lvl="1">
              <a:lnSpc>
                <a:spcPct val="125000"/>
              </a:lnSpc>
              <a:spcBef>
                <a:spcPts val="0"/>
              </a:spcBef>
              <a:defRPr/>
            </a:pPr>
            <a:r>
              <a:rPr lang="zh-TW" altLang="en-US" sz="2267" dirty="0">
                <a:solidFill>
                  <a:schemeClr val="tx1"/>
                </a:solidFill>
                <a:ea typeface="超研澤粗魏碑" panose="02010609010101010101" pitchFamily="49" charset="-120"/>
              </a:rPr>
              <a:t>學校申請辦理免試續招，應依各就學區免試入學作業要點規定辦理。</a:t>
            </a:r>
          </a:p>
          <a:p>
            <a:pPr lvl="1">
              <a:lnSpc>
                <a:spcPct val="125000"/>
              </a:lnSpc>
              <a:spcBef>
                <a:spcPts val="0"/>
              </a:spcBef>
              <a:defRPr/>
            </a:pPr>
            <a:r>
              <a:rPr lang="zh-TW" altLang="en-US" sz="2267" dirty="0">
                <a:solidFill>
                  <a:schemeClr val="tx1"/>
                </a:solidFill>
                <a:ea typeface="超研澤粗魏碑" panose="02010609010101010101" pitchFamily="49" charset="-120"/>
              </a:rPr>
              <a:t>學生報名資格</a:t>
            </a:r>
          </a:p>
          <a:p>
            <a:pPr lvl="2">
              <a:lnSpc>
                <a:spcPct val="125000"/>
              </a:lnSpc>
              <a:spcBef>
                <a:spcPts val="0"/>
              </a:spcBef>
              <a:defRPr/>
            </a:pPr>
            <a:r>
              <a:rPr lang="zh-TW" altLang="en-US" sz="2133" dirty="0">
                <a:solidFill>
                  <a:schemeClr val="tx1"/>
                </a:solidFill>
                <a:ea typeface="超研澤粗魏碑" panose="02010609010101010101" pitchFamily="49" charset="-120"/>
              </a:rPr>
              <a:t>尚未有學校就讀之學生。</a:t>
            </a:r>
          </a:p>
          <a:p>
            <a:pPr lvl="2">
              <a:lnSpc>
                <a:spcPct val="125000"/>
              </a:lnSpc>
              <a:spcBef>
                <a:spcPts val="0"/>
              </a:spcBef>
              <a:defRPr/>
            </a:pPr>
            <a:r>
              <a:rPr lang="zh-TW" altLang="en-US" sz="2133" dirty="0">
                <a:solidFill>
                  <a:schemeClr val="tx1"/>
                </a:solidFill>
                <a:ea typeface="超研澤粗魏碑" panose="02010609010101010101" pitchFamily="49" charset="-120"/>
              </a:rPr>
              <a:t>參加技藝技能優良甄審入學、免試入學</a:t>
            </a:r>
            <a:r>
              <a:rPr lang="en-US" altLang="zh-TW" sz="2133" dirty="0">
                <a:solidFill>
                  <a:schemeClr val="tx1"/>
                </a:solidFill>
                <a:ea typeface="超研澤粗魏碑" panose="02010609010101010101" pitchFamily="49" charset="-120"/>
              </a:rPr>
              <a:t>(</a:t>
            </a:r>
            <a:r>
              <a:rPr lang="zh-TW" altLang="en-US" sz="2133" dirty="0">
                <a:solidFill>
                  <a:schemeClr val="tx1"/>
                </a:solidFill>
                <a:ea typeface="超研澤粗魏碑" panose="02010609010101010101" pitchFamily="49" charset="-120"/>
              </a:rPr>
              <a:t>包括直升入學</a:t>
            </a:r>
            <a:r>
              <a:rPr lang="en-US" altLang="zh-TW" sz="2133" dirty="0">
                <a:solidFill>
                  <a:schemeClr val="tx1"/>
                </a:solidFill>
                <a:ea typeface="超研澤粗魏碑" panose="02010609010101010101" pitchFamily="49" charset="-120"/>
              </a:rPr>
              <a:t>)</a:t>
            </a:r>
            <a:r>
              <a:rPr lang="zh-TW" altLang="en-US" sz="2133" dirty="0">
                <a:solidFill>
                  <a:schemeClr val="tx1"/>
                </a:solidFill>
                <a:ea typeface="超研澤粗魏碑" panose="02010609010101010101" pitchFamily="49" charset="-120"/>
              </a:rPr>
              <a:t>或特色招生考試分發入學、甄選入學獲錄取，並向錄取學校完成報到手續者，因特殊因素必須離開原錄取報到學校所在之就學區，經提出證明文件並取得原報到學校書面同意後，始得報名參加。</a:t>
            </a:r>
          </a:p>
          <a:p>
            <a:pPr lvl="2">
              <a:lnSpc>
                <a:spcPct val="125000"/>
              </a:lnSpc>
              <a:spcBef>
                <a:spcPts val="0"/>
              </a:spcBef>
              <a:defRPr/>
            </a:pPr>
            <a:r>
              <a:rPr lang="zh-TW" altLang="en-US" sz="2133" dirty="0">
                <a:solidFill>
                  <a:schemeClr val="tx1"/>
                </a:solidFill>
                <a:ea typeface="超研澤粗魏碑" panose="02010609010101010101" pitchFamily="49" charset="-120"/>
              </a:rPr>
              <a:t>學生因父母、其他法定代理人工作地異動，須搬家遷徙。</a:t>
            </a:r>
          </a:p>
          <a:p>
            <a:pPr lvl="2">
              <a:lnSpc>
                <a:spcPct val="125000"/>
              </a:lnSpc>
              <a:spcBef>
                <a:spcPts val="0"/>
              </a:spcBef>
              <a:defRPr/>
            </a:pPr>
            <a:r>
              <a:rPr lang="zh-TW" altLang="en-US" sz="2133" dirty="0">
                <a:solidFill>
                  <a:schemeClr val="tx1"/>
                </a:solidFill>
                <a:ea typeface="超研澤粗魏碑" panose="02010609010101010101" pitchFamily="49" charset="-120"/>
              </a:rPr>
              <a:t>家庭特殊境遇，須進行安置。</a:t>
            </a:r>
          </a:p>
        </p:txBody>
      </p:sp>
      <p:sp>
        <p:nvSpPr>
          <p:cNvPr id="145411"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十三</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免試續招</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541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2944536-C165-4F85-A2B2-38DA81A4B047}" type="slidenum">
              <a:rPr kumimoji="0" lang="zh-TW" altLang="en-US" smtClean="0">
                <a:solidFill>
                  <a:srgbClr val="FEFFFF"/>
                </a:solidFill>
                <a:latin typeface="Century Gothic" panose="020B0502020202020204" pitchFamily="34" charset="0"/>
              </a:rPr>
              <a:pPr/>
              <a:t>67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p:cNvGraphicFramePr>
            <a:graphicFrameLocks noGrp="1"/>
          </p:cNvGraphicFramePr>
          <p:nvPr>
            <p:ph idx="1"/>
          </p:nvPr>
        </p:nvGraphicFramePr>
        <p:xfrm>
          <a:off x="1149350" y="1446213"/>
          <a:ext cx="10795000" cy="5135569"/>
        </p:xfrm>
        <a:graphic>
          <a:graphicData uri="http://schemas.openxmlformats.org/drawingml/2006/table">
            <a:tbl>
              <a:tblPr firstRow="1" firstCol="1" bandRow="1">
                <a:tableStyleId>{5C22544A-7EE6-4342-B048-85BDC9FD1C3A}</a:tableStyleId>
              </a:tblPr>
              <a:tblGrid>
                <a:gridCol w="6032500">
                  <a:extLst>
                    <a:ext uri="{9D8B030D-6E8A-4147-A177-3AD203B41FA5}">
                      <a16:colId xmlns:a16="http://schemas.microsoft.com/office/drawing/2014/main" xmlns="" val="20000"/>
                    </a:ext>
                  </a:extLst>
                </a:gridCol>
                <a:gridCol w="4762500">
                  <a:extLst>
                    <a:ext uri="{9D8B030D-6E8A-4147-A177-3AD203B41FA5}">
                      <a16:colId xmlns:a16="http://schemas.microsoft.com/office/drawing/2014/main" xmlns="" val="20001"/>
                    </a:ext>
                  </a:extLst>
                </a:gridCol>
              </a:tblGrid>
              <a:tr h="594315">
                <a:tc>
                  <a:txBody>
                    <a:bodyPr/>
                    <a:lstStyle/>
                    <a:p>
                      <a:pPr algn="ctr">
                        <a:spcAft>
                          <a:spcPts val="0"/>
                        </a:spcAft>
                      </a:pPr>
                      <a:r>
                        <a:rPr lang="zh-TW" sz="3200" kern="100" dirty="0">
                          <a:effectLst/>
                        </a:rPr>
                        <a:t>項目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3200" kern="100">
                          <a:effectLst/>
                        </a:rPr>
                        <a:t>日期</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188632">
                <a:tc>
                  <a:txBody>
                    <a:bodyPr/>
                    <a:lstStyle/>
                    <a:p>
                      <a:pPr>
                        <a:spcAft>
                          <a:spcPts val="0"/>
                        </a:spcAft>
                      </a:pPr>
                      <a:r>
                        <a:rPr lang="en-US" sz="3200" kern="100" dirty="0" smtClean="0">
                          <a:effectLst/>
                        </a:rPr>
                        <a:t>1.</a:t>
                      </a:r>
                      <a:r>
                        <a:rPr lang="zh-TW" altLang="en-US" sz="3200" kern="100" dirty="0" smtClean="0">
                          <a:effectLst/>
                        </a:rPr>
                        <a:t>試辦</a:t>
                      </a:r>
                      <a:r>
                        <a:rPr lang="zh-TW" sz="3200" kern="100" dirty="0" smtClean="0">
                          <a:effectLst/>
                        </a:rPr>
                        <a:t>學習</a:t>
                      </a:r>
                      <a:r>
                        <a:rPr lang="zh-TW" sz="3200" kern="100" dirty="0">
                          <a:effectLst/>
                        </a:rPr>
                        <a:t>區完全免試入學報名</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sz="3200" kern="100" dirty="0" smtClean="0">
                          <a:effectLst/>
                        </a:rPr>
                        <a:t>5</a:t>
                      </a:r>
                      <a:r>
                        <a:rPr lang="zh-TW" sz="3200" kern="100" dirty="0">
                          <a:effectLst/>
                        </a:rPr>
                        <a:t>月</a:t>
                      </a:r>
                      <a:r>
                        <a:rPr lang="en-US" sz="3200" kern="100" dirty="0" smtClean="0">
                          <a:effectLst/>
                        </a:rPr>
                        <a:t>07</a:t>
                      </a:r>
                      <a:r>
                        <a:rPr lang="zh-TW" sz="3200" kern="100" dirty="0" smtClean="0">
                          <a:effectLst/>
                        </a:rPr>
                        <a:t>日</a:t>
                      </a:r>
                      <a:r>
                        <a:rPr lang="en-US" sz="3200" kern="100" dirty="0">
                          <a:effectLst/>
                        </a:rPr>
                        <a:t>(</a:t>
                      </a:r>
                      <a:r>
                        <a:rPr lang="zh-TW" sz="3200" kern="100" dirty="0">
                          <a:effectLst/>
                        </a:rPr>
                        <a:t>一</a:t>
                      </a:r>
                      <a:r>
                        <a:rPr lang="en-US" sz="3200" kern="100" dirty="0">
                          <a:effectLst/>
                        </a:rPr>
                        <a:t>)</a:t>
                      </a:r>
                      <a:r>
                        <a:rPr lang="zh-TW" sz="3200" kern="100" dirty="0">
                          <a:effectLst/>
                        </a:rPr>
                        <a:t>至</a:t>
                      </a:r>
                    </a:p>
                    <a:p>
                      <a:pPr>
                        <a:spcAft>
                          <a:spcPts val="0"/>
                        </a:spcAft>
                      </a:pPr>
                      <a:r>
                        <a:rPr lang="en-US" sz="3200" kern="100" dirty="0" smtClean="0">
                          <a:effectLst/>
                        </a:rPr>
                        <a:t>107</a:t>
                      </a:r>
                      <a:r>
                        <a:rPr lang="zh-TW" sz="3200" kern="100" dirty="0" smtClean="0">
                          <a:effectLst/>
                        </a:rPr>
                        <a:t>年</a:t>
                      </a:r>
                      <a:r>
                        <a:rPr lang="en-US" sz="3200" kern="100" dirty="0">
                          <a:effectLst/>
                        </a:rPr>
                        <a:t>5</a:t>
                      </a:r>
                      <a:r>
                        <a:rPr lang="zh-TW" sz="3200" kern="100" dirty="0">
                          <a:effectLst/>
                        </a:rPr>
                        <a:t>月</a:t>
                      </a:r>
                      <a:r>
                        <a:rPr lang="en-US" sz="3200" kern="100" dirty="0" smtClean="0">
                          <a:effectLst/>
                        </a:rPr>
                        <a:t>10</a:t>
                      </a:r>
                      <a:r>
                        <a:rPr lang="zh-TW" sz="3200" kern="100" dirty="0" smtClean="0">
                          <a:effectLst/>
                        </a:rPr>
                        <a:t>日</a:t>
                      </a:r>
                      <a:r>
                        <a:rPr lang="en-US" sz="3200" kern="100" dirty="0">
                          <a:effectLst/>
                        </a:rPr>
                        <a:t>(</a:t>
                      </a:r>
                      <a:r>
                        <a:rPr lang="zh-TW" sz="3200" kern="100" dirty="0">
                          <a:effectLst/>
                        </a:rPr>
                        <a:t>四</a:t>
                      </a:r>
                      <a:r>
                        <a:rPr lang="en-US" sz="3200" kern="100" dirty="0">
                          <a:effectLst/>
                        </a:rPr>
                        <a:t>)</a:t>
                      </a:r>
                      <a:r>
                        <a:rPr lang="zh-TW" sz="3200" kern="100" dirty="0">
                          <a:effectLst/>
                        </a:rPr>
                        <a:t>止</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97535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rPr>
                        <a:t>2</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a:t>
                      </a:r>
                      <a:r>
                        <a:rPr lang="zh-TW" sz="3200" kern="100" dirty="0" smtClean="0">
                          <a:effectLst/>
                        </a:rPr>
                        <a:t>入學</a:t>
                      </a:r>
                      <a:r>
                        <a:rPr lang="zh-TW" altLang="en-US" sz="3200" kern="100" dirty="0" smtClean="0">
                          <a:effectLst/>
                        </a:rPr>
                        <a:t>公告錄取名單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sz="3200" kern="100" dirty="0">
                          <a:effectLst/>
                        </a:rPr>
                        <a:t>5</a:t>
                      </a:r>
                      <a:r>
                        <a:rPr lang="zh-TW" sz="3200" kern="100" dirty="0">
                          <a:effectLst/>
                        </a:rPr>
                        <a:t>月</a:t>
                      </a:r>
                      <a:r>
                        <a:rPr lang="en-US" sz="3200" kern="100" dirty="0" smtClean="0">
                          <a:effectLst/>
                        </a:rPr>
                        <a:t>16</a:t>
                      </a:r>
                      <a:r>
                        <a:rPr lang="zh-TW" sz="3200" kern="100" dirty="0" smtClean="0">
                          <a:effectLst/>
                        </a:rPr>
                        <a:t>日</a:t>
                      </a:r>
                      <a:r>
                        <a:rPr lang="en-US" sz="3200" kern="100" dirty="0">
                          <a:effectLst/>
                        </a:rPr>
                        <a:t>(</a:t>
                      </a:r>
                      <a:r>
                        <a:rPr lang="zh-TW" sz="3200" kern="100" dirty="0">
                          <a:effectLst/>
                        </a:rPr>
                        <a:t>三</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594315">
                <a:tc>
                  <a:txBody>
                    <a:bodyPr/>
                    <a:lstStyle/>
                    <a:p>
                      <a:pPr>
                        <a:spcAft>
                          <a:spcPts val="0"/>
                        </a:spcAft>
                      </a:pPr>
                      <a:r>
                        <a:rPr lang="en-US" sz="3200" kern="100" dirty="0">
                          <a:effectLst/>
                        </a:rPr>
                        <a:t>3</a:t>
                      </a:r>
                      <a:r>
                        <a:rPr lang="en-US" sz="3200" kern="100" dirty="0" smtClean="0">
                          <a:effectLst/>
                        </a:rPr>
                        <a:t>.</a:t>
                      </a:r>
                      <a:r>
                        <a:rPr lang="zh-TW" altLang="en-US" sz="3200" b="1" kern="100" smtClean="0">
                          <a:solidFill>
                            <a:schemeClr val="lt1"/>
                          </a:solidFill>
                          <a:effectLst/>
                          <a:latin typeface="+mn-lt"/>
                          <a:ea typeface="+mn-ea"/>
                          <a:cs typeface="+mn-cs"/>
                        </a:rPr>
                        <a:t>國中教育會考</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altLang="zh-TW" sz="3200" kern="100" dirty="0" smtClean="0">
                          <a:effectLst/>
                        </a:rPr>
                        <a:t>5</a:t>
                      </a:r>
                      <a:r>
                        <a:rPr lang="zh-TW" sz="3200" kern="100" dirty="0" smtClean="0">
                          <a:effectLst/>
                        </a:rPr>
                        <a:t>月</a:t>
                      </a:r>
                      <a:r>
                        <a:rPr lang="en-US" altLang="zh-TW" sz="3200" kern="100" dirty="0" smtClean="0">
                          <a:effectLst/>
                        </a:rPr>
                        <a:t>19-20</a:t>
                      </a:r>
                      <a:r>
                        <a:rPr lang="zh-TW" sz="3200" kern="100" dirty="0" smtClean="0">
                          <a:effectLst/>
                        </a:rPr>
                        <a:t>日</a:t>
                      </a:r>
                      <a:r>
                        <a:rPr lang="en-US" sz="3200" kern="100" dirty="0" smtClean="0">
                          <a:effectLst/>
                        </a:rPr>
                        <a:t>(</a:t>
                      </a:r>
                      <a:r>
                        <a:rPr lang="zh-TW" altLang="en-US" sz="3200" kern="100" dirty="0" smtClean="0">
                          <a:effectLst/>
                        </a:rPr>
                        <a:t>六</a:t>
                      </a:r>
                      <a:r>
                        <a:rPr lang="en-US" altLang="zh-TW" sz="3200" kern="100" dirty="0" smtClean="0">
                          <a:effectLst/>
                        </a:rPr>
                        <a:t>-</a:t>
                      </a:r>
                      <a:r>
                        <a:rPr lang="zh-TW" altLang="en-US" sz="3200" kern="100" dirty="0" smtClean="0">
                          <a:effectLst/>
                        </a:rPr>
                        <a:t>日</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594315">
                <a:tc>
                  <a:txBody>
                    <a:bodyPr/>
                    <a:lstStyle/>
                    <a:p>
                      <a:pPr>
                        <a:spcAft>
                          <a:spcPts val="0"/>
                        </a:spcAft>
                      </a:pPr>
                      <a:r>
                        <a:rPr lang="en-US"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rPr>
                        <a:t>4.</a:t>
                      </a:r>
                      <a:r>
                        <a:rPr lang="zh-TW" altLang="en-US" sz="3200" kern="100" dirty="0" smtClean="0">
                          <a:effectLst/>
                        </a:rPr>
                        <a:t>試辦</a:t>
                      </a:r>
                      <a:r>
                        <a:rPr lang="zh-TW" altLang="zh-TW" sz="3200" kern="100" dirty="0" smtClean="0">
                          <a:effectLst/>
                        </a:rPr>
                        <a:t>學習區完全免試入學報到</a:t>
                      </a:r>
                      <a:endParaRPr lang="zh-TW" sz="3200" b="1" kern="100" dirty="0">
                        <a:solidFill>
                          <a:schemeClr val="lt1"/>
                        </a:solidFill>
                        <a:effectLst/>
                        <a:latin typeface="+mn-lt"/>
                        <a:ea typeface="+mn-ea"/>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smtClean="0">
                          <a:effectLst/>
                        </a:rPr>
                        <a:t>107</a:t>
                      </a:r>
                      <a:r>
                        <a:rPr lang="zh-TW" altLang="zh-TW" sz="3200" kern="100" dirty="0" smtClean="0">
                          <a:effectLst/>
                        </a:rPr>
                        <a:t>年</a:t>
                      </a:r>
                      <a:r>
                        <a:rPr lang="en-US" altLang="zh-TW" sz="3200" kern="100" dirty="0" smtClean="0">
                          <a:effectLst/>
                        </a:rPr>
                        <a:t>6</a:t>
                      </a:r>
                      <a:r>
                        <a:rPr lang="zh-TW" altLang="zh-TW" sz="3200" kern="100" dirty="0" smtClean="0">
                          <a:effectLst/>
                        </a:rPr>
                        <a:t>月</a:t>
                      </a:r>
                      <a:r>
                        <a:rPr lang="en-US" altLang="zh-TW" sz="3200" kern="100" dirty="0" smtClean="0">
                          <a:effectLst/>
                        </a:rPr>
                        <a:t>13</a:t>
                      </a:r>
                      <a:r>
                        <a:rPr lang="zh-TW" altLang="zh-TW" sz="3200" kern="100" dirty="0" smtClean="0">
                          <a:effectLst/>
                        </a:rPr>
                        <a:t>日</a:t>
                      </a:r>
                      <a:r>
                        <a:rPr lang="en-US" altLang="zh-TW" sz="3200" kern="100" dirty="0" smtClean="0">
                          <a:effectLst/>
                        </a:rPr>
                        <a:t>(</a:t>
                      </a:r>
                      <a:r>
                        <a:rPr lang="zh-TW" altLang="zh-TW" sz="3200" kern="100" dirty="0" smtClean="0">
                          <a:effectLst/>
                        </a:rPr>
                        <a:t>三</a:t>
                      </a:r>
                      <a:r>
                        <a:rPr lang="en-US" altLang="zh-TW" sz="3200" kern="100" dirty="0" smtClean="0">
                          <a:effectLst/>
                        </a:rPr>
                        <a:t>)</a:t>
                      </a:r>
                      <a:endParaRPr lang="zh-TW"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1188632">
                <a:tc>
                  <a:txBody>
                    <a:bodyPr/>
                    <a:lstStyle/>
                    <a:p>
                      <a:pPr>
                        <a:spcAft>
                          <a:spcPts val="0"/>
                        </a:spcAft>
                      </a:pPr>
                      <a:r>
                        <a:rPr lang="en-US" altLang="zh-TW" sz="3200" kern="100" dirty="0" smtClean="0">
                          <a:effectLst/>
                        </a:rPr>
                        <a:t>5</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區完全免試入學已報到學生聲明放棄錄取資格</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107</a:t>
                      </a:r>
                      <a:r>
                        <a:rPr lang="zh-TW" sz="3200" kern="100" dirty="0" smtClean="0">
                          <a:effectLst/>
                        </a:rPr>
                        <a:t>年</a:t>
                      </a:r>
                      <a:r>
                        <a:rPr lang="en-US" sz="3200" kern="100" dirty="0">
                          <a:effectLst/>
                        </a:rPr>
                        <a:t>6</a:t>
                      </a:r>
                      <a:r>
                        <a:rPr lang="zh-TW" sz="3200" kern="100" dirty="0">
                          <a:effectLst/>
                        </a:rPr>
                        <a:t>月</a:t>
                      </a:r>
                      <a:r>
                        <a:rPr lang="en-US" sz="3200" kern="100" dirty="0" smtClean="0">
                          <a:effectLst/>
                        </a:rPr>
                        <a:t>14</a:t>
                      </a:r>
                      <a:r>
                        <a:rPr lang="zh-TW" sz="3200" kern="100" dirty="0" smtClean="0">
                          <a:effectLst/>
                        </a:rPr>
                        <a:t>日</a:t>
                      </a:r>
                      <a:r>
                        <a:rPr lang="en-US" sz="3200" kern="100" dirty="0">
                          <a:effectLst/>
                        </a:rPr>
                        <a:t>(</a:t>
                      </a:r>
                      <a:r>
                        <a:rPr lang="zh-TW" sz="3200" kern="100" dirty="0">
                          <a:effectLst/>
                        </a:rPr>
                        <a:t>四</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1464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6413C0B-DA15-4F3B-87D3-3EC0592797AF}" type="slidenum">
              <a:rPr kumimoji="0" lang="zh-TW" altLang="en-US" smtClean="0">
                <a:solidFill>
                  <a:srgbClr val="FEFFFF"/>
                </a:solidFill>
                <a:latin typeface="Century Gothic" panose="020B0502020202020204" pitchFamily="34" charset="0"/>
              </a:rPr>
              <a:pPr/>
              <a:t>68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標題 1"/>
          <p:cNvSpPr txBox="1">
            <a:spLocks/>
          </p:cNvSpPr>
          <p:nvPr/>
        </p:nvSpPr>
        <p:spPr bwMode="auto">
          <a:xfrm>
            <a:off x="1766888" y="431800"/>
            <a:ext cx="994886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—107</a:t>
            </a:r>
            <a:r>
              <a:rPr kumimoji="0" lang="zh-TW" altLang="en-US" sz="4000">
                <a:solidFill>
                  <a:srgbClr val="FFFF00"/>
                </a:solidFill>
                <a:latin typeface="標楷體" panose="03000509000000000000" pitchFamily="65" charset="-120"/>
                <a:ea typeface="標楷體" panose="03000509000000000000" pitchFamily="65" charset="-120"/>
              </a:rPr>
              <a:t>辦理學校</a:t>
            </a:r>
          </a:p>
        </p:txBody>
      </p:sp>
      <p:graphicFrame>
        <p:nvGraphicFramePr>
          <p:cNvPr id="9" name="內容版面配置區 1"/>
          <p:cNvGraphicFramePr>
            <a:graphicFrameLocks/>
          </p:cNvGraphicFramePr>
          <p:nvPr/>
        </p:nvGraphicFramePr>
        <p:xfrm>
          <a:off x="2063750" y="1874838"/>
          <a:ext cx="9061450" cy="3865560"/>
        </p:xfrm>
        <a:graphic>
          <a:graphicData uri="http://schemas.openxmlformats.org/drawingml/2006/table">
            <a:tbl>
              <a:tblPr>
                <a:tableStyleId>{5C22544A-7EE6-4342-B048-85BDC9FD1C3A}</a:tableStyleId>
              </a:tblPr>
              <a:tblGrid>
                <a:gridCol w="1702460">
                  <a:extLst>
                    <a:ext uri="{9D8B030D-6E8A-4147-A177-3AD203B41FA5}">
                      <a16:colId xmlns:a16="http://schemas.microsoft.com/office/drawing/2014/main" xmlns="" val="20000"/>
                    </a:ext>
                  </a:extLst>
                </a:gridCol>
                <a:gridCol w="1888820">
                  <a:extLst>
                    <a:ext uri="{9D8B030D-6E8A-4147-A177-3AD203B41FA5}">
                      <a16:colId xmlns:a16="http://schemas.microsoft.com/office/drawing/2014/main" xmlns="" val="20001"/>
                    </a:ext>
                  </a:extLst>
                </a:gridCol>
                <a:gridCol w="1654684">
                  <a:extLst>
                    <a:ext uri="{9D8B030D-6E8A-4147-A177-3AD203B41FA5}">
                      <a16:colId xmlns:a16="http://schemas.microsoft.com/office/drawing/2014/main" xmlns="" val="20002"/>
                    </a:ext>
                  </a:extLst>
                </a:gridCol>
                <a:gridCol w="3815486">
                  <a:extLst>
                    <a:ext uri="{9D8B030D-6E8A-4147-A177-3AD203B41FA5}">
                      <a16:colId xmlns:a16="http://schemas.microsoft.com/office/drawing/2014/main" xmlns="" val="20003"/>
                    </a:ext>
                  </a:extLst>
                </a:gridCol>
              </a:tblGrid>
              <a:tr h="483195">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高級中學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招生科別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招生範圍</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483195">
                <a:tc rowSpan="7">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白河商工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商業經營科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白河區、東山區、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後壁區、六甲區、柳營區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應屆畢業生。</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資料處理科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2"/>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電機科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3"/>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資訊科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4"/>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機械科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5"/>
                  </a:ext>
                </a:extLst>
              </a:tr>
              <a:tr h="483195">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製圖科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6"/>
                  </a:ext>
                </a:extLst>
              </a:tr>
              <a:tr h="483195">
                <a:tc vMerge="1">
                  <a:txBody>
                    <a:bodyPr/>
                    <a:lstStyle/>
                    <a:p>
                      <a:endParaRPr lang="zh-TW" altLang="en-US"/>
                    </a:p>
                  </a:txBody>
                  <a:tcPr/>
                </a:tc>
                <a:tc>
                  <a:txBody>
                    <a:bodyPr/>
                    <a:lstStyle/>
                    <a:p>
                      <a:pPr marL="0" algn="ctr" defTabSz="914400" rtl="0" eaLnBrk="1" fontAlgn="ctr" latinLnBrk="0" hangingPunct="1"/>
                      <a:r>
                        <a:rPr lang="zh-TW" altLang="en-US" sz="2100" u="none" strike="noStrike" kern="1200" dirty="0">
                          <a:solidFill>
                            <a:schemeClr val="dk1"/>
                          </a:solidFill>
                          <a:effectLst/>
                          <a:latin typeface="華康魏碑體" panose="03000709000000000000" pitchFamily="65" charset="-120"/>
                          <a:ea typeface="華康魏碑體" panose="03000709000000000000" pitchFamily="65" charset="-120"/>
                          <a:cs typeface="+mn-cs"/>
                        </a:rPr>
                        <a:t>土木科</a:t>
                      </a: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4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14851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D5E35A1-9761-4428-BF36-D856716106C2}" type="slidenum">
              <a:rPr kumimoji="0" lang="zh-TW" altLang="en-US" smtClean="0">
                <a:solidFill>
                  <a:srgbClr val="FEFFFF"/>
                </a:solidFill>
                <a:latin typeface="Century Gothic" panose="020B0502020202020204" pitchFamily="34" charset="0"/>
              </a:rPr>
              <a:pPr/>
              <a:t>69</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398838" y="188913"/>
            <a:ext cx="5821362" cy="711200"/>
          </a:xfrm>
          <a:prstGeom prst="rect">
            <a:avLst/>
          </a:prstGeom>
        </p:spPr>
        <p:txBody>
          <a:bodyPr/>
          <a:lstStyle/>
          <a:p>
            <a:pPr algn="ctr">
              <a:defRPr/>
            </a:pP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4670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1635125" y="3636963"/>
            <a:ext cx="3155950"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66565" name="矩形 6"/>
          <p:cNvSpPr>
            <a:spLocks noChangeArrowheads="1"/>
          </p:cNvSpPr>
          <p:nvPr/>
        </p:nvSpPr>
        <p:spPr bwMode="auto">
          <a:xfrm rot="-585313">
            <a:off x="1811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2800" b="1">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免試入學</a:t>
            </a:r>
            <a:r>
              <a:rPr lang="zh-TW" altLang="en-US" sz="2000">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或大學申請入學逐漸成為重要趨勢</a:t>
            </a:r>
          </a:p>
        </p:txBody>
      </p:sp>
      <p:sp>
        <p:nvSpPr>
          <p:cNvPr id="8" name="矩形 7"/>
          <p:cNvSpPr/>
          <p:nvPr/>
        </p:nvSpPr>
        <p:spPr>
          <a:xfrm>
            <a:off x="7535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2214563" y="912813"/>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1966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rgbClr val="0000FF"/>
                </a:solidFill>
                <a:latin typeface="Times New Roman" pitchFamily="18" charset="0"/>
                <a:ea typeface="標楷體" pitchFamily="65" charset="-120"/>
                <a:cs typeface="Times New Roman" pitchFamily="18" charset="0"/>
              </a:rPr>
              <a:t>從</a:t>
            </a:r>
            <a:r>
              <a:rPr lang="zh-TW" altLang="en-US" b="1" dirty="0">
                <a:solidFill>
                  <a:srgbClr val="0000FF"/>
                </a:solidFill>
                <a:latin typeface="Times New Roman" pitchFamily="18" charset="0"/>
                <a:ea typeface="標楷體" pitchFamily="65" charset="-120"/>
                <a:cs typeface="Times New Roman" pitchFamily="18" charset="0"/>
              </a:rPr>
              <a:t>學習逃走</a:t>
            </a:r>
            <a:r>
              <a:rPr lang="zh-TW" altLang="en-US"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4760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66570" name="矩形 11"/>
          <p:cNvSpPr>
            <a:spLocks noChangeArrowheads="1"/>
          </p:cNvSpPr>
          <p:nvPr/>
        </p:nvSpPr>
        <p:spPr bwMode="auto">
          <a:xfrm rot="-345105">
            <a:off x="6445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zh-TW" sz="28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新住民</a:t>
            </a: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學生目前佔</a:t>
            </a:r>
            <a:endParaRPr lang="en-US"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ClrTx/>
              <a:buFontTx/>
              <a:buNone/>
            </a:pP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國中小就學人數約</a:t>
            </a:r>
            <a:r>
              <a:rPr lang="en-US"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10.3%</a:t>
            </a:r>
            <a:endParaRPr lang="zh-TW" altLang="en-US"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571" name="矩形 15"/>
          <p:cNvSpPr>
            <a:spLocks noChangeArrowheads="1"/>
          </p:cNvSpPr>
          <p:nvPr/>
        </p:nvSpPr>
        <p:spPr bwMode="auto">
          <a:xfrm rot="298058">
            <a:off x="4627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32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學習共同體</a:t>
            </a:r>
            <a:r>
              <a:rPr lang="zh-TW" altLang="en-US" sz="20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的革命</a:t>
            </a:r>
          </a:p>
        </p:txBody>
      </p:sp>
      <p:sp>
        <p:nvSpPr>
          <p:cNvPr id="14" name="矩形 15"/>
          <p:cNvSpPr/>
          <p:nvPr/>
        </p:nvSpPr>
        <p:spPr>
          <a:xfrm rot="21287229">
            <a:off x="4492625" y="1870075"/>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7148513" y="965200"/>
            <a:ext cx="3233737" cy="90328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dirty="0">
                <a:solidFill>
                  <a:srgbClr val="800080"/>
                </a:solidFill>
                <a:latin typeface="Times New Roman" pitchFamily="18" charset="0"/>
                <a:ea typeface="標楷體" pitchFamily="65" charset="-120"/>
                <a:cs typeface="Times New Roman" pitchFamily="18" charset="0"/>
              </a:rPr>
              <a:t>2008</a:t>
            </a:r>
            <a:r>
              <a:rPr lang="zh-TW" altLang="en-US"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dirty="0">
                <a:solidFill>
                  <a:srgbClr val="800080"/>
                </a:solidFill>
                <a:latin typeface="Times New Roman" pitchFamily="18" charset="0"/>
                <a:ea typeface="標楷體" pitchFamily="65" charset="-120"/>
                <a:cs typeface="Times New Roman" pitchFamily="18" charset="0"/>
              </a:rPr>
              <a:t>，全球倒數第</a:t>
            </a:r>
            <a:r>
              <a:rPr lang="en-US" altLang="zh-TW" dirty="0">
                <a:solidFill>
                  <a:srgbClr val="800080"/>
                </a:solidFill>
                <a:latin typeface="Times New Roman" pitchFamily="18" charset="0"/>
                <a:ea typeface="標楷體" pitchFamily="65" charset="-120"/>
                <a:cs typeface="Times New Roman" pitchFamily="18" charset="0"/>
              </a:rPr>
              <a:t>1 </a:t>
            </a:r>
            <a:endParaRPr lang="zh-TW" altLang="en-US"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7639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6657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E98117-2488-4D7A-8AB2-D64F4DBF4BE1}" type="slidenum">
              <a:rPr kumimoji="0" lang="zh-TW" altLang="en-US" smtClean="0">
                <a:solidFill>
                  <a:srgbClr val="FEFFFF"/>
                </a:solidFill>
                <a:latin typeface="Century Gothic" panose="020B0502020202020204" pitchFamily="34" charset="0"/>
              </a:rPr>
              <a:pPr/>
              <a:t>7</a:t>
            </a:fld>
            <a:endParaRPr kumimoji="0" lang="zh-TW" altLang="en-US" smtClean="0">
              <a:solidFill>
                <a:srgbClr val="FEFFFF"/>
              </a:solidFill>
              <a:latin typeface="Century Gothic" panose="020B0502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標題 1"/>
          <p:cNvSpPr txBox="1">
            <a:spLocks/>
          </p:cNvSpPr>
          <p:nvPr/>
        </p:nvSpPr>
        <p:spPr bwMode="auto">
          <a:xfrm>
            <a:off x="1766888" y="431800"/>
            <a:ext cx="1006316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a:solidFill>
                  <a:srgbClr val="FFFF00"/>
                </a:solidFill>
                <a:latin typeface="標楷體" panose="03000509000000000000" pitchFamily="65" charset="-120"/>
                <a:ea typeface="標楷體" panose="03000509000000000000" pitchFamily="65" charset="-120"/>
              </a:rPr>
              <a:t>—107</a:t>
            </a:r>
            <a:r>
              <a:rPr kumimoji="0" lang="zh-TW" altLang="en-US" sz="4000">
                <a:solidFill>
                  <a:srgbClr val="FFFF00"/>
                </a:solidFill>
                <a:latin typeface="標楷體" panose="03000509000000000000" pitchFamily="65" charset="-120"/>
                <a:ea typeface="標楷體" panose="03000509000000000000" pitchFamily="65" charset="-120"/>
              </a:rPr>
              <a:t>辦理學校</a:t>
            </a:r>
          </a:p>
          <a:p>
            <a:pPr>
              <a:spcBef>
                <a:spcPct val="0"/>
              </a:spcBef>
              <a:buClrTx/>
              <a:buFontTx/>
              <a:buNone/>
            </a:pPr>
            <a:endParaRPr kumimoji="0"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7" name="內容版面配置區 1"/>
          <p:cNvGraphicFramePr>
            <a:graphicFrameLocks/>
          </p:cNvGraphicFramePr>
          <p:nvPr/>
        </p:nvGraphicFramePr>
        <p:xfrm>
          <a:off x="2508250" y="2046288"/>
          <a:ext cx="8580438" cy="3840160"/>
        </p:xfrm>
        <a:graphic>
          <a:graphicData uri="http://schemas.openxmlformats.org/drawingml/2006/table">
            <a:tbl>
              <a:tblPr>
                <a:tableStyleId>{5C22544A-7EE6-4342-B048-85BDC9FD1C3A}</a:tableStyleId>
              </a:tblPr>
              <a:tblGrid>
                <a:gridCol w="1216124">
                  <a:extLst>
                    <a:ext uri="{9D8B030D-6E8A-4147-A177-3AD203B41FA5}">
                      <a16:colId xmlns:a16="http://schemas.microsoft.com/office/drawing/2014/main" xmlns="" val="20000"/>
                    </a:ext>
                  </a:extLst>
                </a:gridCol>
                <a:gridCol w="2184519">
                  <a:extLst>
                    <a:ext uri="{9D8B030D-6E8A-4147-A177-3AD203B41FA5}">
                      <a16:colId xmlns:a16="http://schemas.microsoft.com/office/drawing/2014/main" xmlns="" val="20001"/>
                    </a:ext>
                  </a:extLst>
                </a:gridCol>
                <a:gridCol w="1496027">
                  <a:extLst>
                    <a:ext uri="{9D8B030D-6E8A-4147-A177-3AD203B41FA5}">
                      <a16:colId xmlns:a16="http://schemas.microsoft.com/office/drawing/2014/main" xmlns="" val="20002"/>
                    </a:ext>
                  </a:extLst>
                </a:gridCol>
                <a:gridCol w="3683768">
                  <a:extLst>
                    <a:ext uri="{9D8B030D-6E8A-4147-A177-3AD203B41FA5}">
                      <a16:colId xmlns:a16="http://schemas.microsoft.com/office/drawing/2014/main" xmlns="" val="20003"/>
                    </a:ext>
                  </a:extLst>
                </a:gridCol>
              </a:tblGrid>
              <a:tr h="480020">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高級中學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招生科別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招生範圍</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480020">
                <a:tc rowSpan="7">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後壁高中</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美工科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46</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白河區、東山區、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後壁區、鹽水區、柳營區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應屆畢業生。</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80020">
                <a:tc vMerge="1">
                  <a:txBody>
                    <a:bodyPr/>
                    <a:lstStyle/>
                    <a:p>
                      <a:endParaRPr lang="zh-TW" altLang="en-US"/>
                    </a:p>
                  </a:txBody>
                  <a:tcPr/>
                </a:tc>
                <a:tc>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廣告設計科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2"/>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室內空間設計科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3"/>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多媒體設計科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4"/>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電機科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5"/>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資訊科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6"/>
                  </a:ext>
                </a:extLst>
              </a:tr>
              <a:tr h="480020">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建築科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1" marR="5461" marT="54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14954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8B210F-71B6-41E0-9DDE-21A0F570DDF4}" type="slidenum">
              <a:rPr kumimoji="0" lang="zh-TW" altLang="en-US" smtClean="0">
                <a:solidFill>
                  <a:srgbClr val="FEFFFF"/>
                </a:solidFill>
                <a:latin typeface="Century Gothic" panose="020B0502020202020204" pitchFamily="34" charset="0"/>
              </a:rPr>
              <a:pPr/>
              <a:t>70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txBox="1">
            <a:spLocks/>
          </p:cNvSpPr>
          <p:nvPr/>
        </p:nvSpPr>
        <p:spPr bwMode="auto">
          <a:xfrm>
            <a:off x="1766888" y="431800"/>
            <a:ext cx="1001553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—107</a:t>
            </a:r>
            <a:r>
              <a:rPr kumimoji="0" lang="zh-TW" altLang="en-US" sz="4000" dirty="0">
                <a:solidFill>
                  <a:srgbClr val="FFFF00"/>
                </a:solidFill>
                <a:latin typeface="標楷體" panose="03000509000000000000" pitchFamily="65" charset="-120"/>
                <a:ea typeface="標楷體" panose="03000509000000000000" pitchFamily="65" charset="-120"/>
              </a:rPr>
              <a:t>辦理學校</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50531" name="內容版面配置區 2"/>
          <p:cNvSpPr>
            <a:spLocks noGrp="1"/>
          </p:cNvSpPr>
          <p:nvPr>
            <p:ph idx="1"/>
          </p:nvPr>
        </p:nvSpPr>
        <p:spPr>
          <a:xfrm>
            <a:off x="2589213" y="2133600"/>
            <a:ext cx="8915400" cy="3778250"/>
          </a:xfrm>
        </p:spPr>
        <p:txBody>
          <a:bodyPr/>
          <a:lstStyle/>
          <a:p>
            <a:endParaRPr lang="zh-TW" altLang="en-US" smtClean="0"/>
          </a:p>
        </p:txBody>
      </p:sp>
      <p:graphicFrame>
        <p:nvGraphicFramePr>
          <p:cNvPr id="7" name="內容版面配置區 1"/>
          <p:cNvGraphicFramePr>
            <a:graphicFrameLocks/>
          </p:cNvGraphicFramePr>
          <p:nvPr/>
        </p:nvGraphicFramePr>
        <p:xfrm>
          <a:off x="2413000" y="2133600"/>
          <a:ext cx="8940800" cy="3778249"/>
        </p:xfrm>
        <a:graphic>
          <a:graphicData uri="http://schemas.openxmlformats.org/drawingml/2006/table">
            <a:tbl>
              <a:tblPr>
                <a:tableStyleId>{5C22544A-7EE6-4342-B048-85BDC9FD1C3A}</a:tableStyleId>
              </a:tblPr>
              <a:tblGrid>
                <a:gridCol w="1267199">
                  <a:extLst>
                    <a:ext uri="{9D8B030D-6E8A-4147-A177-3AD203B41FA5}">
                      <a16:colId xmlns:a16="http://schemas.microsoft.com/office/drawing/2014/main" xmlns="" val="20000"/>
                    </a:ext>
                  </a:extLst>
                </a:gridCol>
                <a:gridCol w="2276266">
                  <a:extLst>
                    <a:ext uri="{9D8B030D-6E8A-4147-A177-3AD203B41FA5}">
                      <a16:colId xmlns:a16="http://schemas.microsoft.com/office/drawing/2014/main" xmlns="" val="20001"/>
                    </a:ext>
                  </a:extLst>
                </a:gridCol>
                <a:gridCol w="1421424">
                  <a:extLst>
                    <a:ext uri="{9D8B030D-6E8A-4147-A177-3AD203B41FA5}">
                      <a16:colId xmlns:a16="http://schemas.microsoft.com/office/drawing/2014/main" xmlns="" val="20002"/>
                    </a:ext>
                  </a:extLst>
                </a:gridCol>
                <a:gridCol w="3975911">
                  <a:extLst>
                    <a:ext uri="{9D8B030D-6E8A-4147-A177-3AD203B41FA5}">
                      <a16:colId xmlns:a16="http://schemas.microsoft.com/office/drawing/2014/main" xmlns="" val="20003"/>
                    </a:ext>
                  </a:extLst>
                </a:gridCol>
              </a:tblGrid>
              <a:tr h="427545">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高級中學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招生科別</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100" b="0" i="0" u="none" strike="noStrike" dirty="0" smtClean="0">
                          <a:solidFill>
                            <a:schemeClr val="dk1"/>
                          </a:solidFill>
                          <a:effectLst/>
                          <a:latin typeface="華康魏碑體" panose="03000709000000000000" pitchFamily="65" charset="-120"/>
                          <a:ea typeface="華康魏碑體" panose="03000709000000000000" pitchFamily="65" charset="-120"/>
                        </a:rPr>
                        <a:t>招生範圍</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1115043">
                <a:tc rowSpan="3">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玉井工商</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綜合高中</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90</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玉井區、楠西區、南化區、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左鎮區、山上區、大內區、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新市區</a:t>
                      </a: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21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1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2100" u="none" strike="noStrike" dirty="0" smtClean="0">
                          <a:effectLst/>
                          <a:latin typeface="華康魏碑體" panose="03000709000000000000" pitchFamily="65" charset="-120"/>
                          <a:ea typeface="華康魏碑體" panose="03000709000000000000" pitchFamily="65" charset="-120"/>
                        </a:rPr>
                        <a:t>)</a:t>
                      </a:r>
                      <a:r>
                        <a:rPr lang="zh-TW" altLang="en-US" sz="2100" u="none" strike="noStrike" dirty="0" smtClean="0">
                          <a:effectLst/>
                          <a:latin typeface="華康魏碑體" panose="03000709000000000000" pitchFamily="65" charset="-120"/>
                          <a:ea typeface="華康魏碑體" panose="03000709000000000000" pitchFamily="65" charset="-120"/>
                        </a:rPr>
                        <a:t>應屆畢業生。</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15043">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化工科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26</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2"/>
                  </a:ext>
                </a:extLst>
              </a:tr>
              <a:tr h="1120618">
                <a:tc vMerge="1">
                  <a:txBody>
                    <a:bodyPr/>
                    <a:lstStyle/>
                    <a:p>
                      <a:endParaRPr lang="zh-TW" altLang="en-US"/>
                    </a:p>
                  </a:txBody>
                  <a:tcPr/>
                </a:tc>
                <a:tc>
                  <a:txBody>
                    <a:bodyPr/>
                    <a:lstStyle/>
                    <a:p>
                      <a:pPr algn="ctr" fontAlgn="ctr"/>
                      <a:r>
                        <a:rPr lang="zh-TW" altLang="en-US" sz="2100" u="none" strike="noStrike" dirty="0">
                          <a:effectLst/>
                          <a:latin typeface="華康魏碑體" panose="03000709000000000000" pitchFamily="65" charset="-120"/>
                          <a:ea typeface="華康魏碑體" panose="03000709000000000000" pitchFamily="65" charset="-120"/>
                        </a:rPr>
                        <a:t>資料處理科</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1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1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5460" marR="5460" marT="544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3"/>
                  </a:ext>
                </a:extLst>
              </a:tr>
            </a:tbl>
          </a:graphicData>
        </a:graphic>
      </p:graphicFrame>
      <p:sp>
        <p:nvSpPr>
          <p:cNvPr id="15055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0128BB1-C758-4B41-AFF6-86BF6A4CF8E2}" type="slidenum">
              <a:rPr kumimoji="0" lang="zh-TW" altLang="en-US" smtClean="0">
                <a:solidFill>
                  <a:srgbClr val="FEFFFF"/>
                </a:solidFill>
                <a:latin typeface="Century Gothic" panose="020B0502020202020204" pitchFamily="34" charset="0"/>
              </a:rPr>
              <a:pPr/>
              <a:t>71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txBox="1">
            <a:spLocks/>
          </p:cNvSpPr>
          <p:nvPr/>
        </p:nvSpPr>
        <p:spPr bwMode="auto">
          <a:xfrm>
            <a:off x="2849563" y="1181100"/>
            <a:ext cx="668337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200" dirty="0">
                <a:solidFill>
                  <a:srgbClr val="FFFF00"/>
                </a:solidFill>
                <a:latin typeface="標楷體" panose="03000509000000000000" pitchFamily="65" charset="-120"/>
                <a:ea typeface="標楷體" panose="03000509000000000000" pitchFamily="65" charset="-120"/>
              </a:rPr>
              <a:t>試辦</a:t>
            </a:r>
            <a:r>
              <a:rPr kumimoji="0" lang="zh-TW" altLang="en-US" sz="3200" dirty="0" smtClean="0">
                <a:solidFill>
                  <a:srgbClr val="FFFF00"/>
                </a:solidFill>
                <a:latin typeface="標楷體" panose="03000509000000000000" pitchFamily="65" charset="-120"/>
                <a:ea typeface="標楷體" panose="03000509000000000000" pitchFamily="65" charset="-120"/>
              </a:rPr>
              <a:t>學</a:t>
            </a:r>
            <a:r>
              <a:rPr kumimoji="0" lang="zh-TW" altLang="en-US" sz="3000" dirty="0" smtClean="0">
                <a:solidFill>
                  <a:srgbClr val="FFFF00"/>
                </a:solidFill>
                <a:latin typeface="標楷體" panose="03000509000000000000" pitchFamily="65" charset="-120"/>
                <a:ea typeface="標楷體" panose="03000509000000000000" pitchFamily="65" charset="-120"/>
              </a:rPr>
              <a:t>習</a:t>
            </a:r>
            <a:r>
              <a:rPr kumimoji="0" lang="zh-TW" altLang="en-US" sz="3000" dirty="0">
                <a:solidFill>
                  <a:srgbClr val="FFFF00"/>
                </a:solidFill>
                <a:latin typeface="標楷體" panose="03000509000000000000" pitchFamily="65" charset="-120"/>
                <a:ea typeface="標楷體" panose="03000509000000000000" pitchFamily="65" charset="-120"/>
              </a:rPr>
              <a:t>區完全免試</a:t>
            </a:r>
          </a:p>
        </p:txBody>
      </p:sp>
      <p:sp>
        <p:nvSpPr>
          <p:cNvPr id="5" name="內容版面配置區 4"/>
          <p:cNvSpPr>
            <a:spLocks noGrp="1"/>
          </p:cNvSpPr>
          <p:nvPr>
            <p:ph idx="1"/>
          </p:nvPr>
        </p:nvSpPr>
        <p:spPr>
          <a:xfrm>
            <a:off x="2870200" y="1989138"/>
            <a:ext cx="7254875" cy="5005387"/>
          </a:xfrm>
        </p:spPr>
        <p:txBody>
          <a:bodyPr/>
          <a:lstStyle/>
          <a:p>
            <a:pPr>
              <a:defRPr/>
            </a:pPr>
            <a:r>
              <a:rPr lang="zh-TW" altLang="en-US" sz="2800" dirty="0"/>
              <a:t>不採計會考成績 </a:t>
            </a:r>
          </a:p>
          <a:p>
            <a:pPr>
              <a:defRPr/>
            </a:pPr>
            <a:r>
              <a:rPr lang="zh-TW" altLang="en-US" sz="2800" dirty="0"/>
              <a:t>報名人數未超過招生人數，則全部錄取。若有超額，則依臺南市免試入學超額比序表中之多元學習表現之分數進行超額比序。</a:t>
            </a:r>
            <a:r>
              <a:rPr lang="en-US" altLang="zh-TW" sz="2800" dirty="0"/>
              <a:t>(50</a:t>
            </a:r>
            <a:r>
              <a:rPr lang="zh-TW" altLang="en-US" sz="2800" dirty="0"/>
              <a:t>分</a:t>
            </a:r>
            <a:r>
              <a:rPr lang="en-US" altLang="zh-TW" sz="2800" dirty="0"/>
              <a:t>)</a:t>
            </a:r>
            <a:r>
              <a:rPr lang="zh-TW" altLang="en-US" sz="2800" dirty="0"/>
              <a:t>多元學習表現總積分相同者，則依照以下順序來進行比序： </a:t>
            </a:r>
          </a:p>
          <a:p>
            <a:pPr marL="0" indent="0">
              <a:buFont typeface="Wingdings 3" panose="05040102010807070707" pitchFamily="18" charset="2"/>
              <a:buNone/>
              <a:defRPr/>
            </a:pPr>
            <a:r>
              <a:rPr lang="zh-TW" altLang="en-US" sz="2800" dirty="0"/>
              <a:t>    </a:t>
            </a:r>
            <a:r>
              <a:rPr lang="en-US" altLang="zh-TW" sz="2800" dirty="0"/>
              <a:t>1.</a:t>
            </a:r>
            <a:r>
              <a:rPr lang="zh-TW" altLang="en-US" sz="2800" dirty="0"/>
              <a:t>體適能、</a:t>
            </a:r>
            <a:r>
              <a:rPr lang="en-US" altLang="zh-TW" sz="2800" dirty="0"/>
              <a:t>2.</a:t>
            </a:r>
            <a:r>
              <a:rPr lang="zh-TW" altLang="en-US" sz="2800" dirty="0"/>
              <a:t>社團參與、</a:t>
            </a:r>
            <a:r>
              <a:rPr lang="en-US" altLang="zh-TW" sz="2800" dirty="0"/>
              <a:t>3.</a:t>
            </a:r>
            <a:r>
              <a:rPr lang="zh-TW" altLang="en-US" sz="2800" dirty="0"/>
              <a:t>獎勵紀錄、</a:t>
            </a:r>
            <a:endParaRPr lang="en-US" altLang="zh-TW" sz="2800" dirty="0"/>
          </a:p>
          <a:p>
            <a:pPr marL="0" indent="0">
              <a:buFont typeface="Wingdings 3" panose="05040102010807070707" pitchFamily="18" charset="2"/>
              <a:buNone/>
              <a:defRPr/>
            </a:pPr>
            <a:r>
              <a:rPr lang="zh-TW" altLang="en-US" sz="2800" dirty="0"/>
              <a:t>    </a:t>
            </a:r>
            <a:r>
              <a:rPr lang="en-US" altLang="zh-TW" sz="2800" dirty="0"/>
              <a:t>4.</a:t>
            </a:r>
            <a:r>
              <a:rPr lang="zh-TW" altLang="en-US" sz="2800" dirty="0"/>
              <a:t>服務學習、</a:t>
            </a:r>
            <a:r>
              <a:rPr lang="en-US" altLang="zh-TW" sz="2800" dirty="0"/>
              <a:t>5.</a:t>
            </a:r>
            <a:r>
              <a:rPr lang="zh-TW" altLang="en-US" sz="2800" dirty="0"/>
              <a:t>競賽成績 </a:t>
            </a:r>
          </a:p>
          <a:p>
            <a:pPr>
              <a:defRPr/>
            </a:pPr>
            <a:r>
              <a:rPr lang="zh-TW" altLang="en-US" sz="2800" dirty="0"/>
              <a:t>選填方式採一校一科方式辦理。 </a:t>
            </a:r>
          </a:p>
          <a:p>
            <a:pPr>
              <a:defRPr/>
            </a:pPr>
            <a:endParaRPr lang="zh-TW" altLang="en-US" sz="2800" dirty="0"/>
          </a:p>
        </p:txBody>
      </p:sp>
      <p:sp>
        <p:nvSpPr>
          <p:cNvPr id="1515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618BEC-3E7C-498A-97C3-F69CB271898C}" type="slidenum">
              <a:rPr kumimoji="0" lang="zh-TW" altLang="en-US" smtClean="0">
                <a:solidFill>
                  <a:srgbClr val="FEFFFF"/>
                </a:solidFill>
                <a:latin typeface="Century Gothic" panose="020B0502020202020204" pitchFamily="34" charset="0"/>
              </a:rPr>
              <a:pPr/>
              <a:t>72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52579"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smtClean="0">
                <a:solidFill>
                  <a:schemeClr val="bg1"/>
                </a:solidFill>
                <a:latin typeface="標楷體" panose="03000509000000000000" pitchFamily="65" charset="-120"/>
                <a:ea typeface="標楷體" panose="03000509000000000000" pitchFamily="65" charset="-120"/>
              </a:rPr>
              <a:t>五、特色招生甄選入學</a:t>
            </a:r>
          </a:p>
        </p:txBody>
      </p:sp>
      <p:pic>
        <p:nvPicPr>
          <p:cNvPr id="152580"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藝術才能班：音樂、美術、舞蹈、戲劇</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體育班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科學班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專業群科</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a:defRPr/>
            </a:pPr>
            <a:endParaRPr lang="zh-TW" altLang="en-US" sz="3200" dirty="0">
              <a:ea typeface="超研澤粗魏碑" panose="02010609010101010101" pitchFamily="49" charset="-120"/>
            </a:endParaRPr>
          </a:p>
        </p:txBody>
      </p:sp>
      <p:sp>
        <p:nvSpPr>
          <p:cNvPr id="15258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70C57AC-7EFA-451A-A7E8-E5CD04D9C6B4}" type="slidenum">
              <a:rPr kumimoji="0" lang="zh-TW" altLang="en-US" smtClean="0">
                <a:solidFill>
                  <a:srgbClr val="FEFFFF"/>
                </a:solidFill>
                <a:latin typeface="Century Gothic" panose="020B0502020202020204" pitchFamily="34" charset="0"/>
              </a:rPr>
              <a:pPr/>
              <a:t>73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943100" y="681038"/>
            <a:ext cx="8912225" cy="863600"/>
          </a:xfrm>
          <a:solidFill>
            <a:srgbClr val="66FF66"/>
          </a:solidFill>
        </p:spPr>
        <p:txBody>
          <a:bodyPr/>
          <a:lstStyle/>
          <a:p>
            <a:pPr>
              <a:defRPr/>
            </a:pPr>
            <a:r>
              <a:rPr lang="en-US" altLang="zh-TW" sz="4000" dirty="0">
                <a:solidFill>
                  <a:srgbClr val="C00000"/>
                </a:solidFill>
                <a:latin typeface="+mn-ea"/>
                <a:ea typeface="+mn-ea"/>
              </a:rPr>
              <a:t>(</a:t>
            </a:r>
            <a:r>
              <a:rPr lang="zh-TW" altLang="en-US" sz="4000" dirty="0">
                <a:solidFill>
                  <a:srgbClr val="C00000"/>
                </a:solidFill>
                <a:latin typeface="+mn-ea"/>
                <a:ea typeface="+mn-ea"/>
              </a:rPr>
              <a:t>一</a:t>
            </a:r>
            <a:r>
              <a:rPr lang="en-US" altLang="zh-TW" sz="4000" dirty="0">
                <a:solidFill>
                  <a:srgbClr val="C00000"/>
                </a:solidFill>
                <a:latin typeface="+mn-ea"/>
                <a:ea typeface="+mn-ea"/>
              </a:rPr>
              <a:t>)</a:t>
            </a:r>
            <a:r>
              <a:rPr lang="zh-TW" altLang="en-US" sz="4000" dirty="0">
                <a:solidFill>
                  <a:srgbClr val="C00000"/>
                </a:solidFill>
                <a:latin typeface="+mn-ea"/>
                <a:ea typeface="+mn-ea"/>
              </a:rPr>
              <a:t>特色招生甄選入學</a:t>
            </a:r>
            <a:r>
              <a:rPr lang="en-US" altLang="zh-TW" sz="4000" dirty="0">
                <a:solidFill>
                  <a:srgbClr val="C00000"/>
                </a:solidFill>
                <a:latin typeface="+mn-ea"/>
                <a:ea typeface="+mn-ea"/>
              </a:rPr>
              <a:t>---</a:t>
            </a:r>
            <a:r>
              <a:rPr lang="zh-TW" altLang="en-US" sz="4000" dirty="0">
                <a:solidFill>
                  <a:srgbClr val="C00000"/>
                </a:solidFill>
                <a:latin typeface="+mn-ea"/>
                <a:ea typeface="+mn-ea"/>
              </a:rPr>
              <a:t>藝術才能班</a:t>
            </a:r>
            <a:r>
              <a:rPr lang="en-US" altLang="zh-TW" sz="4000" dirty="0">
                <a:solidFill>
                  <a:srgbClr val="C00000"/>
                </a:solidFill>
                <a:latin typeface="+mn-ea"/>
                <a:ea typeface="+mn-ea"/>
              </a:rPr>
              <a:t>1</a:t>
            </a:r>
            <a:endParaRPr lang="zh-TW" altLang="en-US" sz="4000" dirty="0">
              <a:solidFill>
                <a:srgbClr val="C00000"/>
              </a:solidFill>
              <a:latin typeface="+mn-ea"/>
              <a:ea typeface="+mn-ea"/>
            </a:endParaRPr>
          </a:p>
        </p:txBody>
      </p:sp>
      <p:sp>
        <p:nvSpPr>
          <p:cNvPr id="154627" name="內容版面配置區 2"/>
          <p:cNvSpPr>
            <a:spLocks noGrp="1"/>
          </p:cNvSpPr>
          <p:nvPr>
            <p:ph idx="1"/>
          </p:nvPr>
        </p:nvSpPr>
        <p:spPr>
          <a:xfrm>
            <a:off x="2319338" y="2133600"/>
            <a:ext cx="9185275" cy="3778250"/>
          </a:xfrm>
        </p:spPr>
        <p:txBody>
          <a:bodyPr/>
          <a:lstStyle/>
          <a:p>
            <a:r>
              <a:rPr lang="zh-TW" altLang="en-US" sz="3200" dirty="0" smtClean="0">
                <a:solidFill>
                  <a:srgbClr val="000000"/>
                </a:solidFill>
                <a:latin typeface="標楷體" panose="03000509000000000000" pitchFamily="65" charset="-120"/>
                <a:ea typeface="標楷體" panose="03000509000000000000" pitchFamily="65" charset="-120"/>
              </a:rPr>
              <a:t>分為</a:t>
            </a:r>
            <a:r>
              <a:rPr lang="zh-TW" altLang="en-US" sz="3200" b="1" dirty="0" smtClean="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smtClean="0">
                <a:solidFill>
                  <a:srgbClr val="000000"/>
                </a:solidFill>
                <a:latin typeface="標楷體" panose="03000509000000000000" pitchFamily="65" charset="-120"/>
                <a:ea typeface="標楷體" panose="03000509000000000000" pitchFamily="65" charset="-120"/>
              </a:rPr>
              <a:t>等四類。</a:t>
            </a:r>
            <a:endParaRPr lang="en-US" altLang="zh-TW" sz="3200" dirty="0" smtClean="0">
              <a:solidFill>
                <a:srgbClr val="000000"/>
              </a:solidFill>
              <a:latin typeface="標楷體" panose="03000509000000000000" pitchFamily="65" charset="-120"/>
              <a:ea typeface="標楷體" panose="03000509000000000000" pitchFamily="65" charset="-120"/>
            </a:endParaRPr>
          </a:p>
          <a:p>
            <a:r>
              <a:rPr lang="zh-TW" altLang="en-US" sz="3200" dirty="0" smtClean="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smtClean="0">
                <a:solidFill>
                  <a:srgbClr val="FF0000"/>
                </a:solidFill>
                <a:latin typeface="標楷體" panose="03000509000000000000" pitchFamily="65" charset="-120"/>
                <a:ea typeface="標楷體" panose="03000509000000000000" pitchFamily="65" charset="-120"/>
              </a:rPr>
              <a:t>且</a:t>
            </a:r>
            <a:r>
              <a:rPr lang="zh-TW" altLang="en-US" sz="3200" b="1" dirty="0" smtClean="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smtClean="0">
                <a:solidFill>
                  <a:srgbClr val="FF0000"/>
                </a:solidFill>
                <a:latin typeface="標楷體" panose="03000509000000000000" pitchFamily="65" charset="-120"/>
                <a:ea typeface="標楷體" panose="03000509000000000000" pitchFamily="65" charset="-120"/>
              </a:rPr>
              <a:t>，</a:t>
            </a:r>
            <a:r>
              <a:rPr lang="zh-TW" altLang="en-US" sz="3200" dirty="0" smtClean="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154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69DDEF-37E6-46BE-8A2A-A1E3DAFEA16C}" type="slidenum">
              <a:rPr kumimoji="0" lang="zh-TW" altLang="en-US" smtClean="0">
                <a:solidFill>
                  <a:srgbClr val="FEFFFF"/>
                </a:solidFill>
                <a:latin typeface="Century Gothic" panose="020B0502020202020204" pitchFamily="34" charset="0"/>
              </a:rPr>
              <a:pPr/>
              <a:t>74</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內容版面配置區 2"/>
          <p:cNvSpPr>
            <a:spLocks noGrp="1"/>
          </p:cNvSpPr>
          <p:nvPr>
            <p:ph idx="1"/>
          </p:nvPr>
        </p:nvSpPr>
        <p:spPr>
          <a:xfrm>
            <a:off x="2592388" y="1663700"/>
            <a:ext cx="8915400" cy="3778250"/>
          </a:xfrm>
        </p:spPr>
        <p:txBody>
          <a:bodyPr/>
          <a:lstStyle/>
          <a:p>
            <a:pPr eaLnBrk="1" hangingPunct="1"/>
            <a:r>
              <a:rPr lang="en-US" altLang="zh-TW" sz="3200" smtClean="0">
                <a:latin typeface="微軟正黑體" panose="020B0604030504040204" pitchFamily="34" charset="-120"/>
                <a:ea typeface="超研澤粗魏碑"/>
                <a:cs typeface="超研澤粗魏碑"/>
              </a:rPr>
              <a:t>107</a:t>
            </a:r>
            <a:r>
              <a:rPr lang="zh-TW" altLang="en-US" sz="3200" smtClean="0">
                <a:latin typeface="微軟正黑體" panose="020B0604030504040204" pitchFamily="34" charset="-120"/>
                <a:ea typeface="超研澤粗魏碑"/>
                <a:cs typeface="超研澤粗魏碑"/>
              </a:rPr>
              <a:t>年</a:t>
            </a:r>
            <a:r>
              <a:rPr lang="en-US" altLang="zh-TW" sz="3200" smtClean="0">
                <a:latin typeface="微軟正黑體" panose="020B0604030504040204" pitchFamily="34" charset="-120"/>
                <a:ea typeface="超研澤粗魏碑"/>
                <a:cs typeface="超研澤粗魏碑"/>
              </a:rPr>
              <a:t>3</a:t>
            </a:r>
            <a:r>
              <a:rPr lang="zh-TW" altLang="zh-TW" sz="3200" smtClean="0">
                <a:latin typeface="微軟正黑體" panose="020B0604030504040204" pitchFamily="34" charset="-120"/>
                <a:ea typeface="超研澤粗魏碑"/>
                <a:cs typeface="超研澤粗魏碑"/>
              </a:rPr>
              <a:t>月報名，</a:t>
            </a:r>
            <a:r>
              <a:rPr lang="en-US" altLang="zh-TW" sz="3200" smtClean="0">
                <a:latin typeface="微軟正黑體" panose="020B0604030504040204" pitchFamily="34" charset="-120"/>
                <a:ea typeface="超研澤粗魏碑"/>
                <a:cs typeface="超研澤粗魏碑"/>
              </a:rPr>
              <a:t>4</a:t>
            </a:r>
            <a:r>
              <a:rPr lang="zh-TW" altLang="zh-TW" sz="3200" smtClean="0">
                <a:latin typeface="微軟正黑體" panose="020B0604030504040204" pitchFamily="34" charset="-120"/>
                <a:ea typeface="超研澤粗魏碑"/>
                <a:cs typeface="超研澤粗魏碑"/>
              </a:rPr>
              <a:t>月進行術科測驗</a:t>
            </a:r>
            <a:endParaRPr lang="en-US" altLang="zh-TW" sz="3200" smtClean="0">
              <a:latin typeface="微軟正黑體" panose="020B0604030504040204" pitchFamily="34" charset="-120"/>
              <a:ea typeface="超研澤粗魏碑"/>
              <a:cs typeface="超研澤粗魏碑"/>
            </a:endParaRPr>
          </a:p>
          <a:p>
            <a:pPr eaLnBrk="1" hangingPunct="1"/>
            <a:r>
              <a:rPr lang="zh-TW" altLang="en-US" sz="3200" smtClean="0">
                <a:latin typeface="微軟正黑體" panose="020B0604030504040204" pitchFamily="34" charset="-120"/>
              </a:rPr>
              <a:t>考試科目與以往相同</a:t>
            </a:r>
          </a:p>
          <a:p>
            <a:pPr eaLnBrk="1" hangingPunct="1"/>
            <a:endParaRPr lang="en-US" altLang="zh-TW" sz="3200" smtClean="0">
              <a:latin typeface="華康魏碑體" panose="03000709000000000000" pitchFamily="65" charset="-120"/>
              <a:ea typeface="超研澤粗魏碑"/>
              <a:cs typeface="超研澤粗魏碑"/>
            </a:endParaRPr>
          </a:p>
        </p:txBody>
      </p:sp>
      <p:graphicFrame>
        <p:nvGraphicFramePr>
          <p:cNvPr id="6" name="表格 5"/>
          <p:cNvGraphicFramePr>
            <a:graphicFrameLocks noGrp="1"/>
          </p:cNvGraphicFramePr>
          <p:nvPr/>
        </p:nvGraphicFramePr>
        <p:xfrm>
          <a:off x="2243138" y="2824163"/>
          <a:ext cx="7450138" cy="2338387"/>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xmlns="" val="20000"/>
                    </a:ext>
                  </a:extLst>
                </a:gridCol>
                <a:gridCol w="3248574">
                  <a:extLst>
                    <a:ext uri="{9D8B030D-6E8A-4147-A177-3AD203B41FA5}">
                      <a16:colId xmlns:a16="http://schemas.microsoft.com/office/drawing/2014/main" xmlns="" val="20001"/>
                    </a:ext>
                  </a:extLst>
                </a:gridCol>
                <a:gridCol w="1073055">
                  <a:extLst>
                    <a:ext uri="{9D8B030D-6E8A-4147-A177-3AD203B41FA5}">
                      <a16:colId xmlns:a16="http://schemas.microsoft.com/office/drawing/2014/main" xmlns="" val="20002"/>
                    </a:ext>
                  </a:extLst>
                </a:gridCol>
                <a:gridCol w="1073055">
                  <a:extLst>
                    <a:ext uri="{9D8B030D-6E8A-4147-A177-3AD203B41FA5}">
                      <a16:colId xmlns:a16="http://schemas.microsoft.com/office/drawing/2014/main" xmlns="" val="20003"/>
                    </a:ext>
                  </a:extLst>
                </a:gridCol>
                <a:gridCol w="658419">
                  <a:extLst>
                    <a:ext uri="{9D8B030D-6E8A-4147-A177-3AD203B41FA5}">
                      <a16:colId xmlns:a16="http://schemas.microsoft.com/office/drawing/2014/main" xmlns="" val="20004"/>
                    </a:ext>
                  </a:extLst>
                </a:gridCol>
              </a:tblGrid>
              <a:tr h="731551">
                <a:tc>
                  <a:txBody>
                    <a:bodyPr/>
                    <a:lstStyle/>
                    <a:p>
                      <a:pPr algn="ctr">
                        <a:spcAft>
                          <a:spcPts val="0"/>
                        </a:spcAft>
                      </a:pPr>
                      <a:r>
                        <a:rPr lang="zh-TW" sz="2400" kern="0" dirty="0">
                          <a:effectLst/>
                        </a:rPr>
                        <a:t>學校</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rPr>
                        <a:t>特色班別名稱</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班級數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招生數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總數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二中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女中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smtClean="0">
                          <a:effectLst/>
                        </a:rPr>
                        <a:t>音樂</a:t>
                      </a:r>
                      <a:r>
                        <a:rPr lang="zh-TW" altLang="en-US" sz="2400" kern="0" dirty="0" smtClean="0">
                          <a:effectLst/>
                        </a:rPr>
                        <a:t>資優</a:t>
                      </a:r>
                      <a:r>
                        <a:rPr lang="zh-TW" sz="2400" kern="0" dirty="0" smtClean="0">
                          <a:effectLst/>
                        </a:rPr>
                        <a:t>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1709">
                <a:tc>
                  <a:txBody>
                    <a:bodyPr/>
                    <a:lstStyle/>
                    <a:p>
                      <a:pPr algn="ctr">
                        <a:spcAft>
                          <a:spcPts val="0"/>
                        </a:spcAft>
                      </a:pPr>
                      <a:r>
                        <a:rPr lang="zh-TW" sz="2400" kern="0" dirty="0" smtClean="0">
                          <a:effectLst/>
                        </a:rPr>
                        <a:t>家齊</a:t>
                      </a:r>
                      <a:r>
                        <a:rPr lang="zh-TW" altLang="en-US" sz="2400" kern="0" dirty="0" smtClean="0">
                          <a:effectLst/>
                        </a:rPr>
                        <a:t>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舞蹈資優班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01709">
                <a:tc>
                  <a:txBody>
                    <a:bodyPr/>
                    <a:lstStyle/>
                    <a:p>
                      <a:pPr algn="ctr">
                        <a:spcAft>
                          <a:spcPts val="0"/>
                        </a:spcAft>
                      </a:pPr>
                      <a:r>
                        <a:rPr lang="zh-TW" sz="2400" kern="0" dirty="0">
                          <a:effectLst/>
                        </a:rPr>
                        <a:t>新營高中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56713" name="文字方塊 1"/>
          <p:cNvSpPr txBox="1">
            <a:spLocks noChangeArrowheads="1"/>
          </p:cNvSpPr>
          <p:nvPr/>
        </p:nvSpPr>
        <p:spPr bwMode="auto">
          <a:xfrm>
            <a:off x="1687513" y="5281613"/>
            <a:ext cx="8985250" cy="1447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400">
                <a:solidFill>
                  <a:srgbClr val="C00000"/>
                </a:solidFill>
                <a:latin typeface="華康魏碑體" panose="03000709000000000000" pitchFamily="65" charset="-120"/>
                <a:ea typeface="華康魏碑體" panose="03000709000000000000" pitchFamily="65" charset="-120"/>
                <a:cs typeface="超研澤超圓"/>
              </a:rPr>
              <a:t>此部分有需要同學，請家長務必督促孩子注意教務處相關期程報告</a:t>
            </a:r>
          </a:p>
        </p:txBody>
      </p:sp>
      <p:sp>
        <p:nvSpPr>
          <p:cNvPr id="7"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一</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藝術才能班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671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558EA87-7100-4531-8FC3-2E718E0A5986}" type="slidenum">
              <a:rPr kumimoji="0" lang="zh-TW" altLang="en-US" smtClean="0">
                <a:solidFill>
                  <a:srgbClr val="FEFFFF"/>
                </a:solidFill>
                <a:latin typeface="Century Gothic" panose="020B0502020202020204" pitchFamily="34" charset="0"/>
              </a:rPr>
              <a:pPr/>
              <a:t>75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smtClean="0">
                <a:solidFill>
                  <a:srgbClr val="000000"/>
                </a:solidFill>
                <a:latin typeface="標楷體" panose="03000509000000000000" pitchFamily="65" charset="-120"/>
                <a:ea typeface="標楷體" panose="03000509000000000000" pitchFamily="65" charset="-120"/>
              </a:rPr>
              <a:t>107</a:t>
            </a:r>
            <a:r>
              <a:rPr lang="zh-TW" altLang="en-US" sz="3067" dirty="0" smtClean="0">
                <a:solidFill>
                  <a:srgbClr val="000000"/>
                </a:solidFill>
                <a:latin typeface="標楷體" panose="03000509000000000000" pitchFamily="65" charset="-120"/>
                <a:ea typeface="標楷體" panose="03000509000000000000" pitchFamily="65" charset="-120"/>
              </a:rPr>
              <a:t>年</a:t>
            </a:r>
            <a:r>
              <a:rPr lang="en-US" altLang="zh-TW" sz="3067" dirty="0" smtClean="0">
                <a:solidFill>
                  <a:srgbClr val="000000"/>
                </a:solidFill>
                <a:latin typeface="標楷體" panose="03000509000000000000" pitchFamily="65" charset="-120"/>
                <a:ea typeface="標楷體" panose="03000509000000000000" pitchFamily="65" charset="-120"/>
              </a:rPr>
              <a:t>5</a:t>
            </a:r>
            <a:r>
              <a:rPr lang="zh-TW" altLang="en-US" sz="3067" dirty="0">
                <a:solidFill>
                  <a:srgbClr val="000000"/>
                </a:solidFill>
                <a:latin typeface="標楷體" panose="03000509000000000000" pitchFamily="65" charset="-120"/>
                <a:ea typeface="標楷體" panose="03000509000000000000" pitchFamily="65" charset="-120"/>
              </a:rPr>
              <a:t>月報名、進行術科測驗。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577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C0C9E1-EDA7-43FE-99CD-2FE3151D32A9}" type="slidenum">
              <a:rPr kumimoji="0" lang="zh-TW" altLang="en-US" smtClean="0">
                <a:solidFill>
                  <a:srgbClr val="FEFFFF"/>
                </a:solidFill>
                <a:latin typeface="Century Gothic" panose="020B0502020202020204" pitchFamily="34" charset="0"/>
              </a:rPr>
              <a:pPr/>
              <a:t>76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58723"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58726" name="群組 3"/>
          <p:cNvGrpSpPr>
            <a:grpSpLocks/>
          </p:cNvGrpSpPr>
          <p:nvPr/>
        </p:nvGrpSpPr>
        <p:grpSpPr bwMode="auto">
          <a:xfrm>
            <a:off x="5232400" y="1412875"/>
            <a:ext cx="5661025" cy="4322763"/>
            <a:chOff x="1613324" y="2376765"/>
            <a:chExt cx="2108325" cy="3077303"/>
          </a:xfrm>
        </p:grpSpPr>
        <p:sp>
          <p:nvSpPr>
            <p:cNvPr id="42" name="手繪多邊形 41"/>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58729"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58731"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7"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873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C6E3D19-EAB0-41D9-9D29-D5098FB600D5}" type="slidenum">
              <a:rPr kumimoji="0" lang="zh-TW" altLang="en-US" smtClean="0">
                <a:solidFill>
                  <a:srgbClr val="FEFFFF"/>
                </a:solidFill>
                <a:latin typeface="Century Gothic" panose="020B0502020202020204" pitchFamily="34" charset="0"/>
              </a:rPr>
              <a:pPr/>
              <a:t>77</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標題 1"/>
          <p:cNvSpPr>
            <a:spLocks noGrp="1"/>
          </p:cNvSpPr>
          <p:nvPr>
            <p:ph type="title"/>
          </p:nvPr>
        </p:nvSpPr>
        <p:spPr>
          <a:xfrm>
            <a:off x="1790242" y="863600"/>
            <a:ext cx="9355138" cy="1281113"/>
          </a:xfrm>
        </p:spPr>
        <p:txBody>
          <a:bodyPr/>
          <a:lstStyle/>
          <a:p>
            <a:pPr eaLnBrk="1" hangingPunct="1"/>
            <a:r>
              <a:rPr kumimoji="1" lang="zh-TW" altLang="en-US" sz="3200" dirty="0" smtClean="0">
                <a:solidFill>
                  <a:srgbClr val="C00000"/>
                </a:solidFill>
                <a:latin typeface="華康華綜體W5" panose="020B0509000000000000" pitchFamily="49" charset="-120"/>
                <a:ea typeface="華康粗圓體" panose="020F0709000000000000" pitchFamily="49" charset="-120"/>
              </a:rPr>
              <a:t>臺南區體育班甄選入學學校</a:t>
            </a:r>
            <a:r>
              <a:rPr kumimoji="1" lang="en-US" altLang="zh-TW" sz="3200" dirty="0" smtClean="0">
                <a:solidFill>
                  <a:srgbClr val="C00000"/>
                </a:solidFill>
                <a:latin typeface="華康華綜體W5" panose="020B0509000000000000" pitchFamily="49" charset="-120"/>
                <a:ea typeface="華康粗圓體" panose="020F0709000000000000" pitchFamily="49" charset="-120"/>
              </a:rPr>
              <a:t>(</a:t>
            </a:r>
            <a:r>
              <a:rPr kumimoji="1" lang="zh-TW" altLang="en-US" sz="3200" dirty="0" smtClean="0">
                <a:solidFill>
                  <a:srgbClr val="C00000"/>
                </a:solidFill>
                <a:latin typeface="華康華綜體W5" panose="020B0509000000000000" pitchFamily="49" charset="-120"/>
                <a:ea typeface="華康粗圓體" panose="020F0709000000000000" pitchFamily="49" charset="-120"/>
              </a:rPr>
              <a:t>下表為</a:t>
            </a:r>
            <a:r>
              <a:rPr kumimoji="1" lang="en-US" altLang="zh-TW" sz="3200" dirty="0" smtClean="0">
                <a:solidFill>
                  <a:srgbClr val="C00000"/>
                </a:solidFill>
                <a:latin typeface="華康華綜體W5" panose="020B0509000000000000" pitchFamily="49" charset="-120"/>
                <a:ea typeface="華康粗圓體" panose="020F0709000000000000" pitchFamily="49" charset="-120"/>
              </a:rPr>
              <a:t>106</a:t>
            </a:r>
            <a:r>
              <a:rPr kumimoji="1" lang="zh-TW" altLang="en-US" sz="3200" dirty="0" smtClean="0">
                <a:solidFill>
                  <a:srgbClr val="C00000"/>
                </a:solidFill>
                <a:latin typeface="華康華綜體W5" panose="020B0509000000000000" pitchFamily="49" charset="-120"/>
                <a:ea typeface="華康粗圓體" panose="020F0709000000000000" pitchFamily="49" charset="-120"/>
              </a:rPr>
              <a:t>年簡章內容</a:t>
            </a:r>
            <a:r>
              <a:rPr kumimoji="1" lang="en-US" altLang="zh-TW" sz="3200" dirty="0" smtClean="0">
                <a:solidFill>
                  <a:srgbClr val="C00000"/>
                </a:solidFill>
                <a:latin typeface="華康華綜體W5" panose="020B0509000000000000" pitchFamily="49" charset="-120"/>
                <a:ea typeface="華康粗圓體" panose="020F0709000000000000" pitchFamily="49" charset="-120"/>
              </a:rPr>
              <a:t>)</a:t>
            </a:r>
            <a:endParaRPr kumimoji="1" lang="zh-TW" altLang="en-US" sz="3200" dirty="0" smtClean="0">
              <a:solidFill>
                <a:srgbClr val="C00000"/>
              </a:solidFill>
              <a:latin typeface="華康華綜體W5" panose="020B0509000000000000" pitchFamily="49" charset="-120"/>
              <a:ea typeface="華康粗圓體" panose="020F0709000000000000" pitchFamily="49"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4281545038"/>
              </p:ext>
            </p:extLst>
          </p:nvPr>
        </p:nvGraphicFramePr>
        <p:xfrm>
          <a:off x="2133146" y="1460952"/>
          <a:ext cx="7972426" cy="4824410"/>
        </p:xfrm>
        <a:graphic>
          <a:graphicData uri="http://schemas.openxmlformats.org/drawingml/2006/table">
            <a:tbl>
              <a:tblPr/>
              <a:tblGrid>
                <a:gridCol w="1576769">
                  <a:extLst>
                    <a:ext uri="{9D8B030D-6E8A-4147-A177-3AD203B41FA5}">
                      <a16:colId xmlns:a16="http://schemas.microsoft.com/office/drawing/2014/main" xmlns="" val="20000"/>
                    </a:ext>
                  </a:extLst>
                </a:gridCol>
                <a:gridCol w="3268748">
                  <a:extLst>
                    <a:ext uri="{9D8B030D-6E8A-4147-A177-3AD203B41FA5}">
                      <a16:colId xmlns:a16="http://schemas.microsoft.com/office/drawing/2014/main" xmlns="" val="20001"/>
                    </a:ext>
                  </a:extLst>
                </a:gridCol>
                <a:gridCol w="1231588">
                  <a:extLst>
                    <a:ext uri="{9D8B030D-6E8A-4147-A177-3AD203B41FA5}">
                      <a16:colId xmlns:a16="http://schemas.microsoft.com/office/drawing/2014/main" xmlns="" val="20002"/>
                    </a:ext>
                  </a:extLst>
                </a:gridCol>
                <a:gridCol w="1231588">
                  <a:extLst>
                    <a:ext uri="{9D8B030D-6E8A-4147-A177-3AD203B41FA5}">
                      <a16:colId xmlns:a16="http://schemas.microsoft.com/office/drawing/2014/main" xmlns="" val="20003"/>
                    </a:ext>
                  </a:extLst>
                </a:gridCol>
                <a:gridCol w="663733">
                  <a:extLst>
                    <a:ext uri="{9D8B030D-6E8A-4147-A177-3AD203B41FA5}">
                      <a16:colId xmlns:a16="http://schemas.microsoft.com/office/drawing/2014/main" xmlns="" val="20004"/>
                    </a:ext>
                  </a:extLst>
                </a:gridCol>
              </a:tblGrid>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學校</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特色班別名稱</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班級數</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招生數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總數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北門高中</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足球、田徑</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r h="439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射箭、划船、壘球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2"/>
                  </a:ext>
                </a:extLst>
              </a:tr>
              <a:tr h="7315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羽球、軟式網球、跆拳道、游泳</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3"/>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羽球、足球、桌球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4"/>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籃球、棒球、網球</a:t>
                      </a:r>
                      <a:endPar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5"/>
                  </a:ext>
                </a:extLst>
              </a:tr>
              <a:tr h="73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田徑、排球、軟式網球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6"/>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排球、跆拳道、國術</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7"/>
                  </a:ext>
                </a:extLst>
              </a:tr>
              <a:tr h="4381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台南海事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田徑、棒球、輕艇</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xmlns="" val="10008"/>
                  </a:ext>
                </a:extLst>
              </a:tr>
            </a:tbl>
          </a:graphicData>
        </a:graphic>
      </p:graphicFrame>
      <p:sp>
        <p:nvSpPr>
          <p:cNvPr id="6" name="標題 1"/>
          <p:cNvSpPr txBox="1">
            <a:spLocks/>
          </p:cNvSpPr>
          <p:nvPr/>
        </p:nvSpPr>
        <p:spPr bwMode="auto">
          <a:xfrm>
            <a:off x="1943100" y="146961"/>
            <a:ext cx="8912225" cy="620486"/>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3</a:t>
            </a:r>
            <a:endParaRPr kumimoji="0" lang="zh-TW" altLang="en-US" sz="4000" dirty="0">
              <a:solidFill>
                <a:srgbClr val="C00000"/>
              </a:solidFill>
              <a:latin typeface="+mn-ea"/>
              <a:ea typeface="+mn-ea"/>
            </a:endParaRPr>
          </a:p>
        </p:txBody>
      </p:sp>
      <p:sp>
        <p:nvSpPr>
          <p:cNvPr id="1598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01C2B4A-ADD1-4F7F-8B87-E52A4EE7AB30}" type="slidenum">
              <a:rPr kumimoji="0" lang="zh-TW" altLang="en-US" smtClean="0">
                <a:solidFill>
                  <a:srgbClr val="FEFFFF"/>
                </a:solidFill>
                <a:latin typeface="Century Gothic" panose="020B0502020202020204" pitchFamily="34" charset="0"/>
              </a:rPr>
              <a:pPr/>
              <a:t>78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內容版面配置區 2"/>
          <p:cNvSpPr>
            <a:spLocks noGrp="1"/>
          </p:cNvSpPr>
          <p:nvPr>
            <p:ph idx="1"/>
          </p:nvPr>
        </p:nvSpPr>
        <p:spPr>
          <a:xfrm>
            <a:off x="2589213" y="2133600"/>
            <a:ext cx="8915400" cy="3778250"/>
          </a:xfrm>
        </p:spPr>
        <p:txBody>
          <a:bodyPr/>
          <a:lstStyle/>
          <a:p>
            <a:pPr eaLnBrk="1" fontAlgn="ctr" hangingPunct="1"/>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107</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smtClean="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p:cNvGraphicFramePr>
            <a:graphicFrameLocks noGrp="1"/>
          </p:cNvGraphicFramePr>
          <p:nvPr/>
        </p:nvGraphicFramePr>
        <p:xfrm>
          <a:off x="2778125" y="4618038"/>
          <a:ext cx="6461126" cy="1463676"/>
        </p:xfrm>
        <a:graphic>
          <a:graphicData uri="http://schemas.openxmlformats.org/drawingml/2006/table">
            <a:tbl>
              <a:tblPr/>
              <a:tblGrid>
                <a:gridCol w="1314019">
                  <a:extLst>
                    <a:ext uri="{9D8B030D-6E8A-4147-A177-3AD203B41FA5}">
                      <a16:colId xmlns:a16="http://schemas.microsoft.com/office/drawing/2014/main" xmlns="" val="20000"/>
                    </a:ext>
                  </a:extLst>
                </a:gridCol>
                <a:gridCol w="2858674">
                  <a:extLst>
                    <a:ext uri="{9D8B030D-6E8A-4147-A177-3AD203B41FA5}">
                      <a16:colId xmlns:a16="http://schemas.microsoft.com/office/drawing/2014/main" xmlns="" val="20001"/>
                    </a:ext>
                  </a:extLst>
                </a:gridCol>
                <a:gridCol w="854116">
                  <a:extLst>
                    <a:ext uri="{9D8B030D-6E8A-4147-A177-3AD203B41FA5}">
                      <a16:colId xmlns:a16="http://schemas.microsoft.com/office/drawing/2014/main" xmlns="" val="20002"/>
                    </a:ext>
                  </a:extLst>
                </a:gridCol>
                <a:gridCol w="855361">
                  <a:extLst>
                    <a:ext uri="{9D8B030D-6E8A-4147-A177-3AD203B41FA5}">
                      <a16:colId xmlns:a16="http://schemas.microsoft.com/office/drawing/2014/main" xmlns="" val="20003"/>
                    </a:ext>
                  </a:extLst>
                </a:gridCol>
                <a:gridCol w="578956">
                  <a:extLst>
                    <a:ext uri="{9D8B030D-6E8A-4147-A177-3AD203B41FA5}">
                      <a16:colId xmlns:a16="http://schemas.microsoft.com/office/drawing/2014/main" xmlns=""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學校</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特色班別名稱</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班級數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招生數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總數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臺南一中</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Century Gothic" pitchFamily="34" charset="0"/>
                          <a:ea typeface="微軟正黑體"/>
                          <a:cs typeface="微軟正黑體"/>
                        </a:rPr>
                        <a:t>科學班</a:t>
                      </a:r>
                      <a:endParaRPr kumimoji="0" lang="zh-TW" altLang="en-US"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1</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xmlns="" val="10001"/>
                  </a:ext>
                </a:extLst>
              </a:tr>
            </a:tbl>
          </a:graphicData>
        </a:graphic>
      </p:graphicFrame>
      <p:sp>
        <p:nvSpPr>
          <p:cNvPr id="7" name="標題 1"/>
          <p:cNvSpPr txBox="1">
            <a:spLocks/>
          </p:cNvSpPr>
          <p:nvPr/>
        </p:nvSpPr>
        <p:spPr bwMode="auto">
          <a:xfrm>
            <a:off x="1754188" y="684213"/>
            <a:ext cx="8910637"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607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29E15E-56A5-42C5-AB94-CC23C277980D}" type="slidenum">
              <a:rPr kumimoji="0" lang="zh-TW" altLang="en-US" smtClean="0">
                <a:solidFill>
                  <a:srgbClr val="FEFFFF"/>
                </a:solidFill>
                <a:latin typeface="Century Gothic" panose="020B0502020202020204" pitchFamily="34" charset="0"/>
              </a:rPr>
              <a:pPr/>
              <a:t>79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5"/>
          <p:cNvSpPr txBox="1">
            <a:spLocks noChangeArrowheads="1"/>
          </p:cNvSpPr>
          <p:nvPr/>
        </p:nvSpPr>
        <p:spPr bwMode="auto">
          <a:xfrm>
            <a:off x="6508750" y="5853113"/>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endParaRPr lang="en-US" altLang="zh-TW" b="1">
              <a:solidFill>
                <a:srgbClr val="000000"/>
              </a:solidFill>
              <a:latin typeface="細明體_HKSCS-ExtB" panose="02020500000000000000" pitchFamily="18" charset="-120"/>
            </a:endParaRPr>
          </a:p>
          <a:p>
            <a:pPr>
              <a:spcBef>
                <a:spcPct val="0"/>
              </a:spcBef>
              <a:buClrTx/>
              <a:buFontTx/>
              <a:buNone/>
            </a:pPr>
            <a:endParaRPr lang="en-US" altLang="zh-TW">
              <a:solidFill>
                <a:srgbClr val="000000"/>
              </a:solidFill>
              <a:latin typeface="細明體_HKSCS-ExtB" panose="02020500000000000000" pitchFamily="18" charset="-120"/>
            </a:endParaRPr>
          </a:p>
        </p:txBody>
      </p:sp>
      <p:sp>
        <p:nvSpPr>
          <p:cNvPr id="686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2021AE-00FD-46BE-8718-93FC69C56C3B}" type="slidenum">
              <a:rPr kumimoji="0" lang="zh-TW" altLang="en-US" smtClean="0">
                <a:solidFill>
                  <a:srgbClr val="FEFFFF"/>
                </a:solidFill>
                <a:latin typeface="Century Gothic" panose="020B0502020202020204" pitchFamily="34" charset="0"/>
              </a:rPr>
              <a:pPr/>
              <a:t>8</a:t>
            </a:fld>
            <a:endParaRPr kumimoji="0" lang="zh-TW" altLang="en-US" smtClean="0">
              <a:solidFill>
                <a:srgbClr val="FEFFFF"/>
              </a:solidFill>
              <a:latin typeface="Century Gothic" panose="020B0502020202020204" pitchFamily="34" charset="0"/>
            </a:endParaRPr>
          </a:p>
        </p:txBody>
      </p:sp>
      <p:sp>
        <p:nvSpPr>
          <p:cNvPr id="19" name="矩形 18">
            <a:extLst/>
          </p:cNvPr>
          <p:cNvSpPr/>
          <p:nvPr/>
        </p:nvSpPr>
        <p:spPr>
          <a:xfrm>
            <a:off x="2274888" y="0"/>
            <a:ext cx="8424862" cy="954088"/>
          </a:xfrm>
          <a:prstGeom prst="rect">
            <a:avLst/>
          </a:prstGeom>
          <a:solidFill>
            <a:srgbClr val="E48312">
              <a:lumMod val="60000"/>
              <a:lumOff val="40000"/>
            </a:srgbClr>
          </a:solidFill>
          <a:ln>
            <a:solidFill>
              <a:srgbClr val="94A088">
                <a:lumMod val="40000"/>
                <a:lumOff val="60000"/>
              </a:srgbClr>
            </a:solid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40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多萬孩子能創造榮景</a:t>
            </a:r>
            <a:r>
              <a:rPr kumimoji="0" lang="zh-CN"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在不足</a:t>
            </a: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20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萬孩子的世代</a:t>
            </a:r>
            <a:endPar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今天起不能再</a:t>
            </a:r>
            <a:r>
              <a:rPr kumimoji="0" lang="zh-TW" altLang="en-US"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用傳統教育</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只教好</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3</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分之</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1</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孩子</a:t>
            </a:r>
            <a:endParaRPr kumimoji="0" lang="en-US" altLang="zh-TW"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graphicFrame>
        <p:nvGraphicFramePr>
          <p:cNvPr id="21" name="圖表 20">
            <a:extLst/>
          </p:cNvPr>
          <p:cNvGraphicFramePr>
            <a:graphicFrameLocks noGrp="1"/>
          </p:cNvGraphicFramePr>
          <p:nvPr>
            <p:extLst>
              <p:ext uri="{D42A27DB-BD31-4B8C-83A1-F6EECF244321}">
                <p14:modId xmlns:p14="http://schemas.microsoft.com/office/powerpoint/2010/main" val="3067984734"/>
              </p:ext>
            </p:extLst>
          </p:nvPr>
        </p:nvGraphicFramePr>
        <p:xfrm>
          <a:off x="2202806" y="1949514"/>
          <a:ext cx="8496944" cy="4802749"/>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群組 3"/>
          <p:cNvGrpSpPr>
            <a:grpSpLocks/>
          </p:cNvGrpSpPr>
          <p:nvPr/>
        </p:nvGrpSpPr>
        <p:grpSpPr bwMode="auto">
          <a:xfrm>
            <a:off x="4425950" y="1168400"/>
            <a:ext cx="5926138" cy="1958975"/>
            <a:chOff x="2969625" y="855991"/>
            <a:chExt cx="5925463" cy="1958825"/>
          </a:xfrm>
        </p:grpSpPr>
        <p:sp>
          <p:nvSpPr>
            <p:cNvPr id="23" name="文字方塊 22">
              <a:extLst/>
            </p:cNvPr>
            <p:cNvSpPr txBox="1"/>
            <p:nvPr/>
          </p:nvSpPr>
          <p:spPr bwMode="auto">
            <a:xfrm>
              <a:off x="6183947" y="1230612"/>
              <a:ext cx="2704792"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現在經濟發展遲緩</a:t>
              </a:r>
            </a:p>
          </p:txBody>
        </p:sp>
        <p:sp>
          <p:nvSpPr>
            <p:cNvPr id="24" name="文字方塊 21"/>
            <p:cNvSpPr txBox="1">
              <a:spLocks noChangeArrowheads="1"/>
            </p:cNvSpPr>
            <p:nvPr/>
          </p:nvSpPr>
          <p:spPr bwMode="auto">
            <a:xfrm>
              <a:off x="3141304" y="1372659"/>
              <a:ext cx="2963300" cy="1016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因為每年</a:t>
              </a:r>
              <a:r>
                <a:rPr kumimoji="0" lang="en-US" altLang="zh-TW"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40</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多萬新生兒，傳統教育能教出約</a:t>
              </a:r>
              <a:r>
                <a:rPr kumimoji="0" lang="en-US" altLang="zh-TW"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16</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a:t>
              </a:r>
              <a:r>
                <a:rPr kumimoji="0" lang="en-US" altLang="zh-TW"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7</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萬的社會菁英</a:t>
              </a:r>
            </a:p>
          </p:txBody>
        </p:sp>
        <p:sp>
          <p:nvSpPr>
            <p:cNvPr id="25" name="文字方塊 24">
              <a:extLst/>
            </p:cNvPr>
            <p:cNvSpPr txBox="1"/>
            <p:nvPr/>
          </p:nvSpPr>
          <p:spPr bwMode="auto">
            <a:xfrm>
              <a:off x="2969625" y="855991"/>
              <a:ext cx="3134956"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曾經台灣錢淹腳目</a:t>
              </a:r>
            </a:p>
          </p:txBody>
        </p:sp>
        <p:sp>
          <p:nvSpPr>
            <p:cNvPr id="26" name="文字方塊 23"/>
            <p:cNvSpPr txBox="1">
              <a:spLocks noChangeArrowheads="1"/>
            </p:cNvSpPr>
            <p:nvPr/>
          </p:nvSpPr>
          <p:spPr bwMode="auto">
            <a:xfrm>
              <a:off x="5912176" y="1799153"/>
              <a:ext cx="2982912" cy="10156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每年只</a:t>
              </a:r>
              <a:r>
                <a:rPr kumimoji="0" lang="en-US" altLang="zh-TW"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20</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萬新生兒</a:t>
              </a:r>
              <a:r>
                <a:rPr kumimoji="0" lang="en-US" altLang="zh-TW"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必須</a:t>
              </a:r>
              <a:r>
                <a:rPr kumimoji="0" lang="zh-TW" altLang="en-US" sz="2000" b="1" i="0" u="none" strike="noStrike" kern="0" cap="none" spc="0" normalizeH="0" baseline="0" noProof="0" smtClean="0">
                  <a:ln>
                    <a:noFill/>
                  </a:ln>
                  <a:solidFill>
                    <a:srgbClr val="FF0000"/>
                  </a:solidFill>
                  <a:effectLst/>
                  <a:uLnTx/>
                  <a:uFillTx/>
                  <a:latin typeface="標楷體" panose="03000509000000000000" pitchFamily="65" charset="-120"/>
                  <a:ea typeface="標楷體" panose="03000509000000000000" pitchFamily="65" charset="-120"/>
                </a:rPr>
                <a:t>成就每個孩子，</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個個都菁英才能保住台灣未來</a:t>
              </a: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6"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2</a:t>
            </a:r>
            <a:r>
              <a:rPr kumimoji="0" lang="zh-TW" altLang="en-US" sz="4000" dirty="0">
                <a:solidFill>
                  <a:srgbClr val="C00000"/>
                </a:solidFill>
                <a:latin typeface="+mn-ea"/>
                <a:ea typeface="+mn-ea"/>
              </a:rPr>
              <a:t>辦理學校</a:t>
            </a:r>
          </a:p>
        </p:txBody>
      </p:sp>
      <p:sp>
        <p:nvSpPr>
          <p:cNvPr id="16287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D603CB8-7406-4A67-8760-4642A076601A}" type="slidenum">
              <a:rPr kumimoji="0" lang="zh-TW" altLang="en-US" smtClean="0">
                <a:solidFill>
                  <a:srgbClr val="FEFFFF"/>
                </a:solidFill>
                <a:latin typeface="Century Gothic" panose="020B0502020202020204" pitchFamily="34" charset="0"/>
              </a:rPr>
              <a:pPr/>
              <a:t>80</a:t>
            </a:fld>
            <a:endParaRPr kumimoji="0" lang="zh-TW" altLang="en-US" smtClean="0">
              <a:solidFill>
                <a:srgbClr val="FEFFFF"/>
              </a:solidFill>
              <a:latin typeface="Century Gothic" panose="020B0502020202020204"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183032190"/>
              </p:ext>
            </p:extLst>
          </p:nvPr>
        </p:nvGraphicFramePr>
        <p:xfrm>
          <a:off x="1627188" y="1020897"/>
          <a:ext cx="9822130" cy="5674843"/>
        </p:xfrm>
        <a:graphic>
          <a:graphicData uri="http://schemas.openxmlformats.org/drawingml/2006/table">
            <a:tbl>
              <a:tblPr firstRow="1" bandRow="1">
                <a:tableStyleId>{5C22544A-7EE6-4342-B048-85BDC9FD1C3A}</a:tableStyleId>
              </a:tblPr>
              <a:tblGrid>
                <a:gridCol w="1430397">
                  <a:extLst>
                    <a:ext uri="{9D8B030D-6E8A-4147-A177-3AD203B41FA5}">
                      <a16:colId xmlns:a16="http://schemas.microsoft.com/office/drawing/2014/main" xmlns="" val="20000"/>
                    </a:ext>
                  </a:extLst>
                </a:gridCol>
                <a:gridCol w="3319543">
                  <a:extLst>
                    <a:ext uri="{9D8B030D-6E8A-4147-A177-3AD203B41FA5}">
                      <a16:colId xmlns:a16="http://schemas.microsoft.com/office/drawing/2014/main" xmlns="" val="20001"/>
                    </a:ext>
                  </a:extLst>
                </a:gridCol>
                <a:gridCol w="3430511">
                  <a:extLst>
                    <a:ext uri="{9D8B030D-6E8A-4147-A177-3AD203B41FA5}">
                      <a16:colId xmlns:a16="http://schemas.microsoft.com/office/drawing/2014/main" xmlns="" val="20002"/>
                    </a:ext>
                  </a:extLst>
                </a:gridCol>
                <a:gridCol w="1641679">
                  <a:extLst>
                    <a:ext uri="{9D8B030D-6E8A-4147-A177-3AD203B41FA5}">
                      <a16:colId xmlns:a16="http://schemas.microsoft.com/office/drawing/2014/main" xmlns="" val="20003"/>
                    </a:ext>
                  </a:extLst>
                </a:gridCol>
              </a:tblGrid>
              <a:tr h="432047">
                <a:tc>
                  <a:txBody>
                    <a:bodyPr/>
                    <a:lstStyle/>
                    <a:p>
                      <a:pPr algn="ctr"/>
                      <a:r>
                        <a:rPr lang="zh-TW" altLang="en-US" sz="2000" dirty="0" smtClean="0">
                          <a:solidFill>
                            <a:srgbClr val="002060"/>
                          </a:solidFill>
                        </a:rPr>
                        <a:t>區域別</a:t>
                      </a:r>
                      <a:endParaRPr lang="zh-TW" altLang="en-US" sz="2000" dirty="0">
                        <a:solidFill>
                          <a:srgbClr val="002060"/>
                        </a:solidFill>
                      </a:endParaRPr>
                    </a:p>
                  </a:txBody>
                  <a:tcPr/>
                </a:tc>
                <a:tc>
                  <a:txBody>
                    <a:bodyPr/>
                    <a:lstStyle/>
                    <a:p>
                      <a:pPr algn="ctr"/>
                      <a:r>
                        <a:rPr lang="zh-TW" altLang="en-US" sz="2000" dirty="0" smtClean="0">
                          <a:solidFill>
                            <a:srgbClr val="002060"/>
                          </a:solidFill>
                        </a:rPr>
                        <a:t>招生學校</a:t>
                      </a:r>
                      <a:endParaRPr lang="zh-TW" altLang="en-US" sz="2000" dirty="0">
                        <a:solidFill>
                          <a:srgbClr val="002060"/>
                        </a:solidFill>
                      </a:endParaRPr>
                    </a:p>
                  </a:txBody>
                  <a:tcPr/>
                </a:tc>
                <a:tc>
                  <a:txBody>
                    <a:bodyPr/>
                    <a:lstStyle/>
                    <a:p>
                      <a:pPr algn="ctr"/>
                      <a:r>
                        <a:rPr lang="zh-TW" altLang="en-US" sz="2000" dirty="0" smtClean="0">
                          <a:solidFill>
                            <a:srgbClr val="002060"/>
                          </a:solidFill>
                        </a:rPr>
                        <a:t>合作辦理大學</a:t>
                      </a:r>
                      <a:endParaRPr lang="zh-TW" altLang="en-US" sz="2000" dirty="0">
                        <a:solidFill>
                          <a:srgbClr val="002060"/>
                        </a:solidFill>
                      </a:endParaRPr>
                    </a:p>
                  </a:txBody>
                  <a:tcPr/>
                </a:tc>
                <a:tc>
                  <a:txBody>
                    <a:bodyPr/>
                    <a:lstStyle/>
                    <a:p>
                      <a:r>
                        <a:rPr lang="zh-TW" altLang="en-US" sz="2000" dirty="0" smtClean="0">
                          <a:solidFill>
                            <a:srgbClr val="002060"/>
                          </a:solidFill>
                        </a:rPr>
                        <a:t>招生人數</a:t>
                      </a:r>
                      <a:endParaRPr lang="zh-TW" altLang="en-US" sz="2000" dirty="0">
                        <a:solidFill>
                          <a:srgbClr val="002060"/>
                        </a:solidFill>
                      </a:endParaRPr>
                    </a:p>
                  </a:txBody>
                  <a:tcPr/>
                </a:tc>
                <a:extLst>
                  <a:ext uri="{0D108BD9-81ED-4DB2-BD59-A6C34878D82A}">
                    <a16:rowId xmlns:a16="http://schemas.microsoft.com/office/drawing/2014/main" xmlns="" val="10000"/>
                  </a:ext>
                </a:extLst>
              </a:tr>
              <a:tr h="440145">
                <a:tc rowSpan="5">
                  <a:txBody>
                    <a:bodyPr/>
                    <a:lstStyle/>
                    <a:p>
                      <a:pPr algn="ctr"/>
                      <a:r>
                        <a:rPr lang="zh-TW" altLang="en-US" sz="2000" dirty="0" smtClean="0"/>
                        <a:t>北區</a:t>
                      </a:r>
                      <a:endParaRPr lang="zh-TW" altLang="en-US" sz="2000" dirty="0"/>
                    </a:p>
                  </a:txBody>
                  <a:tcPr>
                    <a:solidFill>
                      <a:srgbClr val="00B0F0"/>
                    </a:solidFill>
                  </a:tcPr>
                </a:tc>
                <a:tc>
                  <a:txBody>
                    <a:bodyPr/>
                    <a:lstStyle/>
                    <a:p>
                      <a:r>
                        <a:rPr lang="zh-TW" altLang="en-US" sz="2000" dirty="0" smtClean="0"/>
                        <a:t>臺北市立建國高中</a:t>
                      </a:r>
                      <a:endParaRPr lang="zh-TW" altLang="en-US" sz="2000" dirty="0"/>
                    </a:p>
                  </a:txBody>
                  <a:tcPr/>
                </a:tc>
                <a:tc>
                  <a:txBody>
                    <a:bodyPr/>
                    <a:lstStyle/>
                    <a:p>
                      <a:r>
                        <a:rPr lang="zh-TW" altLang="en-US" sz="2000" dirty="0" smtClean="0"/>
                        <a:t>國立臺灣大學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xmlns="" val="10001"/>
                  </a:ext>
                </a:extLst>
              </a:tr>
              <a:tr h="287727">
                <a:tc vMerge="1">
                  <a:txBody>
                    <a:bodyPr/>
                    <a:lstStyle/>
                    <a:p>
                      <a:endParaRPr lang="zh-TW" altLang="en-US" dirty="0"/>
                    </a:p>
                  </a:txBody>
                  <a:tcPr/>
                </a:tc>
                <a:tc>
                  <a:txBody>
                    <a:bodyPr/>
                    <a:lstStyle/>
                    <a:p>
                      <a:r>
                        <a:rPr lang="zh-TW" altLang="en-US" sz="2000" dirty="0" smtClean="0"/>
                        <a:t>臺北市立北一女中</a:t>
                      </a:r>
                      <a:endParaRPr lang="zh-TW" altLang="en-US" sz="2000" dirty="0"/>
                    </a:p>
                  </a:txBody>
                  <a:tcPr>
                    <a:lnB w="12700" cap="flat" cmpd="sng" algn="ctr">
                      <a:noFill/>
                      <a:prstDash val="solid"/>
                      <a:round/>
                      <a:headEnd type="none" w="med" len="med"/>
                      <a:tailEnd type="none" w="med" len="med"/>
                    </a:lnB>
                  </a:tcPr>
                </a:tc>
                <a:tc>
                  <a:txBody>
                    <a:bodyPr/>
                    <a:lstStyle/>
                    <a:p>
                      <a:r>
                        <a:rPr lang="zh-TW" altLang="en-US" sz="2000" dirty="0" smtClean="0"/>
                        <a:t>國立臺灣大學</a:t>
                      </a:r>
                      <a:endParaRPr lang="en-US" altLang="zh-TW" sz="2000" dirty="0" smtClean="0"/>
                    </a:p>
                    <a:p>
                      <a:r>
                        <a:rPr lang="zh-TW" altLang="en-US" sz="2000" dirty="0" smtClean="0"/>
                        <a:t>國立臺灣師範大學</a:t>
                      </a:r>
                      <a:endParaRPr lang="zh-TW" altLang="en-US" sz="2000" dirty="0"/>
                    </a:p>
                  </a:txBody>
                  <a:tcPr>
                    <a:lnB w="12700" cap="flat" cmpd="sng" algn="ctr">
                      <a:noFill/>
                      <a:prstDash val="solid"/>
                      <a:round/>
                      <a:headEnd type="none" w="med" len="med"/>
                      <a:tailEnd type="none" w="med" len="med"/>
                    </a:lnB>
                  </a:tcPr>
                </a:tc>
                <a:tc>
                  <a:txBody>
                    <a:bodyPr/>
                    <a:lstStyle/>
                    <a:p>
                      <a:pPr algn="ctr"/>
                      <a:r>
                        <a:rPr lang="en-US" altLang="zh-TW" sz="1800" dirty="0" smtClean="0"/>
                        <a:t>30</a:t>
                      </a:r>
                      <a:endParaRPr lang="zh-TW" altLang="en-US" sz="18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471974">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t>國立臺灣師大附中</a:t>
                      </a:r>
                      <a:endParaRPr lang="zh-TW" altLang="en-US" sz="2000" dirty="0"/>
                    </a:p>
                  </a:txBody>
                  <a:tcPr>
                    <a:lnT w="12700" cap="flat" cmpd="sng" algn="ctr">
                      <a:noFill/>
                      <a:prstDash val="solid"/>
                      <a:round/>
                      <a:headEnd type="none" w="med" len="med"/>
                      <a:tailEnd type="none" w="med" len="med"/>
                    </a:lnT>
                  </a:tcPr>
                </a:tc>
                <a:tc>
                  <a:txBody>
                    <a:bodyPr/>
                    <a:lstStyle/>
                    <a:p>
                      <a:r>
                        <a:rPr lang="zh-TW" altLang="en-US" sz="2000" dirty="0" smtClean="0"/>
                        <a:t>國立臺灣師範大學</a:t>
                      </a:r>
                      <a:endParaRPr lang="en-US" altLang="zh-TW" sz="2000" dirty="0" smtClean="0"/>
                    </a:p>
                    <a:p>
                      <a:r>
                        <a:rPr lang="zh-TW" altLang="en-US" sz="2000" dirty="0" smtClean="0"/>
                        <a:t>國立陽明大學</a:t>
                      </a:r>
                      <a:endParaRPr lang="zh-TW" altLang="en-US" sz="2000" dirty="0"/>
                    </a:p>
                  </a:txBody>
                  <a:tcPr>
                    <a:lnT w="12700" cap="flat" cmpd="sng" algn="ctr">
                      <a:noFill/>
                      <a:prstDash val="solid"/>
                      <a:round/>
                      <a:headEnd type="none" w="med" len="med"/>
                      <a:tailEnd type="none" w="med" len="med"/>
                    </a:lnT>
                  </a:tcPr>
                </a:tc>
                <a:tc>
                  <a:txBody>
                    <a:bodyPr/>
                    <a:lstStyle/>
                    <a:p>
                      <a:pPr algn="ctr"/>
                      <a:r>
                        <a:rPr lang="en-US" altLang="zh-TW" sz="1800" dirty="0" smtClean="0"/>
                        <a:t>30</a:t>
                      </a:r>
                      <a:endParaRPr lang="zh-TW" altLang="en-US" sz="18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xmlns="" val="1534315997"/>
                  </a:ext>
                </a:extLst>
              </a:tr>
              <a:tr h="440145">
                <a:tc vMerge="1">
                  <a:txBody>
                    <a:bodyPr/>
                    <a:lstStyle/>
                    <a:p>
                      <a:endParaRPr lang="zh-TW" altLang="en-US"/>
                    </a:p>
                  </a:txBody>
                  <a:tcPr/>
                </a:tc>
                <a:tc>
                  <a:txBody>
                    <a:bodyPr/>
                    <a:lstStyle/>
                    <a:p>
                      <a:r>
                        <a:rPr lang="zh-TW" altLang="en-US" sz="2000" dirty="0" smtClean="0"/>
                        <a:t>國立武陵高中</a:t>
                      </a:r>
                      <a:endParaRPr lang="zh-TW" altLang="en-US" sz="2000" dirty="0"/>
                    </a:p>
                  </a:txBody>
                  <a:tcPr/>
                </a:tc>
                <a:tc>
                  <a:txBody>
                    <a:bodyPr/>
                    <a:lstStyle/>
                    <a:p>
                      <a:r>
                        <a:rPr lang="zh-TW" altLang="en-US" sz="2000" dirty="0" smtClean="0"/>
                        <a:t>國立中央大學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xmlns="" val="10003"/>
                  </a:ext>
                </a:extLst>
              </a:tr>
              <a:tr h="440145">
                <a:tc vMerge="1">
                  <a:txBody>
                    <a:bodyPr/>
                    <a:lstStyle/>
                    <a:p>
                      <a:endParaRPr lang="zh-TW" altLang="en-US" dirty="0"/>
                    </a:p>
                  </a:txBody>
                  <a:tcPr/>
                </a:tc>
                <a:tc>
                  <a:txBody>
                    <a:bodyPr/>
                    <a:lstStyle/>
                    <a:p>
                      <a:r>
                        <a:rPr lang="zh-TW" altLang="en-US" sz="2000" dirty="0" smtClean="0"/>
                        <a:t>國立新竹科學實中</a:t>
                      </a:r>
                      <a:endParaRPr lang="zh-TW" altLang="en-US" sz="2000" dirty="0"/>
                    </a:p>
                  </a:txBody>
                  <a:tcPr/>
                </a:tc>
                <a:tc>
                  <a:txBody>
                    <a:bodyPr/>
                    <a:lstStyle/>
                    <a:p>
                      <a:r>
                        <a:rPr lang="zh-TW" altLang="en-US" sz="2000" dirty="0" smtClean="0"/>
                        <a:t>國立清華大學</a:t>
                      </a:r>
                      <a:endParaRPr lang="zh-TW" altLang="en-US" sz="2000" dirty="0"/>
                    </a:p>
                  </a:txBody>
                  <a:tcPr/>
                </a:tc>
                <a:tc>
                  <a:txBody>
                    <a:bodyPr/>
                    <a:lstStyle/>
                    <a:p>
                      <a:pPr algn="ctr"/>
                      <a:r>
                        <a:rPr lang="en-US" altLang="zh-TW" sz="1800" dirty="0" smtClean="0"/>
                        <a:t>25</a:t>
                      </a:r>
                      <a:endParaRPr lang="zh-TW" altLang="en-US" sz="1800" dirty="0"/>
                    </a:p>
                  </a:txBody>
                  <a:tcPr/>
                </a:tc>
                <a:extLst>
                  <a:ext uri="{0D108BD9-81ED-4DB2-BD59-A6C34878D82A}">
                    <a16:rowId xmlns:a16="http://schemas.microsoft.com/office/drawing/2014/main" xmlns="" val="10004"/>
                  </a:ext>
                </a:extLst>
              </a:tr>
              <a:tr h="440145">
                <a:tc rowSpan="2">
                  <a:txBody>
                    <a:bodyPr/>
                    <a:lstStyle/>
                    <a:p>
                      <a:pPr algn="ctr"/>
                      <a:r>
                        <a:rPr lang="zh-TW" altLang="en-US" sz="2000" dirty="0" smtClean="0"/>
                        <a:t>中區</a:t>
                      </a:r>
                      <a:endParaRPr lang="zh-TW" altLang="en-US" sz="2000" dirty="0"/>
                    </a:p>
                  </a:txBody>
                  <a:tcPr>
                    <a:solidFill>
                      <a:srgbClr val="00B050"/>
                    </a:solidFill>
                  </a:tcPr>
                </a:tc>
                <a:tc>
                  <a:txBody>
                    <a:bodyPr/>
                    <a:lstStyle/>
                    <a:p>
                      <a:r>
                        <a:rPr lang="zh-TW" altLang="en-US" sz="2000" dirty="0" smtClean="0"/>
                        <a:t>國立臺中一中</a:t>
                      </a:r>
                      <a:endParaRPr lang="zh-TW" altLang="en-US" sz="2000" dirty="0"/>
                    </a:p>
                  </a:txBody>
                  <a:tcPr/>
                </a:tc>
                <a:tc>
                  <a:txBody>
                    <a:bodyPr/>
                    <a:lstStyle/>
                    <a:p>
                      <a:r>
                        <a:rPr lang="zh-TW" altLang="en-US" sz="2000" dirty="0" smtClean="0"/>
                        <a:t>國立交通大學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xmlns="" val="10005"/>
                  </a:ext>
                </a:extLst>
              </a:tr>
              <a:tr h="440145">
                <a:tc vMerge="1">
                  <a:txBody>
                    <a:bodyPr/>
                    <a:lstStyle/>
                    <a:p>
                      <a:endParaRPr lang="zh-TW" altLang="en-US" dirty="0"/>
                    </a:p>
                  </a:txBody>
                  <a:tcPr/>
                </a:tc>
                <a:tc>
                  <a:txBody>
                    <a:bodyPr/>
                    <a:lstStyle/>
                    <a:p>
                      <a:r>
                        <a:rPr lang="zh-TW" altLang="en-US" sz="2000" dirty="0" smtClean="0"/>
                        <a:t>國立彰化高中</a:t>
                      </a:r>
                      <a:endParaRPr lang="zh-TW" altLang="en-US" sz="2000" dirty="0"/>
                    </a:p>
                  </a:txBody>
                  <a:tcPr/>
                </a:tc>
                <a:tc>
                  <a:txBody>
                    <a:bodyPr/>
                    <a:lstStyle/>
                    <a:p>
                      <a:r>
                        <a:rPr lang="zh-TW" altLang="en-US" sz="2000" dirty="0" smtClean="0"/>
                        <a:t>國立中興大學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xmlns="" val="10006"/>
                  </a:ext>
                </a:extLst>
              </a:tr>
              <a:tr h="759701">
                <a:tc rowSpan="3">
                  <a:txBody>
                    <a:bodyPr/>
                    <a:lstStyle/>
                    <a:p>
                      <a:pPr algn="ctr"/>
                      <a:r>
                        <a:rPr lang="zh-TW" altLang="en-US" sz="2000" dirty="0" smtClean="0"/>
                        <a:t>南區</a:t>
                      </a:r>
                      <a:endParaRPr lang="zh-TW" altLang="en-US" sz="2000" dirty="0"/>
                    </a:p>
                  </a:txBody>
                  <a:tcPr>
                    <a:solidFill>
                      <a:srgbClr val="FF0000"/>
                    </a:solidFill>
                  </a:tcPr>
                </a:tc>
                <a:tc>
                  <a:txBody>
                    <a:bodyPr/>
                    <a:lstStyle/>
                    <a:p>
                      <a:r>
                        <a:rPr lang="zh-TW" altLang="en-US" sz="2000" dirty="0" smtClean="0"/>
                        <a:t>國立嘉義高中</a:t>
                      </a:r>
                      <a:endParaRPr lang="zh-TW" altLang="en-US" sz="2000" dirty="0"/>
                    </a:p>
                  </a:txBody>
                  <a:tcPr/>
                </a:tc>
                <a:tc>
                  <a:txBody>
                    <a:bodyPr/>
                    <a:lstStyle/>
                    <a:p>
                      <a:r>
                        <a:rPr lang="zh-TW" altLang="en-US" sz="2000" dirty="0" smtClean="0"/>
                        <a:t>國立嘉義大學</a:t>
                      </a:r>
                      <a:endParaRPr lang="en-US" altLang="zh-TW" sz="2000" dirty="0" smtClean="0"/>
                    </a:p>
                    <a:p>
                      <a:r>
                        <a:rPr lang="zh-TW" altLang="en-US" sz="2000" dirty="0" smtClean="0"/>
                        <a:t>國立中正大學</a:t>
                      </a:r>
                      <a:endParaRPr lang="zh-TW" altLang="en-US" sz="2000" dirty="0"/>
                    </a:p>
                  </a:txBody>
                  <a:tcPr/>
                </a:tc>
                <a:tc>
                  <a:txBody>
                    <a:bodyPr/>
                    <a:lstStyle/>
                    <a:p>
                      <a:pPr algn="ctr"/>
                      <a:r>
                        <a:rPr lang="en-US" altLang="zh-TW" sz="1800" dirty="0" smtClean="0"/>
                        <a:t>25</a:t>
                      </a:r>
                      <a:endParaRPr lang="zh-TW" altLang="en-US" sz="1800" dirty="0"/>
                    </a:p>
                  </a:txBody>
                  <a:tcPr/>
                </a:tc>
                <a:extLst>
                  <a:ext uri="{0D108BD9-81ED-4DB2-BD59-A6C34878D82A}">
                    <a16:rowId xmlns:a16="http://schemas.microsoft.com/office/drawing/2014/main" xmlns="" val="10007"/>
                  </a:ext>
                </a:extLst>
              </a:tr>
              <a:tr h="440145">
                <a:tc vMerge="1">
                  <a:txBody>
                    <a:bodyPr/>
                    <a:lstStyle/>
                    <a:p>
                      <a:endParaRPr lang="zh-TW" altLang="en-US" dirty="0"/>
                    </a:p>
                  </a:txBody>
                  <a:tcPr/>
                </a:tc>
                <a:tc>
                  <a:txBody>
                    <a:bodyPr/>
                    <a:lstStyle/>
                    <a:p>
                      <a:r>
                        <a:rPr lang="zh-TW" altLang="en-US" sz="2000" dirty="0" smtClean="0"/>
                        <a:t>國立臺南一中</a:t>
                      </a:r>
                      <a:endParaRPr lang="zh-TW" altLang="en-US" sz="2000" dirty="0"/>
                    </a:p>
                  </a:txBody>
                  <a:tcPr/>
                </a:tc>
                <a:tc>
                  <a:txBody>
                    <a:bodyPr/>
                    <a:lstStyle/>
                    <a:p>
                      <a:r>
                        <a:rPr lang="zh-TW" altLang="en-US" sz="2000" dirty="0" smtClean="0"/>
                        <a:t>國立成功大學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xmlns="" val="10008"/>
                  </a:ext>
                </a:extLst>
              </a:tr>
              <a:tr h="440145">
                <a:tc vMerge="1">
                  <a:txBody>
                    <a:bodyPr/>
                    <a:lstStyle/>
                    <a:p>
                      <a:endParaRPr lang="zh-TW" altLang="en-US" dirty="0"/>
                    </a:p>
                  </a:txBody>
                  <a:tcPr/>
                </a:tc>
                <a:tc>
                  <a:txBody>
                    <a:bodyPr/>
                    <a:lstStyle/>
                    <a:p>
                      <a:r>
                        <a:rPr lang="zh-TW" altLang="en-US" sz="2000" dirty="0" smtClean="0"/>
                        <a:t>高雄市立高雄高中</a:t>
                      </a:r>
                      <a:endParaRPr lang="zh-TW" altLang="en-US" sz="2000" dirty="0"/>
                    </a:p>
                  </a:txBody>
                  <a:tcPr/>
                </a:tc>
                <a:tc>
                  <a:txBody>
                    <a:bodyPr/>
                    <a:lstStyle/>
                    <a:p>
                      <a:r>
                        <a:rPr lang="zh-TW" altLang="en-US" sz="2000" dirty="0" smtClean="0"/>
                        <a:t>國立中山大學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xmlns="" val="10009"/>
                  </a:ext>
                </a:extLst>
              </a:tr>
            </a:tbl>
          </a:graphicData>
        </a:graphic>
      </p:graphicFrame>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p:cNvSpPr>
            <a:spLocks noGrp="1"/>
          </p:cNvSpPr>
          <p:nvPr>
            <p:ph idx="1"/>
          </p:nvPr>
        </p:nvSpPr>
        <p:spPr>
          <a:xfrm>
            <a:off x="2927350" y="1600200"/>
            <a:ext cx="7489825" cy="4983163"/>
          </a:xfrm>
        </p:spPr>
        <p:txBody>
          <a:bodyPr/>
          <a:lstStyle/>
          <a:p>
            <a:pPr eaLnBrk="1" hangingPunct="1"/>
            <a:r>
              <a:rPr lang="en-US" altLang="zh-TW" sz="3600" dirty="0" smtClean="0">
                <a:solidFill>
                  <a:schemeClr val="tx1"/>
                </a:solidFill>
                <a:latin typeface="華康魏碑體" panose="03000709000000000000" pitchFamily="65" charset="-120"/>
                <a:ea typeface="超研澤粗魏碑"/>
                <a:cs typeface="超研澤粗魏碑"/>
              </a:rPr>
              <a:t>107</a:t>
            </a:r>
            <a:r>
              <a:rPr lang="zh-TW" altLang="en-US" sz="3600" dirty="0" smtClean="0">
                <a:solidFill>
                  <a:schemeClr val="tx1"/>
                </a:solidFill>
                <a:latin typeface="華康魏碑體" panose="03000709000000000000" pitchFamily="65" charset="-120"/>
                <a:ea typeface="超研澤粗魏碑"/>
                <a:cs typeface="超研澤粗魏碑"/>
              </a:rPr>
              <a:t>年</a:t>
            </a:r>
            <a:r>
              <a:rPr lang="en-US" altLang="zh-TW" sz="3600" dirty="0" smtClean="0">
                <a:solidFill>
                  <a:schemeClr val="tx1"/>
                </a:solidFill>
                <a:latin typeface="華康魏碑體" panose="03000709000000000000" pitchFamily="65" charset="-120"/>
                <a:ea typeface="超研澤粗魏碑"/>
                <a:cs typeface="超研澤粗魏碑"/>
              </a:rPr>
              <a:t>4</a:t>
            </a:r>
            <a:r>
              <a:rPr lang="zh-TW" altLang="zh-TW" sz="3600" dirty="0" smtClean="0">
                <a:solidFill>
                  <a:schemeClr val="tx1"/>
                </a:solidFill>
                <a:latin typeface="華康魏碑體" panose="03000709000000000000" pitchFamily="65" charset="-120"/>
                <a:ea typeface="超研澤粗魏碑"/>
                <a:cs typeface="超研澤粗魏碑"/>
              </a:rPr>
              <a:t>月</a:t>
            </a:r>
            <a:r>
              <a:rPr lang="zh-TW" altLang="en-US" sz="3600" dirty="0" smtClean="0">
                <a:solidFill>
                  <a:schemeClr val="tx1"/>
                </a:solidFill>
                <a:latin typeface="華康魏碑體" panose="03000709000000000000" pitchFamily="65" charset="-120"/>
                <a:ea typeface="超研澤粗魏碑"/>
                <a:cs typeface="超研澤粗魏碑"/>
              </a:rPr>
              <a:t>進行</a:t>
            </a:r>
            <a:r>
              <a:rPr lang="zh-TW" altLang="zh-TW" sz="3600" dirty="0" smtClean="0">
                <a:solidFill>
                  <a:schemeClr val="tx1"/>
                </a:solidFill>
                <a:latin typeface="華康魏碑體" panose="03000709000000000000" pitchFamily="65" charset="-120"/>
                <a:ea typeface="超研澤粗魏碑"/>
                <a:cs typeface="超研澤粗魏碑"/>
              </a:rPr>
              <a:t>測驗</a:t>
            </a:r>
            <a:endParaRPr lang="en-US" altLang="zh-TW" sz="36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3600" dirty="0" smtClean="0">
                <a:solidFill>
                  <a:schemeClr val="tx1"/>
                </a:solidFill>
                <a:latin typeface="華康魏碑體" panose="03000709000000000000" pitchFamily="65" charset="-120"/>
                <a:ea typeface="超研澤粗魏碑"/>
                <a:cs typeface="超研澤粗魏碑"/>
              </a:rPr>
              <a:t>各校依群科屬性，考量國中生學習基礎，規劃簡易操作測驗，或者依招生需求，以書面審查、口試等方式進行篩選。</a:t>
            </a:r>
            <a:endParaRPr lang="en-US" altLang="zh-TW" sz="3600" dirty="0" smtClean="0">
              <a:solidFill>
                <a:schemeClr val="tx1"/>
              </a:solidFill>
              <a:latin typeface="華康魏碑體" panose="03000709000000000000" pitchFamily="65" charset="-120"/>
              <a:ea typeface="超研澤粗魏碑"/>
              <a:cs typeface="超研澤粗魏碑"/>
            </a:endParaRPr>
          </a:p>
          <a:p>
            <a:pPr marL="0" indent="0" eaLnBrk="1" hangingPunct="1">
              <a:buNone/>
            </a:pPr>
            <a:endParaRPr lang="zh-TW" altLang="en-US" sz="3600" dirty="0" smtClean="0">
              <a:solidFill>
                <a:schemeClr val="tx1"/>
              </a:solidFill>
              <a:latin typeface="華康魏碑體" panose="03000709000000000000" pitchFamily="65" charset="-120"/>
              <a:ea typeface="超研澤粗魏碑"/>
              <a:cs typeface="超研澤粗魏碑"/>
            </a:endParaRPr>
          </a:p>
        </p:txBody>
      </p:sp>
      <p:sp>
        <p:nvSpPr>
          <p:cNvPr id="5"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四</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專業群科</a:t>
            </a:r>
            <a:r>
              <a:rPr kumimoji="0" lang="en-US" altLang="zh-TW" sz="4000" dirty="0">
                <a:solidFill>
                  <a:srgbClr val="C00000"/>
                </a:solidFill>
                <a:latin typeface="+mn-ea"/>
                <a:ea typeface="+mn-ea"/>
              </a:rPr>
              <a:t>1</a:t>
            </a:r>
          </a:p>
          <a:p>
            <a:pPr>
              <a:defRPr/>
            </a:pPr>
            <a:endParaRPr kumimoji="0" lang="zh-TW" altLang="en-US" sz="4000" dirty="0">
              <a:solidFill>
                <a:srgbClr val="C00000"/>
              </a:solidFill>
              <a:latin typeface="+mn-ea"/>
              <a:ea typeface="+mn-ea"/>
            </a:endParaRPr>
          </a:p>
        </p:txBody>
      </p:sp>
      <p:sp>
        <p:nvSpPr>
          <p:cNvPr id="1638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7065949-5CE3-44DA-9741-C59CBA53A8BD}" type="slidenum">
              <a:rPr kumimoji="0" lang="zh-TW" altLang="en-US" smtClean="0">
                <a:solidFill>
                  <a:srgbClr val="FEFFFF"/>
                </a:solidFill>
                <a:latin typeface="Century Gothic" panose="020B0502020202020204" pitchFamily="34" charset="0"/>
              </a:rPr>
              <a:pPr/>
              <a:t>81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627188" y="219075"/>
            <a:ext cx="959326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特色招生甄選入學</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專業群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2</a:t>
            </a:r>
            <a:r>
              <a:rPr kumimoji="0" lang="zh-TW" altLang="en-US" sz="3600" dirty="0" smtClean="0">
                <a:solidFill>
                  <a:srgbClr val="C00000"/>
                </a:solidFill>
                <a:latin typeface="微軟正黑體" panose="020B0604030504040204" pitchFamily="34" charset="-120"/>
              </a:rPr>
              <a:t>辦理</a:t>
            </a:r>
            <a:r>
              <a:rPr kumimoji="0" lang="zh-TW" altLang="en-US" sz="3600" dirty="0">
                <a:solidFill>
                  <a:srgbClr val="C00000"/>
                </a:solidFill>
                <a:latin typeface="微軟正黑體" panose="020B0604030504040204" pitchFamily="34" charset="-120"/>
              </a:rPr>
              <a:t>學校</a:t>
            </a:r>
            <a:endParaRPr kumimoji="0" lang="en-US" altLang="zh-TW" sz="3600" dirty="0">
              <a:solidFill>
                <a:srgbClr val="C00000"/>
              </a:solidFill>
              <a:latin typeface="微軟正黑體" panose="020B0604030504040204" pitchFamily="34" charset="-120"/>
            </a:endParaRPr>
          </a:p>
          <a:p>
            <a:pPr>
              <a:spcBef>
                <a:spcPct val="0"/>
              </a:spcBef>
              <a:buClrTx/>
              <a:buFontTx/>
              <a:buNone/>
            </a:pPr>
            <a:endParaRPr kumimoji="0" lang="zh-TW" altLang="en-US" sz="40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2349500" y="1101725"/>
          <a:ext cx="7923213" cy="5694390"/>
        </p:xfrm>
        <a:graphic>
          <a:graphicData uri="http://schemas.openxmlformats.org/drawingml/2006/table">
            <a:tbl>
              <a:tblPr>
                <a:tableStyleId>{5C22544A-7EE6-4342-B048-85BDC9FD1C3A}</a:tableStyleId>
              </a:tblPr>
              <a:tblGrid>
                <a:gridCol w="1835121">
                  <a:extLst>
                    <a:ext uri="{9D8B030D-6E8A-4147-A177-3AD203B41FA5}">
                      <a16:colId xmlns:a16="http://schemas.microsoft.com/office/drawing/2014/main" xmlns="" val="20000"/>
                    </a:ext>
                  </a:extLst>
                </a:gridCol>
                <a:gridCol w="3923655">
                  <a:extLst>
                    <a:ext uri="{9D8B030D-6E8A-4147-A177-3AD203B41FA5}">
                      <a16:colId xmlns:a16="http://schemas.microsoft.com/office/drawing/2014/main" xmlns="" val="20001"/>
                    </a:ext>
                  </a:extLst>
                </a:gridCol>
                <a:gridCol w="981884">
                  <a:extLst>
                    <a:ext uri="{9D8B030D-6E8A-4147-A177-3AD203B41FA5}">
                      <a16:colId xmlns:a16="http://schemas.microsoft.com/office/drawing/2014/main" xmlns="" val="20002"/>
                    </a:ext>
                  </a:extLst>
                </a:gridCol>
                <a:gridCol w="1182553">
                  <a:extLst>
                    <a:ext uri="{9D8B030D-6E8A-4147-A177-3AD203B41FA5}">
                      <a16:colId xmlns:a16="http://schemas.microsoft.com/office/drawing/2014/main" xmlns="" val="20003"/>
                    </a:ext>
                  </a:extLst>
                </a:gridCol>
              </a:tblGrid>
              <a:tr h="494130">
                <a:tc>
                  <a:txBody>
                    <a:bodyPr/>
                    <a:lstStyle/>
                    <a:p>
                      <a:pPr algn="ctr" rtl="0" fontAlgn="ctr"/>
                      <a:r>
                        <a:rPr lang="zh-TW" altLang="en-US" sz="2400" u="none" strike="noStrike" dirty="0">
                          <a:solidFill>
                            <a:schemeClr val="bg1"/>
                          </a:solidFill>
                          <a:effectLst/>
                        </a:rPr>
                        <a:t>學校</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特色班別名稱</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招生數</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總數</a:t>
                      </a:r>
                    </a:p>
                  </a:txBody>
                  <a:tcPr marL="4879" marR="4879" marT="4878" marB="0" anchor="ctr">
                    <a:solidFill>
                      <a:srgbClr val="E78712"/>
                    </a:solidFill>
                  </a:tcPr>
                </a:tc>
                <a:extLst>
                  <a:ext uri="{0D108BD9-81ED-4DB2-BD59-A6C34878D82A}">
                    <a16:rowId xmlns:a16="http://schemas.microsoft.com/office/drawing/2014/main" xmlns="" val="10000"/>
                  </a:ext>
                </a:extLst>
              </a:tr>
              <a:tr h="309676">
                <a:tc rowSpan="5">
                  <a:txBody>
                    <a:bodyPr/>
                    <a:lstStyle/>
                    <a:p>
                      <a:pPr algn="ctr" rtl="0" fontAlgn="ctr"/>
                      <a:r>
                        <a:rPr lang="zh-TW" altLang="en-US" sz="2400" u="none" strike="noStrike" dirty="0">
                          <a:solidFill>
                            <a:schemeClr val="bg1"/>
                          </a:solidFill>
                          <a:effectLst/>
                        </a:rPr>
                        <a:t>臺南高商</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文創設計班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54</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5">
                  <a:txBody>
                    <a:bodyPr/>
                    <a:lstStyle/>
                    <a:p>
                      <a:pPr algn="ctr" rtl="0" fontAlgn="ctr"/>
                      <a:r>
                        <a:rPr lang="en-US" altLang="zh-TW" sz="2000" u="none" strike="noStrike" dirty="0">
                          <a:effectLst/>
                        </a:rPr>
                        <a:t>228</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xmlns="" val="10001"/>
                  </a:ext>
                </a:extLst>
              </a:tr>
              <a:tr h="309676">
                <a:tc vMerge="1">
                  <a:txBody>
                    <a:bodyPr/>
                    <a:lstStyle/>
                    <a:p>
                      <a:endParaRPr lang="zh-TW" altLang="en-US"/>
                    </a:p>
                  </a:txBody>
                  <a:tcPr/>
                </a:tc>
                <a:tc>
                  <a:txBody>
                    <a:bodyPr/>
                    <a:lstStyle/>
                    <a:p>
                      <a:pPr algn="l" rtl="0" fontAlgn="ctr"/>
                      <a:r>
                        <a:rPr lang="zh-TW" altLang="en-US" sz="2000" u="none" strike="noStrike" dirty="0">
                          <a:effectLst/>
                        </a:rPr>
                        <a:t>餐旅休閒管理班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54</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2"/>
                  </a:ext>
                </a:extLst>
              </a:tr>
              <a:tr h="309676">
                <a:tc vMerge="1">
                  <a:txBody>
                    <a:bodyPr/>
                    <a:lstStyle/>
                    <a:p>
                      <a:endParaRPr lang="zh-TW" altLang="en-US"/>
                    </a:p>
                  </a:txBody>
                  <a:tcPr/>
                </a:tc>
                <a:tc>
                  <a:txBody>
                    <a:bodyPr/>
                    <a:lstStyle/>
                    <a:p>
                      <a:pPr algn="l" rtl="0" fontAlgn="ctr"/>
                      <a:r>
                        <a:rPr lang="zh-TW" altLang="en-US" sz="2000" u="none" strike="noStrike" dirty="0">
                          <a:effectLst/>
                        </a:rPr>
                        <a:t>外貿精英班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36</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3"/>
                  </a:ext>
                </a:extLst>
              </a:tr>
              <a:tr h="309676">
                <a:tc vMerge="1">
                  <a:txBody>
                    <a:bodyPr/>
                    <a:lstStyle/>
                    <a:p>
                      <a:endParaRPr lang="zh-TW" altLang="en-US"/>
                    </a:p>
                  </a:txBody>
                  <a:tcPr/>
                </a:tc>
                <a:tc>
                  <a:txBody>
                    <a:bodyPr/>
                    <a:lstStyle/>
                    <a:p>
                      <a:pPr algn="l" rtl="0" fontAlgn="ctr"/>
                      <a:r>
                        <a:rPr lang="zh-TW" altLang="en-US" sz="2000" u="none" strike="noStrike" dirty="0">
                          <a:effectLst/>
                        </a:rPr>
                        <a:t>職場英文精英班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54</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4"/>
                  </a:ext>
                </a:extLst>
              </a:tr>
              <a:tr h="309676">
                <a:tc vMerge="1">
                  <a:txBody>
                    <a:bodyPr/>
                    <a:lstStyle/>
                    <a:p>
                      <a:endParaRPr lang="zh-TW" altLang="en-US"/>
                    </a:p>
                  </a:txBody>
                  <a:tcPr/>
                </a:tc>
                <a:tc>
                  <a:txBody>
                    <a:bodyPr/>
                    <a:lstStyle/>
                    <a:p>
                      <a:pPr algn="l" rtl="0" fontAlgn="ctr"/>
                      <a:r>
                        <a:rPr lang="zh-TW" altLang="en-US" sz="2000" u="none" strike="noStrike" dirty="0">
                          <a:effectLst/>
                        </a:rPr>
                        <a:t>數位科技精英班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36</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5"/>
                  </a:ext>
                </a:extLst>
              </a:tr>
              <a:tr h="370636">
                <a:tc>
                  <a:txBody>
                    <a:bodyPr/>
                    <a:lstStyle/>
                    <a:p>
                      <a:pPr algn="ctr" rtl="0" fontAlgn="ctr"/>
                      <a:r>
                        <a:rPr lang="zh-TW" altLang="en-US" sz="2400" u="none" strike="noStrike" dirty="0">
                          <a:solidFill>
                            <a:schemeClr val="bg1"/>
                          </a:solidFill>
                          <a:effectLst/>
                        </a:rPr>
                        <a:t>臺南高工</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金屬創意特色班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xmlns="" val="10006"/>
                  </a:ext>
                </a:extLst>
              </a:tr>
              <a:tr h="494130">
                <a:tc rowSpan="3">
                  <a:txBody>
                    <a:bodyPr/>
                    <a:lstStyle/>
                    <a:p>
                      <a:pPr algn="ctr" rtl="0" fontAlgn="ctr"/>
                      <a:r>
                        <a:rPr lang="zh-TW" altLang="en-US" sz="2400" u="none" strike="noStrike" dirty="0">
                          <a:solidFill>
                            <a:schemeClr val="bg1"/>
                          </a:solidFill>
                          <a:effectLst/>
                        </a:rPr>
                        <a:t>新營高工</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電腦輔助設計與製造特色班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3">
                  <a:txBody>
                    <a:bodyPr/>
                    <a:lstStyle/>
                    <a:p>
                      <a:pPr algn="ctr" rtl="0" fontAlgn="ctr"/>
                      <a:r>
                        <a:rPr lang="en-US" altLang="zh-TW" sz="2000" u="none" strike="noStrike" dirty="0">
                          <a:effectLst/>
                        </a:rPr>
                        <a:t>114</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xmlns="" val="10007"/>
                  </a:ext>
                </a:extLst>
              </a:tr>
              <a:tr h="309676">
                <a:tc vMerge="1">
                  <a:txBody>
                    <a:bodyPr/>
                    <a:lstStyle/>
                    <a:p>
                      <a:endParaRPr lang="zh-TW" altLang="en-US"/>
                    </a:p>
                  </a:txBody>
                  <a:tcPr/>
                </a:tc>
                <a:tc>
                  <a:txBody>
                    <a:bodyPr/>
                    <a:lstStyle/>
                    <a:p>
                      <a:pPr algn="l" rtl="0" fontAlgn="ctr"/>
                      <a:r>
                        <a:rPr lang="zh-TW" altLang="en-US" sz="2000" u="none" strike="noStrike" dirty="0">
                          <a:effectLst/>
                        </a:rPr>
                        <a:t>電腦輔助模具設計製作班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a:effectLst/>
                        </a:rPr>
                        <a:t>37</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8"/>
                  </a:ext>
                </a:extLst>
              </a:tr>
              <a:tr h="309676">
                <a:tc vMerge="1">
                  <a:txBody>
                    <a:bodyPr/>
                    <a:lstStyle/>
                    <a:p>
                      <a:endParaRPr lang="zh-TW" altLang="en-US"/>
                    </a:p>
                  </a:txBody>
                  <a:tcPr/>
                </a:tc>
                <a:tc>
                  <a:txBody>
                    <a:bodyPr/>
                    <a:lstStyle/>
                    <a:p>
                      <a:pPr algn="l" rtl="0" fontAlgn="ctr"/>
                      <a:r>
                        <a:rPr lang="en-US" altLang="zh-TW" sz="1800" u="none" strike="noStrike" dirty="0">
                          <a:effectLst/>
                        </a:rPr>
                        <a:t>APP</a:t>
                      </a:r>
                      <a:r>
                        <a:rPr lang="zh-TW" altLang="en-US" sz="1800" u="none" strike="noStrike" dirty="0">
                          <a:effectLst/>
                        </a:rPr>
                        <a:t>機器人程式設計班</a:t>
                      </a:r>
                      <a:endParaRPr lang="zh-TW" altLang="en-US" sz="1800" b="1"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dirty="0">
                          <a:effectLst/>
                        </a:rPr>
                        <a:t>37</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09"/>
                  </a:ext>
                </a:extLst>
              </a:tr>
              <a:tr h="309676">
                <a:tc rowSpan="2">
                  <a:txBody>
                    <a:bodyPr/>
                    <a:lstStyle/>
                    <a:p>
                      <a:pPr algn="ctr" rtl="0" fontAlgn="ctr"/>
                      <a:r>
                        <a:rPr lang="zh-TW" altLang="en-US" sz="2400" u="none" strike="noStrike" dirty="0">
                          <a:solidFill>
                            <a:schemeClr val="bg1"/>
                          </a:solidFill>
                          <a:effectLst/>
                        </a:rPr>
                        <a:t>家齊高中</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餐飲管理科特色班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37</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2">
                  <a:txBody>
                    <a:bodyPr/>
                    <a:lstStyle/>
                    <a:p>
                      <a:pPr algn="ctr" rtl="0" fontAlgn="ctr"/>
                      <a:r>
                        <a:rPr lang="en-US" altLang="zh-TW" sz="2000" u="none" strike="noStrike">
                          <a:effectLst/>
                        </a:rPr>
                        <a:t>74</a:t>
                      </a:r>
                      <a:endParaRPr lang="en-US" altLang="zh-TW" sz="2000" b="0" i="0" u="none" strike="noStrike">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xmlns="" val="10010"/>
                  </a:ext>
                </a:extLst>
              </a:tr>
              <a:tr h="309676">
                <a:tc vMerge="1">
                  <a:txBody>
                    <a:bodyPr/>
                    <a:lstStyle/>
                    <a:p>
                      <a:endParaRPr lang="zh-TW" altLang="en-US"/>
                    </a:p>
                  </a:txBody>
                  <a:tcPr/>
                </a:tc>
                <a:tc>
                  <a:txBody>
                    <a:bodyPr/>
                    <a:lstStyle/>
                    <a:p>
                      <a:pPr algn="l" rtl="0" fontAlgn="ctr"/>
                      <a:r>
                        <a:rPr lang="zh-TW" altLang="en-US" sz="2000" u="none" strike="noStrike" dirty="0">
                          <a:effectLst/>
                        </a:rPr>
                        <a:t>流行服飾科特色班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37</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1"/>
                  </a:ext>
                </a:extLst>
              </a:tr>
              <a:tr h="309676">
                <a:tc rowSpan="5">
                  <a:txBody>
                    <a:bodyPr/>
                    <a:lstStyle/>
                    <a:p>
                      <a:pPr algn="ctr" rtl="0" fontAlgn="ctr"/>
                      <a:r>
                        <a:rPr lang="zh-TW" altLang="en-US" sz="2400" u="none" strike="noStrike" dirty="0">
                          <a:solidFill>
                            <a:schemeClr val="bg1"/>
                          </a:solidFill>
                          <a:effectLst/>
                        </a:rPr>
                        <a:t>陽明工商</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effectLst/>
                        </a:rPr>
                        <a:t>應用外語特色班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rowSpan="5">
                  <a:txBody>
                    <a:bodyPr/>
                    <a:lstStyle/>
                    <a:p>
                      <a:pPr algn="ctr" rtl="0" fontAlgn="ctr"/>
                      <a:r>
                        <a:rPr lang="en-US" altLang="zh-TW" sz="2000" u="none" strike="noStrike" dirty="0">
                          <a:effectLst/>
                        </a:rPr>
                        <a:t>125</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xmlns="" val="10012"/>
                  </a:ext>
                </a:extLst>
              </a:tr>
              <a:tr h="309676">
                <a:tc vMerge="1">
                  <a:txBody>
                    <a:bodyPr/>
                    <a:lstStyle/>
                    <a:p>
                      <a:endParaRPr lang="zh-TW" altLang="en-US"/>
                    </a:p>
                  </a:txBody>
                  <a:tcPr/>
                </a:tc>
                <a:tc>
                  <a:txBody>
                    <a:bodyPr/>
                    <a:lstStyle/>
                    <a:p>
                      <a:pPr algn="l" rtl="0" fontAlgn="ctr"/>
                      <a:r>
                        <a:rPr lang="zh-TW" altLang="en-US" sz="2000" u="none" strike="noStrike" dirty="0">
                          <a:effectLst/>
                        </a:rPr>
                        <a:t>門市服務特色班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3"/>
                  </a:ext>
                </a:extLst>
              </a:tr>
              <a:tr h="309676">
                <a:tc vMerge="1">
                  <a:txBody>
                    <a:bodyPr/>
                    <a:lstStyle/>
                    <a:p>
                      <a:endParaRPr lang="zh-TW" altLang="en-US"/>
                    </a:p>
                  </a:txBody>
                  <a:tcPr/>
                </a:tc>
                <a:tc>
                  <a:txBody>
                    <a:bodyPr/>
                    <a:lstStyle/>
                    <a:p>
                      <a:pPr algn="l" rtl="0" fontAlgn="ctr"/>
                      <a:r>
                        <a:rPr lang="zh-TW" altLang="en-US" sz="2000" u="none" strike="noStrike" dirty="0">
                          <a:effectLst/>
                        </a:rPr>
                        <a:t>婚顧攝影班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4"/>
                  </a:ext>
                </a:extLst>
              </a:tr>
              <a:tr h="309676">
                <a:tc vMerge="1">
                  <a:txBody>
                    <a:bodyPr/>
                    <a:lstStyle/>
                    <a:p>
                      <a:endParaRPr lang="zh-TW" altLang="en-US"/>
                    </a:p>
                  </a:txBody>
                  <a:tcPr/>
                </a:tc>
                <a:tc>
                  <a:txBody>
                    <a:bodyPr/>
                    <a:lstStyle/>
                    <a:p>
                      <a:pPr algn="l" rtl="0" fontAlgn="ctr"/>
                      <a:r>
                        <a:rPr lang="zh-TW" altLang="en-US" sz="2000" u="none" strike="noStrike" dirty="0">
                          <a:effectLst/>
                        </a:rPr>
                        <a:t>電競特色班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20</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5"/>
                  </a:ext>
                </a:extLst>
              </a:tr>
              <a:tr h="309676">
                <a:tc vMerge="1">
                  <a:txBody>
                    <a:bodyPr/>
                    <a:lstStyle/>
                    <a:p>
                      <a:endParaRPr lang="zh-TW" altLang="en-US"/>
                    </a:p>
                  </a:txBody>
                  <a:tcPr/>
                </a:tc>
                <a:tc>
                  <a:txBody>
                    <a:bodyPr/>
                    <a:lstStyle/>
                    <a:p>
                      <a:pPr algn="l" rtl="0" fontAlgn="ctr"/>
                      <a:r>
                        <a:rPr lang="zh-TW" altLang="en-US" sz="2000" u="none" strike="noStrike" dirty="0">
                          <a:effectLst/>
                        </a:rPr>
                        <a:t>汽車技術特色班</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effectLst/>
                        </a:rPr>
                        <a:t>45</a:t>
                      </a:r>
                      <a:endParaRPr lang="en-US" altLang="zh-TW" sz="2000" b="0" i="0" u="none" strike="noStrike" dirty="0">
                        <a:solidFill>
                          <a:srgbClr val="000000"/>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xmlns="" val="10016"/>
                  </a:ext>
                </a:extLst>
              </a:tr>
            </a:tbl>
          </a:graphicData>
        </a:graphic>
      </p:graphicFrame>
      <p:sp>
        <p:nvSpPr>
          <p:cNvPr id="1649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D85208-DC50-4147-898E-39DD62431394}" type="slidenum">
              <a:rPr kumimoji="0" lang="zh-TW" altLang="en-US" smtClean="0">
                <a:solidFill>
                  <a:srgbClr val="FEFFFF"/>
                </a:solidFill>
                <a:latin typeface="Century Gothic" panose="020B0502020202020204" pitchFamily="34" charset="0"/>
              </a:rPr>
              <a:pPr/>
              <a:t>82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7188" y="219075"/>
            <a:ext cx="10326687"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特色招生甄選入學</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專業群</a:t>
            </a:r>
            <a:r>
              <a:rPr kumimoji="0" lang="zh-TW" altLang="en-US" sz="3600" dirty="0" smtClean="0">
                <a:solidFill>
                  <a:srgbClr val="C00000"/>
                </a:solidFill>
                <a:latin typeface="微軟正黑體" panose="020B0604030504040204" pitchFamily="34" charset="-120"/>
              </a:rPr>
              <a:t>科</a:t>
            </a:r>
            <a:r>
              <a:rPr kumimoji="0" lang="en-US" altLang="zh-TW" sz="3600" smtClean="0">
                <a:solidFill>
                  <a:srgbClr val="C00000"/>
                </a:solidFill>
                <a:latin typeface="微軟正黑體" panose="020B0604030504040204" pitchFamily="34" charset="-120"/>
              </a:rPr>
              <a:t>2</a:t>
            </a:r>
            <a:r>
              <a:rPr kumimoji="0" lang="zh-TW" altLang="en-US" sz="3600" smtClean="0">
                <a:solidFill>
                  <a:srgbClr val="C00000"/>
                </a:solidFill>
                <a:latin typeface="微軟正黑體" panose="020B0604030504040204" pitchFamily="34" charset="-120"/>
              </a:rPr>
              <a:t>辦理</a:t>
            </a:r>
            <a:r>
              <a:rPr kumimoji="0" lang="zh-TW" altLang="en-US" sz="3600">
                <a:solidFill>
                  <a:srgbClr val="C00000"/>
                </a:solidFill>
                <a:latin typeface="微軟正黑體" panose="020B0604030504040204" pitchFamily="34" charset="-120"/>
              </a:rPr>
              <a:t>學校</a:t>
            </a:r>
            <a:endParaRPr kumimoji="0" lang="en-US" altLang="zh-TW" sz="3600" dirty="0">
              <a:solidFill>
                <a:srgbClr val="C00000"/>
              </a:solidFill>
              <a:latin typeface="微軟正黑體" panose="020B0604030504040204" pitchFamily="34" charset="-120"/>
            </a:endParaRPr>
          </a:p>
          <a:p>
            <a:pPr>
              <a:spcBef>
                <a:spcPct val="0"/>
              </a:spcBef>
              <a:buClrTx/>
              <a:buFontTx/>
              <a:buNone/>
            </a:pP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746484332"/>
              </p:ext>
            </p:extLst>
          </p:nvPr>
        </p:nvGraphicFramePr>
        <p:xfrm>
          <a:off x="2351088" y="1106488"/>
          <a:ext cx="7848601" cy="5707061"/>
        </p:xfrm>
        <a:graphic>
          <a:graphicData uri="http://schemas.openxmlformats.org/drawingml/2006/table">
            <a:tbl>
              <a:tblPr>
                <a:tableStyleId>{5C22544A-7EE6-4342-B048-85BDC9FD1C3A}</a:tableStyleId>
              </a:tblPr>
              <a:tblGrid>
                <a:gridCol w="1737476">
                  <a:extLst>
                    <a:ext uri="{9D8B030D-6E8A-4147-A177-3AD203B41FA5}">
                      <a16:colId xmlns:a16="http://schemas.microsoft.com/office/drawing/2014/main" xmlns="" val="20000"/>
                    </a:ext>
                  </a:extLst>
                </a:gridCol>
                <a:gridCol w="3402315">
                  <a:extLst>
                    <a:ext uri="{9D8B030D-6E8A-4147-A177-3AD203B41FA5}">
                      <a16:colId xmlns:a16="http://schemas.microsoft.com/office/drawing/2014/main" xmlns="" val="20001"/>
                    </a:ext>
                  </a:extLst>
                </a:gridCol>
                <a:gridCol w="1111307">
                  <a:extLst>
                    <a:ext uri="{9D8B030D-6E8A-4147-A177-3AD203B41FA5}">
                      <a16:colId xmlns:a16="http://schemas.microsoft.com/office/drawing/2014/main" xmlns="" val="20002"/>
                    </a:ext>
                  </a:extLst>
                </a:gridCol>
                <a:gridCol w="1597503">
                  <a:extLst>
                    <a:ext uri="{9D8B030D-6E8A-4147-A177-3AD203B41FA5}">
                      <a16:colId xmlns:a16="http://schemas.microsoft.com/office/drawing/2014/main" xmlns="" val="20003"/>
                    </a:ext>
                  </a:extLst>
                </a:gridCol>
              </a:tblGrid>
              <a:tr h="447142">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xmlns="" val="10000"/>
                  </a:ext>
                </a:extLst>
              </a:tr>
              <a:tr h="309407">
                <a:tc rowSpan="3">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光華高中</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動漫國際班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47</a:t>
                      </a:r>
                      <a:endParaRPr lang="en-US" altLang="zh-TW" sz="2000" u="none" strike="noStrike" kern="1200" dirty="0">
                        <a:solidFill>
                          <a:schemeClr val="tx1"/>
                        </a:solidFill>
                        <a:effectLst/>
                        <a:latin typeface="+mn-lt"/>
                        <a:ea typeface="+mn-ea"/>
                        <a:cs typeface="+mn-cs"/>
                      </a:endParaRPr>
                    </a:p>
                  </a:txBody>
                  <a:tcPr marL="4605" marR="4605" marT="4605" marB="0" anchor="ctr"/>
                </a:tc>
                <a:tc rowSpan="3">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131</a:t>
                      </a:r>
                    </a:p>
                  </a:txBody>
                  <a:tcPr marL="4605" marR="4605" marT="4605" marB="0" anchor="ctr"/>
                </a:tc>
                <a:extLst>
                  <a:ext uri="{0D108BD9-81ED-4DB2-BD59-A6C34878D82A}">
                    <a16:rowId xmlns:a16="http://schemas.microsoft.com/office/drawing/2014/main" xmlns="" val="10001"/>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幼教職場實務班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2"/>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在地寰宇美食文化特色班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3"/>
                  </a:ext>
                </a:extLst>
              </a:tr>
              <a:tr h="309407">
                <a:tc rowSpan="3">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北門農工</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土木建築技術實務班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35</a:t>
                      </a:r>
                    </a:p>
                  </a:txBody>
                  <a:tcPr marL="4605" marR="4605" marT="4605" marB="0" anchor="ctr"/>
                </a:tc>
                <a:tc rowSpan="3">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85</a:t>
                      </a:r>
                    </a:p>
                  </a:txBody>
                  <a:tcPr marL="4605" marR="4605" marT="4605" marB="0" anchor="ctr"/>
                </a:tc>
                <a:extLst>
                  <a:ext uri="{0D108BD9-81ED-4DB2-BD59-A6C34878D82A}">
                    <a16:rowId xmlns:a16="http://schemas.microsoft.com/office/drawing/2014/main" xmlns="" val="10004"/>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數位行動商務特色班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15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5"/>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電腦數值控制機械班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35</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6"/>
                  </a:ext>
                </a:extLst>
              </a:tr>
              <a:tr h="309407">
                <a:tc rowSpan="6">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南英商工</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先進檢修實務特色專班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rowSpan="6">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282</a:t>
                      </a:r>
                    </a:p>
                  </a:txBody>
                  <a:tcPr marL="4605" marR="4605" marT="4605" marB="0" anchor="ctr"/>
                </a:tc>
                <a:extLst>
                  <a:ext uri="{0D108BD9-81ED-4DB2-BD59-A6C34878D82A}">
                    <a16:rowId xmlns:a16="http://schemas.microsoft.com/office/drawing/2014/main" xmlns="" val="10007"/>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國際旅運專班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8"/>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電競遊戲設計班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09"/>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日文專班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0"/>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在地食材餐飲專班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1"/>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影視才藝特色班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2"/>
                  </a:ext>
                </a:extLst>
              </a:tr>
              <a:tr h="309407">
                <a:tc rowSpan="5">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長榮女中</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超玩美曲線特色班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rowSpan="5">
                  <a:txBody>
                    <a:bodyPr/>
                    <a:lstStyle/>
                    <a:p>
                      <a:pPr marL="0" algn="ctr" defTabSz="914400" rtl="0" eaLnBrk="1" fontAlgn="ctr" latinLnBrk="0" hangingPunct="1"/>
                      <a:r>
                        <a:rPr lang="en-US" altLang="zh-TW" sz="2000" u="none" strike="noStrike" kern="1200">
                          <a:solidFill>
                            <a:schemeClr val="dk1"/>
                          </a:solidFill>
                          <a:effectLst/>
                          <a:latin typeface="+mn-lt"/>
                          <a:ea typeface="+mn-ea"/>
                          <a:cs typeface="+mn-cs"/>
                        </a:rPr>
                        <a:t>235</a:t>
                      </a:r>
                    </a:p>
                  </a:txBody>
                  <a:tcPr marL="4605" marR="4605" marT="4605" marB="0" anchor="ctr"/>
                </a:tc>
                <a:extLst>
                  <a:ext uri="{0D108BD9-81ED-4DB2-BD59-A6C34878D82A}">
                    <a16:rowId xmlns:a16="http://schemas.microsoft.com/office/drawing/2014/main" xmlns="" val="10013"/>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幸福魔髮師特色班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4"/>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府城古蹟美食文化導覽特色班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5"/>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茶飲文化特色班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6"/>
                  </a:ext>
                </a:extLst>
              </a:tr>
              <a:tr h="309407">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dk1"/>
                          </a:solidFill>
                          <a:effectLst/>
                          <a:latin typeface="+mn-lt"/>
                          <a:ea typeface="+mn-ea"/>
                          <a:cs typeface="+mn-cs"/>
                        </a:rPr>
                        <a:t>時尚造型科特色班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dk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xmlns="" val="1001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83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943225"/>
            <a:ext cx="6858000" cy="147637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pic>
        <p:nvPicPr>
          <p:cNvPr id="168963"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文字版面配置區 1"/>
          <p:cNvSpPr>
            <a:spLocks noGrp="1"/>
          </p:cNvSpPr>
          <p:nvPr>
            <p:ph type="body" idx="1"/>
          </p:nvPr>
        </p:nvSpPr>
        <p:spPr>
          <a:xfrm>
            <a:off x="2755900" y="4476750"/>
            <a:ext cx="6769100" cy="646113"/>
          </a:xfrm>
        </p:spPr>
        <p:txBody>
          <a:bodyPr/>
          <a:lstStyle/>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特色招生考試分發入學以學科測驗為主。</a:t>
            </a:r>
          </a:p>
          <a:p>
            <a:pPr eaLnBrk="1" hangingPunct="1"/>
            <a:r>
              <a:rPr lang="zh-TW" altLang="en-US" sz="2400" b="1" smtClean="0">
                <a:solidFill>
                  <a:srgbClr val="FF0000"/>
                </a:solidFill>
                <a:latin typeface="華康魏碑體" panose="03000709000000000000" pitchFamily="65" charset="-120"/>
                <a:ea typeface="華康魏碑體" panose="03000709000000000000" pitchFamily="65" charset="-120"/>
              </a:rPr>
              <a:t>考試分發入學多是以學科發展為主軸的特色班級</a:t>
            </a:r>
          </a:p>
        </p:txBody>
      </p:sp>
      <p:sp>
        <p:nvSpPr>
          <p:cNvPr id="168965" name="標題 3"/>
          <p:cNvSpPr txBox="1">
            <a:spLocks/>
          </p:cNvSpPr>
          <p:nvPr/>
        </p:nvSpPr>
        <p:spPr bwMode="auto">
          <a:xfrm>
            <a:off x="2667000" y="3206750"/>
            <a:ext cx="7720013" cy="949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800">
                <a:solidFill>
                  <a:schemeClr val="bg1"/>
                </a:solidFill>
                <a:latin typeface="標楷體" panose="03000509000000000000" pitchFamily="65" charset="-120"/>
                <a:ea typeface="標楷體" panose="03000509000000000000" pitchFamily="65" charset="-120"/>
              </a:rPr>
              <a:t>六、特色招生考試分發入學</a:t>
            </a:r>
          </a:p>
        </p:txBody>
      </p:sp>
      <p:sp>
        <p:nvSpPr>
          <p:cNvPr id="16896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0DC54C2-42D0-4969-9852-990F2517F3A8}" type="slidenum">
              <a:rPr kumimoji="0" lang="zh-TW" altLang="en-US" smtClean="0">
                <a:solidFill>
                  <a:srgbClr val="FEFFFF"/>
                </a:solidFill>
                <a:latin typeface="Century Gothic" panose="020B0502020202020204" pitchFamily="34" charset="0"/>
              </a:rPr>
              <a:pPr/>
              <a:t>84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1990725" y="396875"/>
            <a:ext cx="8912225" cy="863600"/>
          </a:xfrm>
          <a:solidFill>
            <a:srgbClr val="FFFF00"/>
          </a:solidFill>
        </p:spPr>
        <p:txBody>
          <a:bodyPr/>
          <a:lstStyle/>
          <a:p>
            <a:r>
              <a:rPr lang="en-US" altLang="zh-TW" sz="4000" smtClean="0">
                <a:solidFill>
                  <a:srgbClr val="FF0000"/>
                </a:solidFill>
                <a:latin typeface="標楷體" panose="03000509000000000000" pitchFamily="65" charset="-120"/>
                <a:ea typeface="標楷體" panose="03000509000000000000" pitchFamily="65" charset="-120"/>
              </a:rPr>
              <a:t>(</a:t>
            </a:r>
            <a:r>
              <a:rPr lang="zh-TW" altLang="en-US" sz="4000" smtClean="0">
                <a:solidFill>
                  <a:srgbClr val="FF0000"/>
                </a:solidFill>
                <a:latin typeface="標楷體" panose="03000509000000000000" pitchFamily="65" charset="-120"/>
                <a:ea typeface="標楷體" panose="03000509000000000000" pitchFamily="65" charset="-120"/>
              </a:rPr>
              <a:t>一</a:t>
            </a:r>
            <a:r>
              <a:rPr lang="en-US" altLang="zh-TW" sz="4000" smtClean="0">
                <a:solidFill>
                  <a:srgbClr val="FF0000"/>
                </a:solidFill>
                <a:latin typeface="標楷體" panose="03000509000000000000" pitchFamily="65" charset="-120"/>
                <a:ea typeface="標楷體" panose="03000509000000000000" pitchFamily="65" charset="-120"/>
              </a:rPr>
              <a:t>)</a:t>
            </a:r>
            <a:r>
              <a:rPr lang="zh-TW" altLang="en-US" sz="4000" smtClean="0">
                <a:solidFill>
                  <a:srgbClr val="FF0000"/>
                </a:solidFill>
                <a:latin typeface="標楷體" panose="03000509000000000000" pitchFamily="65" charset="-120"/>
                <a:ea typeface="標楷體" panose="03000509000000000000" pitchFamily="65" charset="-120"/>
              </a:rPr>
              <a:t>特色招生考試分發</a:t>
            </a:r>
            <a:r>
              <a:rPr lang="en-US" altLang="zh-TW" sz="4000" smtClean="0">
                <a:solidFill>
                  <a:srgbClr val="FF0000"/>
                </a:solidFill>
                <a:latin typeface="標楷體" panose="03000509000000000000" pitchFamily="65" charset="-120"/>
                <a:ea typeface="標楷體" panose="03000509000000000000" pitchFamily="65" charset="-120"/>
              </a:rPr>
              <a:t>1-</a:t>
            </a:r>
            <a:r>
              <a:rPr lang="zh-TW" altLang="en-US" sz="4000" smtClean="0">
                <a:solidFill>
                  <a:srgbClr val="FF0000"/>
                </a:solidFill>
                <a:latin typeface="標楷體" panose="03000509000000000000" pitchFamily="65" charset="-120"/>
                <a:ea typeface="標楷體" panose="03000509000000000000" pitchFamily="65" charset="-120"/>
              </a:rPr>
              <a:t>準備方向</a:t>
            </a:r>
          </a:p>
        </p:txBody>
      </p:sp>
      <p:sp>
        <p:nvSpPr>
          <p:cNvPr id="3" name="內容版面配置區 2"/>
          <p:cNvSpPr>
            <a:spLocks noGrp="1"/>
          </p:cNvSpPr>
          <p:nvPr>
            <p:ph idx="1"/>
          </p:nvPr>
        </p:nvSpPr>
        <p:spPr>
          <a:xfrm>
            <a:off x="1554163" y="1468438"/>
            <a:ext cx="9950450" cy="4487862"/>
          </a:xfrm>
        </p:spPr>
        <p:txBody>
          <a:bodyPr/>
          <a:lstStyle/>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「國民中小學九年一貫課程綱要」相關學習領域之國中階段能力指標及其延伸應用 </a:t>
            </a: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各校所規劃特色課程應具之先備知識與能力。</a:t>
            </a:r>
            <a:r>
              <a:rPr lang="en-US" altLang="zh-TW" sz="3200" smtClean="0">
                <a:solidFill>
                  <a:schemeClr val="tx1"/>
                </a:solidFill>
                <a:latin typeface="標楷體" panose="03000509000000000000" pitchFamily="65" charset="-120"/>
                <a:ea typeface="標楷體" panose="03000509000000000000" pitchFamily="65" charset="-120"/>
              </a:rPr>
              <a:t>(</a:t>
            </a:r>
            <a:r>
              <a:rPr lang="zh-TW" altLang="en-US" sz="3200" smtClean="0">
                <a:solidFill>
                  <a:schemeClr val="tx1"/>
                </a:solidFill>
                <a:latin typeface="標楷體" panose="03000509000000000000" pitchFamily="65" charset="-120"/>
                <a:ea typeface="標楷體" panose="03000509000000000000" pitchFamily="65" charset="-120"/>
              </a:rPr>
              <a:t>詳見各校招生簡章</a:t>
            </a:r>
            <a:r>
              <a:rPr lang="en-US" altLang="zh-TW" sz="3200" smtClean="0">
                <a:solidFill>
                  <a:schemeClr val="tx1"/>
                </a:solidFill>
                <a:latin typeface="標楷體" panose="03000509000000000000" pitchFamily="65" charset="-120"/>
                <a:ea typeface="標楷體" panose="03000509000000000000" pitchFamily="65" charset="-120"/>
              </a:rPr>
              <a:t>)</a:t>
            </a: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採電腦測驗單一選擇題型之科目，試題相較於國中會考，屬中間偏難。</a:t>
            </a:r>
            <a:endParaRPr lang="en-US" altLang="zh-TW" sz="320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考生可參考各校簡章之試題範例與去年之考古題。</a:t>
            </a:r>
            <a:endParaRPr lang="en-US" altLang="zh-TW" sz="320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rgbClr val="FF0000"/>
                </a:solidFill>
                <a:latin typeface="標楷體" panose="03000509000000000000" pitchFamily="65" charset="-120"/>
                <a:ea typeface="標楷體" panose="03000509000000000000" pitchFamily="65" charset="-120"/>
              </a:rPr>
              <a:t>臺南區考英文及數學兩科 </a:t>
            </a:r>
            <a:endParaRPr lang="en-US" altLang="zh-TW" sz="3200" smtClean="0">
              <a:solidFill>
                <a:srgbClr val="FF0000"/>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rgbClr val="FF0000"/>
                </a:solidFill>
                <a:latin typeface="標楷體" panose="03000509000000000000" pitchFamily="65" charset="-120"/>
                <a:ea typeface="標楷體" panose="03000509000000000000" pitchFamily="65" charset="-120"/>
              </a:rPr>
              <a:t>各校會訂定基本門檻</a:t>
            </a:r>
          </a:p>
        </p:txBody>
      </p:sp>
      <p:sp>
        <p:nvSpPr>
          <p:cNvPr id="1699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A6376D-6039-4E84-9A3F-179FF22D5FC0}" type="slidenum">
              <a:rPr kumimoji="0" lang="zh-TW" altLang="en-US" smtClean="0">
                <a:solidFill>
                  <a:srgbClr val="FEFFFF"/>
                </a:solidFill>
                <a:latin typeface="Century Gothic" panose="020B0502020202020204" pitchFamily="34" charset="0"/>
              </a:rPr>
              <a:pPr/>
              <a:t>85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一</a:t>
            </a: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特色招生考試分發</a:t>
            </a:r>
            <a:r>
              <a:rPr kumimoji="0" lang="en-US" altLang="zh-TW" sz="3600">
                <a:solidFill>
                  <a:srgbClr val="FF0000"/>
                </a:solidFill>
                <a:latin typeface="標楷體" panose="03000509000000000000" pitchFamily="65" charset="-120"/>
                <a:ea typeface="標楷體" panose="03000509000000000000" pitchFamily="65" charset="-120"/>
              </a:rPr>
              <a:t>2-</a:t>
            </a:r>
            <a:r>
              <a:rPr kumimoji="0" lang="zh-TW" altLang="en-US" sz="3600">
                <a:solidFill>
                  <a:srgbClr val="FF0000"/>
                </a:solidFill>
                <a:latin typeface="標楷體" panose="03000509000000000000" pitchFamily="65" charset="-120"/>
                <a:ea typeface="標楷體" panose="03000509000000000000" pitchFamily="65" charset="-120"/>
              </a:rPr>
              <a:t>臺南區辦理學校</a:t>
            </a:r>
          </a:p>
        </p:txBody>
      </p:sp>
      <p:graphicFrame>
        <p:nvGraphicFramePr>
          <p:cNvPr id="5" name="表格 4"/>
          <p:cNvGraphicFramePr>
            <a:graphicFrameLocks noGrp="1"/>
          </p:cNvGraphicFramePr>
          <p:nvPr/>
        </p:nvGraphicFramePr>
        <p:xfrm>
          <a:off x="1990725" y="1622425"/>
          <a:ext cx="9483725" cy="4837115"/>
        </p:xfrm>
        <a:graphic>
          <a:graphicData uri="http://schemas.openxmlformats.org/drawingml/2006/table">
            <a:tbl>
              <a:tblPr>
                <a:tableStyleId>{5C22544A-7EE6-4342-B048-85BDC9FD1C3A}</a:tableStyleId>
              </a:tblPr>
              <a:tblGrid>
                <a:gridCol w="2157384">
                  <a:extLst>
                    <a:ext uri="{9D8B030D-6E8A-4147-A177-3AD203B41FA5}">
                      <a16:colId xmlns:a16="http://schemas.microsoft.com/office/drawing/2014/main" xmlns="" val="20000"/>
                    </a:ext>
                  </a:extLst>
                </a:gridCol>
                <a:gridCol w="3464890">
                  <a:extLst>
                    <a:ext uri="{9D8B030D-6E8A-4147-A177-3AD203B41FA5}">
                      <a16:colId xmlns:a16="http://schemas.microsoft.com/office/drawing/2014/main" xmlns="" val="20001"/>
                    </a:ext>
                  </a:extLst>
                </a:gridCol>
                <a:gridCol w="1438093">
                  <a:extLst>
                    <a:ext uri="{9D8B030D-6E8A-4147-A177-3AD203B41FA5}">
                      <a16:colId xmlns:a16="http://schemas.microsoft.com/office/drawing/2014/main" xmlns="" val="20002"/>
                    </a:ext>
                  </a:extLst>
                </a:gridCol>
                <a:gridCol w="2423358">
                  <a:extLst>
                    <a:ext uri="{9D8B030D-6E8A-4147-A177-3AD203B41FA5}">
                      <a16:colId xmlns:a16="http://schemas.microsoft.com/office/drawing/2014/main" xmlns="" val="20003"/>
                    </a:ext>
                  </a:extLst>
                </a:gridCol>
              </a:tblGrid>
              <a:tr h="11393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學校</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特色班別名稱</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招生數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備註</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extLst>
                  <a:ext uri="{0D108BD9-81ED-4DB2-BD59-A6C34878D82A}">
                    <a16:rowId xmlns:a16="http://schemas.microsoft.com/office/drawing/2014/main" xmlns="" val="10000"/>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一中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數理科學教育班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304</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812759">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二中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國際資訊科技特色</a:t>
                      </a: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女中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科學人文班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190</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3"/>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家齊高中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4"/>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南科實中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30</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5"/>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數理特色班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英文、數學</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6"/>
                  </a:ext>
                </a:extLst>
              </a:tr>
            </a:tbl>
          </a:graphicData>
        </a:graphic>
      </p:graphicFrame>
      <p:sp>
        <p:nvSpPr>
          <p:cNvPr id="1710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689032-923A-4137-8B40-80EADA1AF497}" type="slidenum">
              <a:rPr kumimoji="0" lang="zh-TW" altLang="en-US" smtClean="0">
                <a:solidFill>
                  <a:srgbClr val="FEFFFF"/>
                </a:solidFill>
                <a:latin typeface="Century Gothic" panose="020B0502020202020204" pitchFamily="34" charset="0"/>
              </a:rPr>
              <a:pPr/>
              <a:t>86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標題 1"/>
          <p:cNvSpPr>
            <a:spLocks noGrp="1"/>
          </p:cNvSpPr>
          <p:nvPr>
            <p:ph type="title"/>
          </p:nvPr>
        </p:nvSpPr>
        <p:spPr>
          <a:xfrm>
            <a:off x="2592388" y="623888"/>
            <a:ext cx="8912225" cy="1281112"/>
          </a:xfrm>
        </p:spPr>
        <p:txBody>
          <a:bodyPr/>
          <a:lstStyle/>
          <a:p>
            <a:endParaRPr lang="zh-TW" altLang="en-US" smtClean="0"/>
          </a:p>
        </p:txBody>
      </p:sp>
      <p:graphicFrame>
        <p:nvGraphicFramePr>
          <p:cNvPr id="4" name="表格 3"/>
          <p:cNvGraphicFramePr>
            <a:graphicFrameLocks noGrp="1"/>
          </p:cNvGraphicFramePr>
          <p:nvPr/>
        </p:nvGraphicFramePr>
        <p:xfrm>
          <a:off x="1035050" y="1265238"/>
          <a:ext cx="10299699" cy="5131148"/>
        </p:xfrm>
        <a:graphic>
          <a:graphicData uri="http://schemas.openxmlformats.org/drawingml/2006/table">
            <a:tbl>
              <a:tblPr firstRow="1" firstCol="1" bandRow="1">
                <a:tableStyleId>{5C22544A-7EE6-4342-B048-85BDC9FD1C3A}</a:tableStyleId>
              </a:tblPr>
              <a:tblGrid>
                <a:gridCol w="1838874">
                  <a:extLst>
                    <a:ext uri="{9D8B030D-6E8A-4147-A177-3AD203B41FA5}">
                      <a16:colId xmlns:a16="http://schemas.microsoft.com/office/drawing/2014/main" xmlns="" val="20000"/>
                    </a:ext>
                  </a:extLst>
                </a:gridCol>
                <a:gridCol w="1607756">
                  <a:extLst>
                    <a:ext uri="{9D8B030D-6E8A-4147-A177-3AD203B41FA5}">
                      <a16:colId xmlns:a16="http://schemas.microsoft.com/office/drawing/2014/main" xmlns="" val="20001"/>
                    </a:ext>
                  </a:extLst>
                </a:gridCol>
                <a:gridCol w="1718290">
                  <a:extLst>
                    <a:ext uri="{9D8B030D-6E8A-4147-A177-3AD203B41FA5}">
                      <a16:colId xmlns:a16="http://schemas.microsoft.com/office/drawing/2014/main" xmlns="" val="20002"/>
                    </a:ext>
                  </a:extLst>
                </a:gridCol>
                <a:gridCol w="4224197">
                  <a:extLst>
                    <a:ext uri="{9D8B030D-6E8A-4147-A177-3AD203B41FA5}">
                      <a16:colId xmlns:a16="http://schemas.microsoft.com/office/drawing/2014/main" xmlns="" val="20003"/>
                    </a:ext>
                  </a:extLst>
                </a:gridCol>
                <a:gridCol w="455291">
                  <a:extLst>
                    <a:ext uri="{9D8B030D-6E8A-4147-A177-3AD203B41FA5}">
                      <a16:colId xmlns:a16="http://schemas.microsoft.com/office/drawing/2014/main" xmlns="" val="20004"/>
                    </a:ext>
                  </a:extLst>
                </a:gridCol>
                <a:gridCol w="455291">
                  <a:extLst>
                    <a:ext uri="{9D8B030D-6E8A-4147-A177-3AD203B41FA5}">
                      <a16:colId xmlns:a16="http://schemas.microsoft.com/office/drawing/2014/main" xmlns="" val="20005"/>
                    </a:ext>
                  </a:extLst>
                </a:gridCol>
              </a:tblGrid>
              <a:tr h="42574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錄取門檻</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特招分數同分採計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男</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女</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xmlns="" val="10000"/>
                  </a:ext>
                </a:extLst>
              </a:tr>
              <a:tr h="1737170">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臺南一中</a:t>
                      </a: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zh-TW" altLang="en-US" sz="1900" kern="100" dirty="0" smtClean="0">
                          <a:effectLst/>
                          <a:latin typeface="標楷體" panose="03000509000000000000" pitchFamily="65" charset="-120"/>
                          <a:ea typeface="標楷體" panose="03000509000000000000" pitchFamily="65" charset="-120"/>
                        </a:rPr>
                        <a:t>理</a:t>
                      </a:r>
                      <a:r>
                        <a:rPr lang="zh-TW" sz="1900" kern="100" dirty="0" smtClean="0">
                          <a:effectLst/>
                          <a:latin typeface="標楷體" panose="03000509000000000000" pitchFamily="65" charset="-120"/>
                          <a:ea typeface="標楷體" panose="03000509000000000000" pitchFamily="65" charset="-120"/>
                        </a:rPr>
                        <a:t>科</a:t>
                      </a:r>
                      <a:r>
                        <a:rPr lang="zh-TW" altLang="en-US" sz="1900" kern="100" dirty="0" smtClean="0">
                          <a:effectLst/>
                          <a:latin typeface="標楷體" panose="03000509000000000000" pitchFamily="65" charset="-120"/>
                          <a:ea typeface="標楷體" panose="03000509000000000000" pitchFamily="65" charset="-120"/>
                        </a:rPr>
                        <a:t>學</a:t>
                      </a:r>
                      <a:r>
                        <a:rPr lang="zh-TW" sz="1900" kern="100" dirty="0" smtClean="0">
                          <a:effectLst/>
                          <a:latin typeface="標楷體" panose="03000509000000000000" pitchFamily="65" charset="-120"/>
                          <a:ea typeface="標楷體" panose="03000509000000000000" pitchFamily="65" charset="-120"/>
                        </a:rPr>
                        <a:t>教育</a:t>
                      </a:r>
                      <a:r>
                        <a:rPr lang="zh-TW" sz="1900" kern="100" dirty="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會考寫作四</a:t>
                      </a:r>
                      <a:r>
                        <a:rPr lang="zh-TW" sz="1900" kern="100" dirty="0" smtClean="0">
                          <a:effectLst/>
                          <a:latin typeface="標楷體" panose="03000509000000000000" pitchFamily="65" charset="-120"/>
                          <a:ea typeface="標楷體" panose="03000509000000000000" pitchFamily="65" charset="-120"/>
                        </a:rPr>
                        <a:t>級</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rPr>
                        <a:t>A</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國英</a:t>
                      </a:r>
                      <a:r>
                        <a:rPr lang="zh-TW" altLang="zh-TW" sz="1900" kern="100" dirty="0" smtClean="0">
                          <a:effectLst/>
                          <a:latin typeface="標楷體" panose="03000509000000000000" pitchFamily="65" charset="-120"/>
                          <a:ea typeface="標楷體" panose="03000509000000000000" pitchFamily="65" charset="-120"/>
                        </a:rPr>
                        <a:t>自</a:t>
                      </a:r>
                      <a:r>
                        <a:rPr lang="zh-TW" sz="1900" kern="100" dirty="0" smtClean="0">
                          <a:effectLst/>
                          <a:latin typeface="標楷體" panose="03000509000000000000" pitchFamily="65" charset="-120"/>
                          <a:ea typeface="標楷體" panose="03000509000000000000" pitchFamily="65" charset="-120"/>
                        </a:rPr>
                        <a:t>社</a:t>
                      </a:r>
                      <a:r>
                        <a:rPr lang="en-US" sz="1900" kern="100" dirty="0">
                          <a:effectLst/>
                          <a:latin typeface="標楷體" panose="03000509000000000000" pitchFamily="65" charset="-120"/>
                          <a:ea typeface="標楷體" panose="03000509000000000000" pitchFamily="65" charset="-120"/>
                        </a:rPr>
                        <a:t>B++</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r>
                        <a:rPr lang="en-US" altLang="zh-TW" sz="1900" kern="100" dirty="0" smtClean="0">
                          <a:effectLst/>
                          <a:latin typeface="標楷體" panose="03000509000000000000" pitchFamily="65" charset="-120"/>
                          <a:ea typeface="標楷體" panose="03000509000000000000" pitchFamily="65" charset="-120"/>
                        </a:rPr>
                        <a:t>1.</a:t>
                      </a:r>
                      <a:r>
                        <a:rPr lang="zh-TW" altLang="en-US" sz="1900" b="0" kern="100" dirty="0" smtClean="0">
                          <a:effectLst/>
                          <a:latin typeface="標楷體" panose="03000509000000000000" pitchFamily="65" charset="-120"/>
                          <a:ea typeface="標楷體" panose="03000509000000000000" pitchFamily="65" charset="-120"/>
                        </a:rPr>
                        <a:t>會考換算總點數：五</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科標示換算點數之加總（</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4</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2</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B++</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zh-TW" sz="1900" b="0" kern="100" dirty="0" smtClean="0">
                          <a:effectLst/>
                          <a:latin typeface="標楷體" panose="03000509000000000000" pitchFamily="65" charset="-120"/>
                          <a:ea typeface="標楷體" panose="03000509000000000000" pitchFamily="65" charset="-120"/>
                        </a:rPr>
                        <a:t>2.</a:t>
                      </a:r>
                      <a:r>
                        <a:rPr lang="zh-TW" altLang="en-US" sz="1900" b="0" kern="100" dirty="0" smtClean="0">
                          <a:effectLst/>
                          <a:latin typeface="標楷體" panose="03000509000000000000" pitchFamily="65" charset="-120"/>
                          <a:ea typeface="標楷體" panose="03000509000000000000" pitchFamily="65" charset="-120"/>
                        </a:rPr>
                        <a:t>會考</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a:t>
                      </a:r>
                      <a:r>
                        <a:rPr lang="zh-TW" altLang="en-US" sz="1900" b="0" kern="100" dirty="0" smtClean="0">
                          <a:effectLst/>
                          <a:latin typeface="標楷體" panose="03000509000000000000" pitchFamily="65" charset="-120"/>
                          <a:ea typeface="標楷體" panose="03000509000000000000" pitchFamily="65" charset="-120"/>
                        </a:rPr>
                        <a:t>：數</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自</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國</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英</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gn="l">
                        <a:spcAft>
                          <a:spcPts val="0"/>
                        </a:spcAft>
                      </a:pPr>
                      <a:r>
                        <a:rPr lang="en-US" altLang="zh-TW" sz="1900" b="0" kern="100" dirty="0" smtClean="0">
                          <a:effectLst/>
                          <a:latin typeface="標楷體" panose="03000509000000000000" pitchFamily="65" charset="-120"/>
                          <a:ea typeface="標楷體" panose="03000509000000000000" pitchFamily="65" charset="-120"/>
                        </a:rPr>
                        <a:t>3.</a:t>
                      </a:r>
                      <a:r>
                        <a:rPr lang="zh-TW" altLang="en-US" sz="1900" b="0" kern="100" dirty="0" smtClean="0">
                          <a:effectLst/>
                          <a:latin typeface="標楷體" panose="03000509000000000000" pitchFamily="65" charset="-120"/>
                          <a:ea typeface="標楷體" panose="03000509000000000000" pitchFamily="65" charset="-120"/>
                        </a:rPr>
                        <a:t>寫作測驗</a:t>
                      </a:r>
                      <a:endParaRPr lang="en-US" altLang="zh-TW" sz="1900" b="0" kern="100" dirty="0" smtClean="0">
                        <a:effectLst/>
                        <a:latin typeface="標楷體" panose="03000509000000000000" pitchFamily="65" charset="-120"/>
                        <a:ea typeface="標楷體" panose="03000509000000000000" pitchFamily="65" charset="-12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304</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xmlns="" val="10001"/>
                  </a:ext>
                </a:extLst>
              </a:tr>
              <a:tr h="1447642">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a:t>
                      </a:r>
                      <a:r>
                        <a:rPr lang="zh-TW" sz="1900" kern="100" dirty="0" smtClean="0">
                          <a:effectLst/>
                          <a:latin typeface="標楷體" panose="03000509000000000000" pitchFamily="65" charset="-120"/>
                          <a:ea typeface="標楷體" panose="03000509000000000000" pitchFamily="65" charset="-120"/>
                        </a:rPr>
                        <a:t>南</a:t>
                      </a:r>
                      <a:r>
                        <a:rPr lang="zh-TW" altLang="en-US" sz="1900" kern="100" dirty="0" smtClean="0">
                          <a:effectLst/>
                          <a:latin typeface="標楷體" panose="03000509000000000000" pitchFamily="65" charset="-120"/>
                          <a:ea typeface="標楷體" panose="03000509000000000000" pitchFamily="65" charset="-120"/>
                        </a:rPr>
                        <a:t>二</a:t>
                      </a:r>
                      <a:r>
                        <a:rPr lang="zh-TW" sz="1900" kern="100" dirty="0" smtClean="0">
                          <a:effectLst/>
                          <a:latin typeface="標楷體" panose="03000509000000000000" pitchFamily="65" charset="-120"/>
                          <a:ea typeface="標楷體" panose="03000509000000000000" pitchFamily="65" charset="-120"/>
                        </a:rPr>
                        <a:t>中</a:t>
                      </a:r>
                      <a:endParaRPr lang="zh-TW" sz="1900" kern="100" dirty="0">
                        <a:effectLst/>
                        <a:latin typeface="標楷體" panose="03000509000000000000" pitchFamily="65" charset="-120"/>
                        <a:ea typeface="標楷體" panose="03000509000000000000" pitchFamily="65" charset="-120"/>
                      </a:endParaRPr>
                    </a:p>
                    <a:p>
                      <a:pPr algn="ctr">
                        <a:spcAft>
                          <a:spcPts val="0"/>
                        </a:spcAft>
                      </a:pPr>
                      <a:r>
                        <a:rPr lang="zh-TW" altLang="en-US" sz="1900" b="1" kern="100" dirty="0" smtClean="0">
                          <a:solidFill>
                            <a:schemeClr val="lt1"/>
                          </a:solidFill>
                          <a:effectLst/>
                          <a:latin typeface="標楷體" panose="03000509000000000000" pitchFamily="65" charset="-120"/>
                          <a:ea typeface="標楷體" panose="03000509000000000000" pitchFamily="65" charset="-120"/>
                          <a:cs typeface="+mn-cs"/>
                        </a:rPr>
                        <a:t>國際資訊科技特色</a:t>
                      </a:r>
                      <a:r>
                        <a:rPr lang="zh-TW" sz="1900" kern="100" dirty="0" smtClean="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a:t>
                      </a:r>
                      <a:r>
                        <a:rPr lang="zh-TW" sz="1900" kern="100" dirty="0" smtClean="0">
                          <a:effectLst/>
                          <a:latin typeface="標楷體" panose="03000509000000000000" pitchFamily="65" charset="-120"/>
                          <a:ea typeface="標楷體" panose="03000509000000000000" pitchFamily="65" charset="-120"/>
                        </a:rPr>
                        <a:t>招</a:t>
                      </a:r>
                      <a:r>
                        <a:rPr lang="zh-TW" altLang="en-US" sz="1900" kern="100" dirty="0" smtClean="0">
                          <a:effectLst/>
                          <a:latin typeface="標楷體" panose="03000509000000000000" pitchFamily="65" charset="-120"/>
                          <a:ea typeface="標楷體" panose="03000509000000000000" pitchFamily="65" charset="-120"/>
                        </a:rPr>
                        <a:t>英語 </a:t>
                      </a:r>
                      <a:r>
                        <a:rPr lang="en-US" altLang="zh-TW" sz="1900" kern="100" dirty="0" smtClean="0">
                          <a:effectLst/>
                          <a:latin typeface="標楷體" panose="03000509000000000000" pitchFamily="65" charset="-120"/>
                          <a:ea typeface="標楷體" panose="03000509000000000000" pitchFamily="65" charset="-120"/>
                        </a:rPr>
                        <a:t>+</a:t>
                      </a:r>
                      <a:r>
                        <a:rPr lang="zh-TW" altLang="en-US" sz="1900" kern="100" dirty="0" smtClean="0">
                          <a:effectLst/>
                          <a:latin typeface="標楷體" panose="03000509000000000000" pitchFamily="65" charset="-120"/>
                          <a:ea typeface="標楷體" panose="03000509000000000000" pitchFamily="65" charset="-120"/>
                        </a:rPr>
                        <a:t> </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altLang="en-US" sz="1900" kern="100" dirty="0" smtClean="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zh-TW" altLang="zh-TW" sz="1900" kern="100" dirty="0" smtClean="0">
                          <a:effectLst/>
                          <a:latin typeface="標楷體" panose="03000509000000000000" pitchFamily="65" charset="-120"/>
                          <a:ea typeface="標楷體" panose="03000509000000000000" pitchFamily="65" charset="-120"/>
                        </a:rPr>
                        <a:t>特招：英</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數</a:t>
                      </a:r>
                      <a:endParaRPr lang="en-US"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2.</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3.</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4.</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5.</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B++</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sz="1900" b="0" kern="100" dirty="0">
                        <a:solidFill>
                          <a:schemeClr val="dk1"/>
                        </a:solidFill>
                        <a:effectLst/>
                        <a:latin typeface="標楷體" panose="03000509000000000000" pitchFamily="65" charset="-120"/>
                        <a:ea typeface="標楷體" panose="03000509000000000000" pitchFamily="65" charset="-120"/>
                        <a:cs typeface="+mn-cs"/>
                      </a:endParaRPr>
                    </a:p>
                  </a:txBody>
                  <a:tcPr marL="68581" marR="68581" marT="0" marB="0" anchor="ctr"/>
                </a:tc>
                <a:tc gridSpan="2">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38</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hMerge="1">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zh-TW" altLang="zh-TW" sz="18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1520244">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臺南女中</a:t>
                      </a: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科學</a:t>
                      </a:r>
                      <a:r>
                        <a:rPr lang="zh-TW" sz="1900" kern="100" dirty="0" smtClean="0">
                          <a:effectLst/>
                          <a:latin typeface="標楷體" panose="03000509000000000000" pitchFamily="65" charset="-120"/>
                          <a:ea typeface="標楷體" panose="03000509000000000000" pitchFamily="65" charset="-120"/>
                        </a:rPr>
                        <a:t>人文班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會考寫作四</a:t>
                      </a:r>
                      <a:r>
                        <a:rPr lang="zh-TW" sz="1900" kern="100" dirty="0" smtClean="0">
                          <a:effectLst/>
                          <a:latin typeface="標楷體" panose="03000509000000000000" pitchFamily="65" charset="-120"/>
                          <a:ea typeface="標楷體" panose="03000509000000000000" pitchFamily="65" charset="-120"/>
                        </a:rPr>
                        <a:t>級</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國社</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rPr>
                        <a:t>B</a:t>
                      </a:r>
                      <a:r>
                        <a:rPr lang="en-US" sz="1900" kern="100" dirty="0">
                          <a:effectLst/>
                          <a:latin typeface="標楷體" panose="03000509000000000000" pitchFamily="65" charset="-120"/>
                          <a:ea typeface="標楷體" panose="03000509000000000000" pitchFamily="65" charset="-120"/>
                        </a:rPr>
                        <a:t>++</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特招英語 </a:t>
                      </a:r>
                      <a:r>
                        <a:rPr lang="en-US" sz="1900" kern="100" dirty="0">
                          <a:effectLst/>
                          <a:latin typeface="標楷體" panose="03000509000000000000" pitchFamily="65" charset="-120"/>
                          <a:ea typeface="標楷體" panose="03000509000000000000" pitchFamily="65" charset="-120"/>
                        </a:rPr>
                        <a:t>+ </a:t>
                      </a:r>
                      <a:endParaRPr lang="en-US"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特</a:t>
                      </a:r>
                      <a:r>
                        <a:rPr lang="zh-TW" sz="1900" kern="100" dirty="0">
                          <a:effectLst/>
                          <a:latin typeface="標楷體" panose="03000509000000000000" pitchFamily="65" charset="-120"/>
                          <a:ea typeface="標楷體" panose="03000509000000000000" pitchFamily="65" charset="-120"/>
                        </a:rPr>
                        <a:t>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en-US" sz="1900" kern="100" dirty="0">
                          <a:effectLst/>
                          <a:latin typeface="標楷體" panose="03000509000000000000" pitchFamily="65" charset="-120"/>
                          <a:ea typeface="標楷體" panose="03000509000000000000" pitchFamily="65" charset="-120"/>
                        </a:rPr>
                        <a:t>1.</a:t>
                      </a:r>
                      <a:r>
                        <a:rPr lang="zh-TW" sz="1900" kern="100" dirty="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英</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2.</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a:effectLst/>
                          <a:latin typeface="標楷體" panose="03000509000000000000" pitchFamily="65" charset="-120"/>
                          <a:ea typeface="標楷體" panose="03000509000000000000" pitchFamily="65" charset="-120"/>
                        </a:rPr>
                        <a:t>：國</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smtClean="0">
                          <a:effectLst/>
                          <a:latin typeface="標楷體" panose="03000509000000000000" pitchFamily="65" charset="-120"/>
                          <a:ea typeface="標楷體" panose="03000509000000000000" pitchFamily="65" charset="-120"/>
                        </a:rPr>
                        <a:t>3.</a:t>
                      </a:r>
                      <a:r>
                        <a:rPr lang="zh-TW" sz="1900" kern="100" dirty="0" smtClean="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4.</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5.</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B++</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190</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xmlns="" val="10003"/>
                  </a:ext>
                </a:extLst>
              </a:tr>
            </a:tbl>
          </a:graphicData>
        </a:graphic>
      </p:graphicFrame>
      <p:sp>
        <p:nvSpPr>
          <p:cNvPr id="173096" name="文字方塊 2"/>
          <p:cNvSpPr txBox="1">
            <a:spLocks noChangeArrowheads="1"/>
          </p:cNvSpPr>
          <p:nvPr/>
        </p:nvSpPr>
        <p:spPr bwMode="auto">
          <a:xfrm>
            <a:off x="1760538" y="6423025"/>
            <a:ext cx="694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a:solidFill>
                  <a:srgbClr val="FF0000"/>
                </a:solidFill>
              </a:rPr>
              <a:t>1.</a:t>
            </a:r>
            <a:r>
              <a:rPr lang="zh-TW" altLang="en-US" b="1">
                <a:solidFill>
                  <a:srgbClr val="FF0000"/>
                </a:solidFill>
              </a:rPr>
              <a:t>會考成績係指</a:t>
            </a:r>
            <a:r>
              <a:rPr lang="en-US" altLang="zh-TW" b="1">
                <a:solidFill>
                  <a:srgbClr val="FF0000"/>
                </a:solidFill>
              </a:rPr>
              <a:t>107</a:t>
            </a:r>
            <a:r>
              <a:rPr lang="zh-TW" altLang="en-US" b="1">
                <a:solidFill>
                  <a:srgbClr val="FF0000"/>
                </a:solidFill>
              </a:rPr>
              <a:t>年教育會考成績。     </a:t>
            </a:r>
            <a:r>
              <a:rPr lang="en-US" altLang="zh-TW" b="1">
                <a:solidFill>
                  <a:srgbClr val="FF0000"/>
                </a:solidFill>
              </a:rPr>
              <a:t>2.</a:t>
            </a:r>
            <a:r>
              <a:rPr lang="zh-TW" altLang="en-US" b="1">
                <a:solidFill>
                  <a:srgbClr val="FF0000"/>
                </a:solidFill>
              </a:rPr>
              <a:t>詳細內容以簡章為主</a:t>
            </a:r>
          </a:p>
        </p:txBody>
      </p:sp>
      <p:sp>
        <p:nvSpPr>
          <p:cNvPr id="173097" name="標題 1"/>
          <p:cNvSpPr txBox="1">
            <a:spLocks/>
          </p:cNvSpPr>
          <p:nvPr/>
        </p:nvSpPr>
        <p:spPr bwMode="auto">
          <a:xfrm>
            <a:off x="1671638" y="3730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30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9740862-90B3-4F1F-96D4-EA07EC2E46B8}" type="slidenum">
              <a:rPr kumimoji="0" lang="zh-TW" altLang="en-US" smtClean="0">
                <a:solidFill>
                  <a:srgbClr val="FEFFFF"/>
                </a:solidFill>
                <a:latin typeface="Century Gothic" panose="020B0502020202020204" pitchFamily="34" charset="0"/>
              </a:rPr>
              <a:pPr/>
              <a:t>87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220788" y="1706563"/>
          <a:ext cx="10299700" cy="4189411"/>
        </p:xfrm>
        <a:graphic>
          <a:graphicData uri="http://schemas.openxmlformats.org/drawingml/2006/table">
            <a:tbl>
              <a:tblPr/>
              <a:tblGrid>
                <a:gridCol w="1838325">
                  <a:extLst>
                    <a:ext uri="{9D8B030D-6E8A-4147-A177-3AD203B41FA5}">
                      <a16:colId xmlns:a16="http://schemas.microsoft.com/office/drawing/2014/main" xmlns="" val="20000"/>
                    </a:ext>
                  </a:extLst>
                </a:gridCol>
                <a:gridCol w="1774144">
                  <a:extLst>
                    <a:ext uri="{9D8B030D-6E8A-4147-A177-3AD203B41FA5}">
                      <a16:colId xmlns:a16="http://schemas.microsoft.com/office/drawing/2014/main" xmlns="" val="20001"/>
                    </a:ext>
                  </a:extLst>
                </a:gridCol>
                <a:gridCol w="1364343">
                  <a:extLst>
                    <a:ext uri="{9D8B030D-6E8A-4147-A177-3AD203B41FA5}">
                      <a16:colId xmlns:a16="http://schemas.microsoft.com/office/drawing/2014/main" xmlns="" val="20002"/>
                    </a:ext>
                  </a:extLst>
                </a:gridCol>
                <a:gridCol w="4411663">
                  <a:extLst>
                    <a:ext uri="{9D8B030D-6E8A-4147-A177-3AD203B41FA5}">
                      <a16:colId xmlns:a16="http://schemas.microsoft.com/office/drawing/2014/main" xmlns="" val="20003"/>
                    </a:ext>
                  </a:extLst>
                </a:gridCol>
                <a:gridCol w="455612">
                  <a:extLst>
                    <a:ext uri="{9D8B030D-6E8A-4147-A177-3AD203B41FA5}">
                      <a16:colId xmlns:a16="http://schemas.microsoft.com/office/drawing/2014/main" xmlns="" val="20004"/>
                    </a:ext>
                  </a:extLst>
                </a:gridCol>
                <a:gridCol w="455613">
                  <a:extLst>
                    <a:ext uri="{9D8B030D-6E8A-4147-A177-3AD203B41FA5}">
                      <a16:colId xmlns:a16="http://schemas.microsoft.com/office/drawing/2014/main" xmlns="" val="20005"/>
                    </a:ext>
                  </a:extLst>
                </a:gridCol>
              </a:tblGrid>
              <a:tr h="609748">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 </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rPr>
                        <a:t>錄取門檻</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特招分數同分採計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男</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女</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386225">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家齊</a:t>
                      </a:r>
                      <a:r>
                        <a:rPr kumimoji="0" lang="zh-TW" altLang="en-US"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高中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數理特色班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數自社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extLst>
                  <a:ext uri="{0D108BD9-81ED-4DB2-BD59-A6C34878D82A}">
                    <a16:rowId xmlns:a16="http://schemas.microsoft.com/office/drawing/2014/main" xmlns="" val="10001"/>
                  </a:ext>
                </a:extLst>
              </a:tr>
              <a:tr h="1177191">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南科實中</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科學人文班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會考寫作四級</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國自</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30</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xmlns="" val="10002"/>
                  </a:ext>
                </a:extLst>
              </a:tr>
              <a:tr h="1016247">
                <a:tc>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en-US"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數理特色班</a:t>
                      </a:r>
                      <a:endParaRPr kumimoji="0" lang="zh-TW"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xmlns="" val="10003"/>
                  </a:ext>
                </a:extLst>
              </a:tr>
            </a:tbl>
          </a:graphicData>
        </a:graphic>
      </p:graphicFrame>
      <p:sp>
        <p:nvSpPr>
          <p:cNvPr id="175140" name="文字方塊 2"/>
          <p:cNvSpPr txBox="1">
            <a:spLocks noChangeArrowheads="1"/>
          </p:cNvSpPr>
          <p:nvPr/>
        </p:nvSpPr>
        <p:spPr bwMode="auto">
          <a:xfrm>
            <a:off x="2122488" y="6080125"/>
            <a:ext cx="939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a:solidFill>
                  <a:srgbClr val="FF0000"/>
                </a:solidFill>
              </a:rPr>
              <a:t>1.</a:t>
            </a:r>
            <a:r>
              <a:rPr lang="zh-TW" altLang="en-US" b="1">
                <a:solidFill>
                  <a:srgbClr val="FF0000"/>
                </a:solidFill>
              </a:rPr>
              <a:t>會考成績係指</a:t>
            </a:r>
            <a:r>
              <a:rPr lang="en-US" altLang="zh-TW" b="1">
                <a:solidFill>
                  <a:srgbClr val="FF0000"/>
                </a:solidFill>
              </a:rPr>
              <a:t>107</a:t>
            </a:r>
            <a:r>
              <a:rPr lang="zh-TW" altLang="en-US" b="1">
                <a:solidFill>
                  <a:srgbClr val="FF0000"/>
                </a:solidFill>
              </a:rPr>
              <a:t>年教育會考成績。     </a:t>
            </a:r>
            <a:r>
              <a:rPr lang="en-US" altLang="zh-TW" b="1">
                <a:solidFill>
                  <a:srgbClr val="FF0000"/>
                </a:solidFill>
              </a:rPr>
              <a:t>2.</a:t>
            </a:r>
            <a:r>
              <a:rPr lang="zh-TW" altLang="en-US" b="1">
                <a:solidFill>
                  <a:srgbClr val="FF0000"/>
                </a:solidFill>
              </a:rPr>
              <a:t>詳細內容以簡章為主</a:t>
            </a:r>
          </a:p>
        </p:txBody>
      </p:sp>
      <p:sp>
        <p:nvSpPr>
          <p:cNvPr id="175141" name="標題 1"/>
          <p:cNvSpPr txBox="1">
            <a:spLocks/>
          </p:cNvSpPr>
          <p:nvPr/>
        </p:nvSpPr>
        <p:spPr bwMode="auto">
          <a:xfrm>
            <a:off x="1671638" y="5381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一</a:t>
            </a:r>
            <a:r>
              <a:rPr kumimoji="0" lang="en-US" altLang="zh-TW" sz="3600">
                <a:solidFill>
                  <a:srgbClr val="FF0000"/>
                </a:solidFill>
                <a:latin typeface="標楷體" panose="03000509000000000000" pitchFamily="65" charset="-120"/>
                <a:ea typeface="標楷體" panose="03000509000000000000" pitchFamily="65" charset="-120"/>
              </a:rPr>
              <a:t>)</a:t>
            </a:r>
            <a:r>
              <a:rPr kumimoji="0" lang="zh-TW" altLang="en-US" sz="3600">
                <a:solidFill>
                  <a:srgbClr val="FF0000"/>
                </a:solidFill>
                <a:latin typeface="標楷體" panose="03000509000000000000" pitchFamily="65" charset="-120"/>
                <a:ea typeface="標楷體" panose="03000509000000000000" pitchFamily="65" charset="-120"/>
              </a:rPr>
              <a:t>特色招生考試分發</a:t>
            </a:r>
            <a:r>
              <a:rPr kumimoji="0" lang="en-US" altLang="zh-TW" sz="3600">
                <a:solidFill>
                  <a:srgbClr val="FF0000"/>
                </a:solidFill>
                <a:latin typeface="標楷體" panose="03000509000000000000" pitchFamily="65" charset="-120"/>
                <a:ea typeface="標楷體" panose="03000509000000000000" pitchFamily="65" charset="-120"/>
              </a:rPr>
              <a:t>2-</a:t>
            </a:r>
            <a:r>
              <a:rPr kumimoji="0" lang="zh-TW" altLang="en-US" sz="3600">
                <a:solidFill>
                  <a:srgbClr val="FF0000"/>
                </a:solidFill>
                <a:latin typeface="標楷體" panose="03000509000000000000" pitchFamily="65" charset="-120"/>
                <a:ea typeface="標楷體" panose="03000509000000000000" pitchFamily="65" charset="-120"/>
              </a:rPr>
              <a:t>臺南區辦理學校</a:t>
            </a:r>
          </a:p>
        </p:txBody>
      </p:sp>
      <p:sp>
        <p:nvSpPr>
          <p:cNvPr id="1751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735BA32-069F-47A8-ACA6-076582E49AD4}" type="slidenum">
              <a:rPr kumimoji="0" lang="zh-TW" altLang="en-US" smtClean="0">
                <a:solidFill>
                  <a:srgbClr val="FEFFFF"/>
                </a:solidFill>
                <a:latin typeface="Century Gothic" panose="020B0502020202020204" pitchFamily="34" charset="0"/>
              </a:rPr>
              <a:pPr/>
              <a:t>88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標題 1"/>
          <p:cNvSpPr txBox="1">
            <a:spLocks/>
          </p:cNvSpPr>
          <p:nvPr/>
        </p:nvSpPr>
        <p:spPr bwMode="auto">
          <a:xfrm>
            <a:off x="1624519" y="502444"/>
            <a:ext cx="3278223" cy="7659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一</a:t>
            </a: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4000" dirty="0">
                <a:solidFill>
                  <a:srgbClr val="FF0000"/>
                </a:solidFill>
                <a:latin typeface="標楷體" panose="03000509000000000000" pitchFamily="65" charset="-120"/>
                <a:ea typeface="標楷體" panose="03000509000000000000" pitchFamily="65" charset="-120"/>
              </a:rPr>
              <a:t>3-</a:t>
            </a:r>
            <a:r>
              <a:rPr kumimoji="0" lang="zh-TW" altLang="en-US" sz="4000" dirty="0">
                <a:solidFill>
                  <a:srgbClr val="FF0000"/>
                </a:solidFill>
                <a:latin typeface="標楷體" panose="03000509000000000000" pitchFamily="65" charset="-120"/>
                <a:ea typeface="標楷體" panose="03000509000000000000" pitchFamily="65" charset="-120"/>
              </a:rPr>
              <a:t>各校簡章規定</a:t>
            </a: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範例</a:t>
            </a:r>
            <a:r>
              <a:rPr kumimoji="0" lang="en-US" altLang="zh-TW" sz="4000" dirty="0">
                <a:solidFill>
                  <a:srgbClr val="FF0000"/>
                </a:solidFill>
                <a:latin typeface="標楷體" panose="03000509000000000000" pitchFamily="65" charset="-120"/>
                <a:ea typeface="標楷體" panose="03000509000000000000" pitchFamily="65" charset="-120"/>
              </a:rPr>
              <a:t>)</a:t>
            </a:r>
            <a:endParaRPr kumimoji="0" lang="zh-TW" altLang="en-US" sz="4000" dirty="0">
              <a:solidFill>
                <a:srgbClr val="FF0000"/>
              </a:solidFill>
              <a:latin typeface="標楷體" panose="03000509000000000000" pitchFamily="65" charset="-120"/>
              <a:ea typeface="標楷體" panose="03000509000000000000" pitchFamily="65" charset="-120"/>
            </a:endParaRPr>
          </a:p>
        </p:txBody>
      </p:sp>
      <p:sp>
        <p:nvSpPr>
          <p:cNvPr id="17715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D6BF57-C340-43B3-B7E6-DE3D49E22551}" type="slidenum">
              <a:rPr kumimoji="0" lang="zh-TW" altLang="en-US" smtClean="0">
                <a:solidFill>
                  <a:srgbClr val="FEFFFF"/>
                </a:solidFill>
                <a:latin typeface="Century Gothic" panose="020B0502020202020204" pitchFamily="34" charset="0"/>
              </a:rPr>
              <a:pPr/>
              <a:t>89</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4902743" y="68088"/>
            <a:ext cx="6955275" cy="67437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13"/>
          <p:cNvSpPr>
            <a:spLocks noChangeArrowheads="1"/>
          </p:cNvSpPr>
          <p:nvPr/>
        </p:nvSpPr>
        <p:spPr bwMode="auto">
          <a:xfrm>
            <a:off x="4343400" y="1419225"/>
            <a:ext cx="3638550" cy="3486150"/>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5" name="Oval 14"/>
          <p:cNvSpPr>
            <a:spLocks noChangeArrowheads="1"/>
          </p:cNvSpPr>
          <p:nvPr/>
        </p:nvSpPr>
        <p:spPr bwMode="auto">
          <a:xfrm>
            <a:off x="3143250" y="2870200"/>
            <a:ext cx="3635375" cy="3589338"/>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6" name="Oval 15"/>
          <p:cNvSpPr>
            <a:spLocks noChangeArrowheads="1"/>
          </p:cNvSpPr>
          <p:nvPr/>
        </p:nvSpPr>
        <p:spPr bwMode="auto">
          <a:xfrm>
            <a:off x="5430838" y="2870200"/>
            <a:ext cx="3635375" cy="3589338"/>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7" name="Text Box 16"/>
          <p:cNvSpPr txBox="1">
            <a:spLocks noChangeArrowheads="1"/>
          </p:cNvSpPr>
          <p:nvPr/>
        </p:nvSpPr>
        <p:spPr bwMode="auto">
          <a:xfrm>
            <a:off x="3143250" y="4649788"/>
            <a:ext cx="23669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教育品質</a:t>
            </a:r>
          </a:p>
        </p:txBody>
      </p:sp>
      <p:sp>
        <p:nvSpPr>
          <p:cNvPr id="69638" name="Text Box 17"/>
          <p:cNvSpPr txBox="1">
            <a:spLocks noChangeArrowheads="1"/>
          </p:cNvSpPr>
          <p:nvPr/>
        </p:nvSpPr>
        <p:spPr bwMode="auto">
          <a:xfrm>
            <a:off x="5159375" y="1770063"/>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每一位孩子 </a:t>
            </a:r>
          </a:p>
        </p:txBody>
      </p:sp>
      <p:sp>
        <p:nvSpPr>
          <p:cNvPr id="69639" name="Text Box 18"/>
          <p:cNvSpPr txBox="1">
            <a:spLocks noChangeArrowheads="1"/>
          </p:cNvSpPr>
          <p:nvPr/>
        </p:nvSpPr>
        <p:spPr bwMode="auto">
          <a:xfrm>
            <a:off x="6816725" y="4722813"/>
            <a:ext cx="1825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競爭力 </a:t>
            </a:r>
          </a:p>
        </p:txBody>
      </p:sp>
      <p:sp>
        <p:nvSpPr>
          <p:cNvPr id="69640" name="Text Box 19"/>
          <p:cNvSpPr txBox="1">
            <a:spLocks noChangeArrowheads="1"/>
          </p:cNvSpPr>
          <p:nvPr/>
        </p:nvSpPr>
        <p:spPr bwMode="auto">
          <a:xfrm>
            <a:off x="5448300" y="37163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sz="2400" b="1">
                <a:solidFill>
                  <a:srgbClr val="7030A0"/>
                </a:solidFill>
                <a:latin typeface="微軟正黑體" panose="020B0604030504040204" pitchFamily="34" charset="-120"/>
              </a:rPr>
              <a:t>十二年國民基本教育</a:t>
            </a:r>
          </a:p>
        </p:txBody>
      </p:sp>
      <p:sp>
        <p:nvSpPr>
          <p:cNvPr id="10" name="矩形 9"/>
          <p:cNvSpPr/>
          <p:nvPr/>
        </p:nvSpPr>
        <p:spPr>
          <a:xfrm>
            <a:off x="1824038" y="314325"/>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b="1" dirty="0">
                <a:solidFill>
                  <a:schemeClr val="bg1"/>
                </a:solidFill>
                <a:latin typeface="微軟正黑體" panose="020B0604030504040204" pitchFamily="34" charset="-120"/>
              </a:rPr>
              <a:t>十二年國民基本教育的三大願景</a:t>
            </a:r>
            <a:r>
              <a:rPr kumimoji="0" lang="zh-TW" altLang="en-US" sz="4400" b="1" dirty="0">
                <a:solidFill>
                  <a:schemeClr val="bg1"/>
                </a:solidFill>
                <a:latin typeface="標楷體" pitchFamily="65" charset="-120"/>
                <a:ea typeface="標楷體" pitchFamily="65" charset="-120"/>
              </a:rPr>
              <a:t> </a:t>
            </a:r>
          </a:p>
        </p:txBody>
      </p:sp>
      <p:sp>
        <p:nvSpPr>
          <p:cNvPr id="696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0F400E-1C1F-442B-BFDA-969081AD7EBA}" type="slidenum">
              <a:rPr kumimoji="0" lang="zh-TW" altLang="en-US" smtClean="0">
                <a:solidFill>
                  <a:srgbClr val="FEFFFF"/>
                </a:solidFill>
                <a:latin typeface="Century Gothic" panose="020B0502020202020204" pitchFamily="34" charset="0"/>
              </a:rPr>
              <a:pPr/>
              <a:t>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內容版面配置區 2"/>
          <p:cNvSpPr>
            <a:spLocks noGrp="1"/>
          </p:cNvSpPr>
          <p:nvPr>
            <p:ph idx="1"/>
          </p:nvPr>
        </p:nvSpPr>
        <p:spPr>
          <a:xfrm>
            <a:off x="2498725" y="1470025"/>
            <a:ext cx="8915400" cy="3778250"/>
          </a:xfrm>
        </p:spPr>
        <p:txBody>
          <a:bodyPr/>
          <a:lstStyle/>
          <a:p>
            <a:pPr>
              <a:defRPr/>
            </a:pPr>
            <a:r>
              <a:rPr lang="zh-TW" altLang="en-US" sz="2800" dirty="0">
                <a:solidFill>
                  <a:schemeClr val="tx1"/>
                </a:solidFill>
                <a:latin typeface="華康魏碑體" panose="03000709000000000000" pitchFamily="65" charset="-120"/>
                <a:ea typeface="超研澤粗魏碑" panose="02010609010101010101" pitchFamily="49" charset="-120"/>
              </a:rPr>
              <a:t>學生選填志願時，</a:t>
            </a:r>
            <a:r>
              <a:rPr lang="zh-TW" altLang="en-US" sz="2800" dirty="0">
                <a:solidFill>
                  <a:srgbClr val="FF0000"/>
                </a:solidFill>
                <a:latin typeface="華康魏碑體" panose="03000709000000000000" pitchFamily="65" charset="-120"/>
                <a:ea typeface="超研澤粗魏碑" panose="02010609010101010101" pitchFamily="49" charset="-120"/>
              </a:rPr>
              <a:t>應注意各校所訂定之錄取門檻</a:t>
            </a:r>
            <a:r>
              <a:rPr lang="zh-TW" altLang="en-US" sz="2800" dirty="0">
                <a:latin typeface="華康魏碑體" panose="03000709000000000000" pitchFamily="65" charset="-120"/>
                <a:ea typeface="超研澤粗魏碑" panose="02010609010101010101" pitchFamily="49" charset="-120"/>
              </a:rPr>
              <a:t>，並</a:t>
            </a:r>
            <a:r>
              <a:rPr lang="zh-TW" altLang="en-US" sz="2800" dirty="0">
                <a:solidFill>
                  <a:schemeClr val="tx1"/>
                </a:solidFill>
                <a:latin typeface="華康魏碑體" panose="03000709000000000000" pitchFamily="65" charset="-120"/>
                <a:ea typeface="超研澤粗魏碑" panose="02010609010101010101" pitchFamily="49" charset="-120"/>
              </a:rPr>
              <a:t>詳細閱讀選填志願網頁之說明</a:t>
            </a:r>
            <a:r>
              <a:rPr lang="en-US" altLang="zh-TW" sz="2800" dirty="0">
                <a:solidFill>
                  <a:schemeClr val="tx1"/>
                </a:solidFill>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如「基本資料」、「志願學校科班」及相關其他注意事項，若未遵守其規定，而導致無法正確判讀或形成無效志願時，其後果由報名學生自行負責</a:t>
            </a:r>
          </a:p>
          <a:p>
            <a:pPr>
              <a:defRPr/>
            </a:pPr>
            <a:r>
              <a:rPr lang="zh-TW" altLang="en-US" sz="2800" dirty="0">
                <a:solidFill>
                  <a:schemeClr val="tx1"/>
                </a:solidFill>
                <a:latin typeface="華康魏碑體" panose="03000709000000000000" pitchFamily="65" charset="-120"/>
                <a:ea typeface="超研澤粗魏碑" panose="02010609010101010101" pitchFamily="49" charset="-120"/>
              </a:rPr>
              <a:t>同時參加本區免試入學與特色招生聯合考試分發入學之學生，必須依網頁指示，</a:t>
            </a:r>
            <a:r>
              <a:rPr lang="zh-TW" altLang="en-US" sz="2800" dirty="0">
                <a:solidFill>
                  <a:srgbClr val="FF0000"/>
                </a:solidFill>
                <a:latin typeface="華康魏碑體" panose="03000709000000000000" pitchFamily="65" charset="-120"/>
                <a:ea typeface="超研澤粗魏碑" panose="02010609010101010101" pitchFamily="49" charset="-120"/>
              </a:rPr>
              <a:t>將特色招生志願插列於「免試入學志願學校之前後」或「免試入學志願學校之間」</a:t>
            </a:r>
            <a:r>
              <a:rPr lang="zh-TW" altLang="en-US" sz="2800" dirty="0">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惟不得更改免試志願之順序。</a:t>
            </a:r>
          </a:p>
          <a:p>
            <a:pPr marL="0" indent="0">
              <a:buFont typeface="Wingdings 3" panose="05040102010807070707" pitchFamily="18" charset="2"/>
              <a:buNone/>
              <a:defRPr/>
            </a:pPr>
            <a:endParaRPr lang="zh-TW" altLang="en-US" dirty="0" smtClean="0">
              <a:ea typeface="超研澤粗魏碑" panose="02010609010101010101" pitchFamily="49" charset="-120"/>
            </a:endParaRPr>
          </a:p>
        </p:txBody>
      </p:sp>
      <p:sp>
        <p:nvSpPr>
          <p:cNvPr id="179203"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一</a:t>
            </a: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特色招生考試分發</a:t>
            </a:r>
            <a:r>
              <a:rPr kumimoji="0" lang="en-US" altLang="zh-TW" sz="4000">
                <a:solidFill>
                  <a:srgbClr val="FF0000"/>
                </a:solidFill>
                <a:latin typeface="標楷體" panose="03000509000000000000" pitchFamily="65" charset="-120"/>
                <a:ea typeface="標楷體" panose="03000509000000000000" pitchFamily="65" charset="-120"/>
              </a:rPr>
              <a:t>4-</a:t>
            </a:r>
            <a:r>
              <a:rPr kumimoji="0" lang="zh-TW" altLang="en-US" sz="4000">
                <a:solidFill>
                  <a:srgbClr val="FF0000"/>
                </a:solidFill>
                <a:latin typeface="標楷體" panose="03000509000000000000" pitchFamily="65" charset="-120"/>
                <a:ea typeface="標楷體" panose="03000509000000000000" pitchFamily="65" charset="-120"/>
              </a:rPr>
              <a:t>分發模式</a:t>
            </a:r>
          </a:p>
        </p:txBody>
      </p:sp>
      <p:sp>
        <p:nvSpPr>
          <p:cNvPr id="1792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450D3E-A1A6-423D-8F81-9370E21366F2}" type="slidenum">
              <a:rPr kumimoji="0" lang="zh-TW" altLang="en-US" smtClean="0">
                <a:solidFill>
                  <a:srgbClr val="FEFFFF"/>
                </a:solidFill>
                <a:latin typeface="Century Gothic" panose="020B0502020202020204" pitchFamily="34" charset="0"/>
              </a:rPr>
              <a:pPr/>
              <a:t>90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854325"/>
            <a:ext cx="9144000" cy="170973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80227" name="標題 3"/>
          <p:cNvSpPr>
            <a:spLocks noGrp="1"/>
          </p:cNvSpPr>
          <p:nvPr>
            <p:ph type="title"/>
          </p:nvPr>
        </p:nvSpPr>
        <p:spPr>
          <a:xfrm>
            <a:off x="1685925" y="3232150"/>
            <a:ext cx="8820150" cy="863600"/>
          </a:xfrm>
          <a:solidFill>
            <a:srgbClr val="0000CC"/>
          </a:solidFill>
        </p:spPr>
        <p:txBody>
          <a:bodyPr/>
          <a:lstStyle/>
          <a:p>
            <a:pPr algn="ctr" eaLnBrk="1" hangingPunct="1"/>
            <a:r>
              <a:rPr lang="zh-TW" altLang="en-US" sz="4800" smtClean="0">
                <a:solidFill>
                  <a:schemeClr val="bg1"/>
                </a:solidFill>
                <a:latin typeface="標楷體" panose="03000509000000000000" pitchFamily="65" charset="-120"/>
                <a:ea typeface="標楷體" panose="03000509000000000000" pitchFamily="65" charset="-120"/>
              </a:rPr>
              <a:t>七、臺南區免試、特招分發模式</a:t>
            </a:r>
          </a:p>
        </p:txBody>
      </p:sp>
      <p:pic>
        <p:nvPicPr>
          <p:cNvPr id="18022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8302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D0DD729-9041-4825-9D23-72F82F1DA1D5}" type="slidenum">
              <a:rPr kumimoji="0" lang="zh-TW" altLang="en-US" smtClean="0">
                <a:solidFill>
                  <a:srgbClr val="FEFFFF"/>
                </a:solidFill>
                <a:latin typeface="Century Gothic" panose="020B0502020202020204" pitchFamily="34" charset="0"/>
              </a:rPr>
              <a:pPr/>
              <a:t>91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2038350" y="581025"/>
            <a:ext cx="8858250" cy="863600"/>
          </a:xfrm>
          <a:solidFill>
            <a:srgbClr val="006600"/>
          </a:solidFill>
        </p:spPr>
        <p:txBody>
          <a:bodyPr/>
          <a:lstStyle/>
          <a:p>
            <a:pPr algn="ctr">
              <a:defRPr/>
            </a:pPr>
            <a:r>
              <a:rPr lang="zh-TW" altLang="en-US" sz="4000" b="1" dirty="0">
                <a:solidFill>
                  <a:schemeClr val="bg1"/>
                </a:solidFill>
                <a:latin typeface="+mn-ea"/>
                <a:ea typeface="+mn-ea"/>
              </a:rPr>
              <a:t>先免後特、多元入學、一次分發到位</a:t>
            </a:r>
          </a:p>
        </p:txBody>
      </p:sp>
      <p:sp>
        <p:nvSpPr>
          <p:cNvPr id="181251" name="內容版面配置區 2"/>
          <p:cNvSpPr>
            <a:spLocks noGrp="1"/>
          </p:cNvSpPr>
          <p:nvPr>
            <p:ph idx="1"/>
          </p:nvPr>
        </p:nvSpPr>
        <p:spPr>
          <a:xfrm>
            <a:off x="2263775" y="1627188"/>
            <a:ext cx="8915400" cy="3776662"/>
          </a:xfrm>
        </p:spPr>
        <p:txBody>
          <a:bodyPr/>
          <a:lstStyle/>
          <a:p>
            <a:pPr eaLnBrk="1" hangingPunct="1"/>
            <a:r>
              <a:rPr lang="en-US" altLang="zh-TW" sz="2800" dirty="0" smtClean="0">
                <a:solidFill>
                  <a:schemeClr val="tx1"/>
                </a:solidFill>
                <a:latin typeface="華康魏碑體" panose="03000709000000000000" pitchFamily="65" charset="-120"/>
                <a:ea typeface="超研澤粗魏碑"/>
                <a:cs typeface="超研澤粗魏碑"/>
              </a:rPr>
              <a:t>103</a:t>
            </a:r>
            <a:r>
              <a:rPr lang="zh-TW" altLang="en-US" sz="2800" dirty="0" smtClean="0">
                <a:solidFill>
                  <a:schemeClr val="tx1"/>
                </a:solidFill>
                <a:latin typeface="華康魏碑體" panose="03000709000000000000" pitchFamily="65" charset="-120"/>
                <a:ea typeface="超研澤粗魏碑"/>
                <a:cs typeface="超研澤粗魏碑"/>
              </a:rPr>
              <a:t>年</a:t>
            </a:r>
            <a:r>
              <a:rPr lang="en-US" altLang="zh-TW" sz="2800" dirty="0" smtClean="0">
                <a:solidFill>
                  <a:schemeClr val="tx1"/>
                </a:solidFill>
                <a:latin typeface="華康魏碑體" panose="03000709000000000000" pitchFamily="65" charset="-120"/>
                <a:ea typeface="超研澤粗魏碑"/>
                <a:cs typeface="超研澤粗魏碑"/>
              </a:rPr>
              <a:t>8</a:t>
            </a:r>
            <a:r>
              <a:rPr lang="zh-TW" altLang="en-US" sz="2800" dirty="0" smtClean="0">
                <a:solidFill>
                  <a:schemeClr val="tx1"/>
                </a:solidFill>
                <a:latin typeface="華康魏碑體" panose="03000709000000000000" pitchFamily="65" charset="-120"/>
                <a:ea typeface="超研澤粗魏碑"/>
                <a:cs typeface="超研澤粗魏碑"/>
              </a:rPr>
              <a:t>月</a:t>
            </a:r>
            <a:r>
              <a:rPr lang="en-US" altLang="zh-TW" sz="2800" dirty="0" smtClean="0">
                <a:solidFill>
                  <a:schemeClr val="tx1"/>
                </a:solidFill>
                <a:latin typeface="華康魏碑體" panose="03000709000000000000" pitchFamily="65" charset="-120"/>
                <a:ea typeface="超研澤粗魏碑"/>
                <a:cs typeface="超研澤粗魏碑"/>
              </a:rPr>
              <a:t>22</a:t>
            </a:r>
            <a:r>
              <a:rPr lang="zh-TW" altLang="en-US" sz="2800" dirty="0" smtClean="0">
                <a:solidFill>
                  <a:schemeClr val="tx1"/>
                </a:solidFill>
                <a:latin typeface="華康魏碑體" panose="03000709000000000000" pitchFamily="65" charset="-120"/>
                <a:ea typeface="超研澤粗魏碑"/>
                <a:cs typeface="超研澤粗魏碑"/>
              </a:rPr>
              <a:t>日教育部發布新聞稿。</a:t>
            </a:r>
            <a:endParaRPr lang="en-US" altLang="zh-TW" sz="28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2800" b="1" dirty="0" smtClean="0">
                <a:solidFill>
                  <a:srgbClr val="FF3300"/>
                </a:solidFill>
                <a:latin typeface="華康魏碑體" panose="03000709000000000000" pitchFamily="65" charset="-120"/>
                <a:ea typeface="超研澤粗魏碑"/>
                <a:cs typeface="超研澤粗魏碑"/>
              </a:rPr>
              <a:t>所謂「一次分發到位」是指學生報名參加免試及特色招生考試分發入學，只會有一個分發結果。</a:t>
            </a:r>
            <a:r>
              <a:rPr lang="zh-TW" altLang="en-US" sz="2800" dirty="0" smtClean="0">
                <a:solidFill>
                  <a:schemeClr val="tx1"/>
                </a:solidFill>
                <a:latin typeface="華康魏碑體" panose="03000709000000000000" pitchFamily="65" charset="-120"/>
                <a:ea typeface="超研澤粗魏碑"/>
                <a:cs typeface="超研澤粗魏碑"/>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p>
        </p:txBody>
      </p:sp>
      <p:sp>
        <p:nvSpPr>
          <p:cNvPr id="1812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360831A-A4CC-4782-9E93-EEE72BA4DD68}" type="slidenum">
              <a:rPr kumimoji="0" lang="zh-TW" altLang="en-US" smtClean="0">
                <a:solidFill>
                  <a:srgbClr val="FEFFFF"/>
                </a:solidFill>
                <a:latin typeface="Century Gothic" panose="020B0502020202020204" pitchFamily="34" charset="0"/>
              </a:rPr>
              <a:pPr/>
              <a:t>92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文字方塊 5"/>
          <p:cNvSpPr txBox="1">
            <a:spLocks noChangeArrowheads="1"/>
          </p:cNvSpPr>
          <p:nvPr/>
        </p:nvSpPr>
        <p:spPr bwMode="auto">
          <a:xfrm>
            <a:off x="5119688" y="323850"/>
            <a:ext cx="6878637" cy="64611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a:t>
            </a: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一次分發到位志願選填流程</a:t>
            </a:r>
            <a:r>
              <a:rPr lang="en-US" altLang="zh-TW" sz="3600" b="1">
                <a:solidFill>
                  <a:srgbClr val="FF0000"/>
                </a:solidFill>
                <a:latin typeface="標楷體" panose="03000509000000000000" pitchFamily="65" charset="-120"/>
                <a:ea typeface="標楷體" panose="03000509000000000000" pitchFamily="65" charset="-120"/>
              </a:rPr>
              <a:t>1</a:t>
            </a:r>
            <a:endParaRPr lang="zh-TW" altLang="en-US" sz="3600" b="1">
              <a:solidFill>
                <a:srgbClr val="FF0000"/>
              </a:solidFill>
              <a:latin typeface="標楷體" panose="03000509000000000000" pitchFamily="65" charset="-120"/>
              <a:ea typeface="標楷體" panose="03000509000000000000" pitchFamily="65" charset="-120"/>
            </a:endParaRPr>
          </a:p>
        </p:txBody>
      </p:sp>
      <p:pic>
        <p:nvPicPr>
          <p:cNvPr id="182275"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7688" y="153988"/>
            <a:ext cx="8056562" cy="659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0F377A-372E-4C44-B08D-76AC83B77B3A}" type="slidenum">
              <a:rPr kumimoji="0" lang="zh-TW" altLang="en-US" smtClean="0">
                <a:solidFill>
                  <a:srgbClr val="FEFFFF"/>
                </a:solidFill>
                <a:latin typeface="Century Gothic" panose="020B0502020202020204" pitchFamily="34" charset="0"/>
              </a:rPr>
              <a:pPr/>
              <a:t>93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8"/>
          <p:cNvSpPr>
            <a:spLocks noChangeArrowheads="1"/>
          </p:cNvSpPr>
          <p:nvPr/>
        </p:nvSpPr>
        <p:spPr bwMode="auto">
          <a:xfrm>
            <a:off x="1889125" y="1241425"/>
            <a:ext cx="8520113"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a:solidFill>
                  <a:srgbClr val="000000"/>
                </a:solidFill>
                <a:latin typeface="微軟正黑體" panose="020B0604030504040204" pitchFamily="34" charset="-120"/>
                <a:ea typeface="華康細圓體"/>
                <a:cs typeface="華康細圓體"/>
              </a:rPr>
              <a:t>同時參加本區免試入學與特色招生考試分發入學之學生，必須依網頁指示，將特色招生志願置於「免試入學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之前後」或「免試入學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之間」，惟不得更改免試志願之順序</a:t>
            </a:r>
            <a:r>
              <a:rPr lang="zh-TW" altLang="zh-TW" dirty="0" smtClean="0">
                <a:solidFill>
                  <a:srgbClr val="000000"/>
                </a:solidFill>
                <a:latin typeface="微軟正黑體" panose="020B0604030504040204" pitchFamily="34" charset="-120"/>
                <a:ea typeface="華康細圓體"/>
                <a:cs typeface="華康細圓體"/>
              </a:rPr>
              <a:t>。</a:t>
            </a:r>
            <a:endParaRPr lang="zh-TW" altLang="zh-TW" dirty="0" smtClean="0"/>
          </a:p>
        </p:txBody>
      </p:sp>
      <p:sp>
        <p:nvSpPr>
          <p:cNvPr id="50" name="Rectangle 67"/>
          <p:cNvSpPr>
            <a:spLocks noChangeArrowheads="1"/>
          </p:cNvSpPr>
          <p:nvPr/>
        </p:nvSpPr>
        <p:spPr bwMode="auto">
          <a:xfrm>
            <a:off x="1889125" y="2828925"/>
            <a:ext cx="184150" cy="10477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8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889125" y="2927350"/>
            <a:ext cx="233363" cy="8509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333">
                <a:solidFill>
                  <a:srgbClr val="000000"/>
                </a:solidFill>
                <a:cs typeface="華康細圓體" charset="-120"/>
              </a:rPr>
              <a:t> </a:t>
            </a:r>
            <a:endParaRPr lang="en-US" altLang="zh-TW" sz="800"/>
          </a:p>
          <a:p>
            <a:pPr>
              <a:defRPr/>
            </a:pPr>
            <a:endParaRPr lang="en-US" altLang="zh-TW"/>
          </a:p>
        </p:txBody>
      </p:sp>
      <p:sp>
        <p:nvSpPr>
          <p:cNvPr id="52" name="Rectangle 74"/>
          <p:cNvSpPr>
            <a:spLocks noChangeArrowheads="1"/>
          </p:cNvSpPr>
          <p:nvPr/>
        </p:nvSpPr>
        <p:spPr bwMode="auto">
          <a:xfrm>
            <a:off x="1889125" y="3168650"/>
            <a:ext cx="184150" cy="3683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83302"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2357438"/>
            <a:ext cx="102997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1</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33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134B162-8075-4301-8E22-5FFFDFA07D14}" type="slidenum">
              <a:rPr kumimoji="0" lang="zh-TW" altLang="en-US" smtClean="0">
                <a:solidFill>
                  <a:srgbClr val="FEFFFF"/>
                </a:solidFill>
                <a:latin typeface="Century Gothic" panose="020B0502020202020204" pitchFamily="34" charset="0"/>
              </a:rPr>
              <a:pPr/>
              <a:t>94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788" y="3170238"/>
            <a:ext cx="90185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文字方塊 2"/>
          <p:cNvSpPr txBox="1">
            <a:spLocks noChangeArrowheads="1"/>
          </p:cNvSpPr>
          <p:nvPr/>
        </p:nvSpPr>
        <p:spPr bwMode="auto">
          <a:xfrm>
            <a:off x="2000250" y="1135063"/>
            <a:ext cx="8388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a:solidFill>
                  <a:srgbClr val="000066"/>
                </a:solidFill>
                <a:latin typeface="微軟正黑體" panose="020B0604030504040204" pitchFamily="34" charset="-120"/>
              </a:rPr>
              <a:t>「</a:t>
            </a:r>
            <a:r>
              <a:rPr lang="zh-TW" altLang="en-US" b="1">
                <a:solidFill>
                  <a:srgbClr val="FF0000"/>
                </a:solidFill>
                <a:latin typeface="微軟正黑體" panose="020B0604030504040204" pitchFamily="34" charset="-120"/>
              </a:rPr>
              <a:t>一次分發到位</a:t>
            </a:r>
            <a:r>
              <a:rPr lang="zh-TW" altLang="en-US">
                <a:solidFill>
                  <a:srgbClr val="000066"/>
                </a:solidFill>
                <a:latin typeface="微軟正黑體" panose="020B0604030504040204" pitchFamily="34"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a:solidFill>
                <a:schemeClr val="tx1"/>
              </a:solidFill>
              <a:latin typeface="Arial" panose="020B0604020202020204" pitchFamily="34" charset="0"/>
            </a:endParaRPr>
          </a:p>
        </p:txBody>
      </p:sp>
      <p:sp>
        <p:nvSpPr>
          <p:cNvPr id="3" name="流程圖: 程序 2"/>
          <p:cNvSpPr/>
          <p:nvPr/>
        </p:nvSpPr>
        <p:spPr>
          <a:xfrm>
            <a:off x="9648825" y="4840288"/>
            <a:ext cx="1479550" cy="1844675"/>
          </a:xfrm>
          <a:prstGeom prst="flowChartProcess">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25"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2</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43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00CD66-596A-4A8B-A4F7-48D3F892C2B4}" type="slidenum">
              <a:rPr kumimoji="0" lang="zh-TW" altLang="en-US" smtClean="0">
                <a:solidFill>
                  <a:srgbClr val="FEFFFF"/>
                </a:solidFill>
                <a:latin typeface="Century Gothic" panose="020B0502020202020204" pitchFamily="34" charset="0"/>
              </a:rPr>
              <a:pPr/>
              <a:t>95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85347"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dirty="0" smtClean="0">
                <a:solidFill>
                  <a:schemeClr val="bg1"/>
                </a:solidFill>
                <a:latin typeface="標楷體" panose="03000509000000000000" pitchFamily="65" charset="-120"/>
                <a:ea typeface="標楷體" panose="03000509000000000000" pitchFamily="65" charset="-120"/>
              </a:rPr>
              <a:t>八、五專招生管道簡介</a:t>
            </a:r>
          </a:p>
        </p:txBody>
      </p:sp>
      <p:pic>
        <p:nvPicPr>
          <p:cNvPr id="18534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021872" y="4575421"/>
            <a:ext cx="8905002" cy="1323439"/>
          </a:xfrm>
          <a:prstGeom prst="rect">
            <a:avLst/>
          </a:prstGeom>
          <a:noFill/>
        </p:spPr>
        <p:txBody>
          <a:bodyPr wrap="none">
            <a:spAutoFit/>
          </a:bodyPr>
          <a:lstStyle/>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此部分若孩子有需要，特別留意</a:t>
            </a:r>
            <a:endParaRPr lang="en-US" altLang="zh-TW"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各校教務處宣布配合期程，及相關訊息</a:t>
            </a:r>
          </a:p>
        </p:txBody>
      </p:sp>
      <p:sp>
        <p:nvSpPr>
          <p:cNvPr id="18535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FAACE1-629C-40E0-8B25-A5E2031BCB88}" type="slidenum">
              <a:rPr kumimoji="0" lang="zh-TW" altLang="en-US" smtClean="0">
                <a:solidFill>
                  <a:srgbClr val="FEFFFF"/>
                </a:solidFill>
                <a:latin typeface="Century Gothic" panose="020B0502020202020204" pitchFamily="34" charset="0"/>
              </a:rPr>
              <a:pPr/>
              <a:t>96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E3D136-6E33-4140-A099-410196A00079}" type="slidenum">
              <a:rPr kumimoji="0" lang="zh-TW" altLang="en-US" smtClean="0">
                <a:solidFill>
                  <a:srgbClr val="FEFFFF"/>
                </a:solidFill>
                <a:latin typeface="Century Gothic" panose="020B0502020202020204" pitchFamily="34" charset="0"/>
              </a:rPr>
              <a:pPr/>
              <a:t>97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763" y="533400"/>
            <a:ext cx="8910637" cy="863600"/>
          </a:xfrm>
          <a:solidFill>
            <a:srgbClr val="00FF00"/>
          </a:solidFill>
        </p:spPr>
        <p:txBody>
          <a:bodyPr/>
          <a:lstStyle/>
          <a:p>
            <a:pPr>
              <a:defRPr/>
            </a:pPr>
            <a:r>
              <a:rPr lang="en-US" altLang="zh-TW" sz="4000" dirty="0">
                <a:latin typeface="+mn-ea"/>
                <a:ea typeface="+mn-ea"/>
              </a:rPr>
              <a:t>(</a:t>
            </a:r>
            <a:r>
              <a:rPr lang="zh-TW" altLang="en-US" sz="4000" dirty="0">
                <a:latin typeface="+mn-ea"/>
                <a:ea typeface="+mn-ea"/>
              </a:rPr>
              <a:t>一</a:t>
            </a:r>
            <a:r>
              <a:rPr lang="en-US" altLang="zh-TW" sz="4000" dirty="0">
                <a:latin typeface="+mn-ea"/>
                <a:ea typeface="+mn-ea"/>
              </a:rPr>
              <a:t>)</a:t>
            </a:r>
            <a:r>
              <a:rPr lang="zh-TW" altLang="en-US" sz="4000" dirty="0">
                <a:latin typeface="+mn-ea"/>
                <a:ea typeface="+mn-ea"/>
              </a:rPr>
              <a:t>五專招生升學管道規劃與說明</a:t>
            </a:r>
          </a:p>
        </p:txBody>
      </p:sp>
      <p:sp>
        <p:nvSpPr>
          <p:cNvPr id="188419" name="內容版面配置區 2"/>
          <p:cNvSpPr>
            <a:spLocks noGrp="1"/>
          </p:cNvSpPr>
          <p:nvPr>
            <p:ph idx="1"/>
          </p:nvPr>
        </p:nvSpPr>
        <p:spPr>
          <a:xfrm>
            <a:off x="1766888" y="1692275"/>
            <a:ext cx="9921875" cy="3778250"/>
          </a:xfrm>
        </p:spPr>
        <p:txBody>
          <a:bodyPr/>
          <a:lstStyle/>
          <a:p>
            <a:r>
              <a:rPr lang="zh-TW" altLang="en-US" sz="3600" dirty="0" smtClean="0"/>
              <a:t>升學管道規劃</a:t>
            </a:r>
          </a:p>
          <a:p>
            <a:pPr lvl="1"/>
            <a:r>
              <a:rPr lang="zh-TW" altLang="en-US" sz="2800" dirty="0" smtClean="0">
                <a:solidFill>
                  <a:srgbClr val="FF0000"/>
                </a:solidFill>
              </a:rPr>
              <a:t>五專優先免試、免試入學</a:t>
            </a:r>
            <a:endParaRPr lang="en-US" altLang="zh-TW" sz="2800" dirty="0" smtClean="0">
              <a:solidFill>
                <a:srgbClr val="FF0000"/>
              </a:solidFill>
            </a:endParaRPr>
          </a:p>
          <a:p>
            <a:pPr lvl="1"/>
            <a:r>
              <a:rPr lang="zh-TW" altLang="en-US" sz="2800" dirty="0" smtClean="0">
                <a:solidFill>
                  <a:srgbClr val="FF0000"/>
                </a:solidFill>
              </a:rPr>
              <a:t>特色招生甄選入學</a:t>
            </a:r>
            <a:r>
              <a:rPr lang="en-US" altLang="zh-TW" sz="2800" dirty="0" smtClean="0">
                <a:solidFill>
                  <a:srgbClr val="FF0000"/>
                </a:solidFill>
              </a:rPr>
              <a:t>(</a:t>
            </a:r>
            <a:r>
              <a:rPr lang="zh-TW" altLang="en-US" sz="2800" dirty="0" smtClean="0">
                <a:solidFill>
                  <a:srgbClr val="FF0000"/>
                </a:solidFill>
              </a:rPr>
              <a:t>臺南應用科大、東方設計</a:t>
            </a:r>
            <a:r>
              <a:rPr lang="en-US" altLang="zh-TW" sz="2800" dirty="0" smtClean="0">
                <a:solidFill>
                  <a:srgbClr val="FF0000"/>
                </a:solidFill>
              </a:rPr>
              <a:t>2</a:t>
            </a:r>
            <a:r>
              <a:rPr lang="zh-TW" altLang="en-US" sz="2800" dirty="0" smtClean="0">
                <a:solidFill>
                  <a:srgbClr val="FF0000"/>
                </a:solidFill>
              </a:rPr>
              <a:t>校</a:t>
            </a:r>
            <a:r>
              <a:rPr lang="en-US" altLang="zh-TW" sz="2800" dirty="0" smtClean="0">
                <a:solidFill>
                  <a:srgbClr val="FF0000"/>
                </a:solidFill>
              </a:rPr>
              <a:t>4</a:t>
            </a:r>
            <a:r>
              <a:rPr lang="zh-TW" altLang="en-US" sz="2800" dirty="0" smtClean="0">
                <a:solidFill>
                  <a:srgbClr val="FF0000"/>
                </a:solidFill>
              </a:rPr>
              <a:t>系</a:t>
            </a:r>
            <a:r>
              <a:rPr lang="en-US" altLang="zh-TW" sz="2800" dirty="0" smtClean="0">
                <a:solidFill>
                  <a:srgbClr val="FF0000"/>
                </a:solidFill>
              </a:rPr>
              <a:t>)</a:t>
            </a:r>
          </a:p>
          <a:p>
            <a:pPr lvl="1"/>
            <a:r>
              <a:rPr lang="en-US" altLang="zh-TW" sz="2800" dirty="0">
                <a:solidFill>
                  <a:schemeClr val="tx1"/>
                </a:solidFill>
              </a:rPr>
              <a:t>107</a:t>
            </a:r>
            <a:r>
              <a:rPr lang="zh-TW" altLang="en-US" sz="2800" dirty="0">
                <a:solidFill>
                  <a:schemeClr val="tx1"/>
                </a:solidFill>
              </a:rPr>
              <a:t>學年度五專名額不再</a:t>
            </a:r>
            <a:r>
              <a:rPr lang="zh-TW" altLang="en-US" sz="2800" dirty="0" smtClean="0">
                <a:solidFill>
                  <a:schemeClr val="tx1"/>
                </a:solidFill>
              </a:rPr>
              <a:t>納入臺南區高中</a:t>
            </a:r>
            <a:r>
              <a:rPr lang="zh-TW" altLang="en-US" sz="2800" dirty="0">
                <a:solidFill>
                  <a:schemeClr val="tx1"/>
                </a:solidFill>
              </a:rPr>
              <a:t>職免試</a:t>
            </a:r>
            <a:endParaRPr lang="zh-TW" altLang="en-US" sz="2800" dirty="0" smtClean="0">
              <a:solidFill>
                <a:schemeClr val="tx1"/>
              </a:solidFill>
            </a:endParaRPr>
          </a:p>
          <a:p>
            <a:r>
              <a:rPr lang="zh-TW" altLang="en-US" sz="3600" dirty="0" smtClean="0"/>
              <a:t>升學管道辦理順序</a:t>
            </a:r>
          </a:p>
          <a:p>
            <a:pPr lvl="1"/>
            <a:r>
              <a:rPr lang="zh-TW" altLang="en-US" sz="2800" dirty="0" smtClean="0">
                <a:solidFill>
                  <a:srgbClr val="FF0000"/>
                </a:solidFill>
              </a:rPr>
              <a:t>特色招生甄選入學</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sym typeface="Wingdings" panose="05000000000000000000" pitchFamily="2" charset="2"/>
              </a:rPr>
              <a:t>優先免試</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rPr>
              <a:t>免試入學</a:t>
            </a:r>
            <a:r>
              <a:rPr lang="zh-TW" altLang="en-US" sz="2800" dirty="0" smtClean="0"/>
              <a:t>。</a:t>
            </a:r>
          </a:p>
          <a:p>
            <a:pPr lvl="1"/>
            <a:r>
              <a:rPr lang="zh-TW" altLang="en-US" sz="2800" dirty="0" smtClean="0"/>
              <a:t>免試入學招生後仍有待招生名額者，得報教育部核定辦理</a:t>
            </a:r>
            <a:r>
              <a:rPr lang="zh-TW" altLang="en-US" sz="2800" dirty="0" smtClean="0">
                <a:solidFill>
                  <a:srgbClr val="FF0000"/>
                </a:solidFill>
              </a:rPr>
              <a:t>免試續招</a:t>
            </a:r>
            <a:r>
              <a:rPr lang="zh-TW" altLang="en-US" sz="2800" dirty="0" smtClean="0"/>
              <a:t>。</a:t>
            </a:r>
            <a:endParaRPr lang="zh-TW" altLang="en-US" sz="3600" dirty="0" smtClean="0"/>
          </a:p>
        </p:txBody>
      </p:sp>
      <p:sp>
        <p:nvSpPr>
          <p:cNvPr id="18842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47B1FA-0A16-4FDC-964D-2A78A5D0DC8D}" type="slidenum">
              <a:rPr kumimoji="0" lang="zh-TW" altLang="en-US" smtClean="0">
                <a:solidFill>
                  <a:srgbClr val="FEFFFF"/>
                </a:solidFill>
                <a:latin typeface="Century Gothic" panose="020B0502020202020204" pitchFamily="34" charset="0"/>
              </a:rPr>
              <a:pPr/>
              <a:t>98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5" name="矩形 34"/>
          <p:cNvSpPr/>
          <p:nvPr/>
        </p:nvSpPr>
        <p:spPr>
          <a:xfrm>
            <a:off x="5572125" y="1485900"/>
            <a:ext cx="3757613" cy="93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7" name="橢圓 36"/>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9401175" y="923925"/>
            <a:ext cx="658813" cy="1892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一次</a:t>
            </a:r>
            <a:r>
              <a:rPr lang="en-US" altLang="zh-TW" sz="2400" dirty="0">
                <a:solidFill>
                  <a:prstClr val="white"/>
                </a:solidFill>
                <a:latin typeface="華康粗圓體" pitchFamily="49" charset="-120"/>
                <a:ea typeface="華康粗圓體" pitchFamily="49" charset="-120"/>
              </a:rPr>
              <a:t/>
            </a:r>
            <a:br>
              <a:rPr lang="en-US" altLang="zh-TW" sz="2400" dirty="0">
                <a:solidFill>
                  <a:prstClr val="white"/>
                </a:solidFill>
                <a:latin typeface="華康粗圓體" pitchFamily="49" charset="-120"/>
                <a:ea typeface="華康粗圓體" pitchFamily="49" charset="-120"/>
              </a:rPr>
            </a:br>
            <a:r>
              <a:rPr lang="zh-TW" altLang="en-US" sz="2400" dirty="0">
                <a:solidFill>
                  <a:prstClr val="white"/>
                </a:solidFill>
                <a:latin typeface="華康粗圓體" pitchFamily="49" charset="-120"/>
                <a:ea typeface="華康粗圓體" pitchFamily="49" charset="-120"/>
              </a:rPr>
              <a:t>分發</a:t>
            </a:r>
          </a:p>
        </p:txBody>
      </p:sp>
      <p:sp>
        <p:nvSpPr>
          <p:cNvPr id="45" name="圓角矩形 44"/>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800" dirty="0">
                <a:solidFill>
                  <a:prstClr val="white"/>
                </a:solidFill>
                <a:latin typeface="華康粗圓體" pitchFamily="49" charset="-120"/>
                <a:ea typeface="華康粗圓體" pitchFamily="49" charset="-120"/>
              </a:rPr>
              <a:t>(8</a:t>
            </a:r>
            <a:r>
              <a:rPr lang="zh-TW" altLang="en-US" sz="2800" dirty="0">
                <a:solidFill>
                  <a:prstClr val="white"/>
                </a:solidFill>
                <a:latin typeface="華康粗圓體" pitchFamily="49" charset="-120"/>
                <a:ea typeface="華康粗圓體" pitchFamily="49" charset="-120"/>
              </a:rPr>
              <a:t>月中旬</a:t>
            </a:r>
            <a:r>
              <a:rPr lang="en-US" altLang="zh-TW" sz="28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47" name="橢圓 46"/>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五專優免</a:t>
            </a:r>
          </a:p>
        </p:txBody>
      </p:sp>
      <p:sp>
        <p:nvSpPr>
          <p:cNvPr id="55" name="圓角矩形 54"/>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五專免試</a:t>
            </a:r>
          </a:p>
        </p:txBody>
      </p:sp>
      <p:sp>
        <p:nvSpPr>
          <p:cNvPr id="33" name="圓角矩形 32"/>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18947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1E04231-370B-48DE-92A7-14129FA63F6E}" type="slidenum">
              <a:rPr kumimoji="0" lang="zh-TW" altLang="en-US" smtClean="0">
                <a:solidFill>
                  <a:srgbClr val="FEFFFF"/>
                </a:solidFill>
                <a:latin typeface="Century Gothic" panose="020B0502020202020204" pitchFamily="34" charset="0"/>
              </a:rPr>
              <a:pPr/>
              <a:t>99</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randombar(horizontal)">
                                      <p:cBhvr>
                                        <p:cTn id="86" dur="500"/>
                                        <p:tgtEl>
                                          <p:spTgt spid="47"/>
                                        </p:tgtEl>
                                      </p:cBhvr>
                                    </p:animEffect>
                                  </p:childTnLst>
                                </p:cTn>
                              </p:par>
                              <p:par>
                                <p:cTn id="87" presetID="14" presetClass="entr" presetSubtype="1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par>
                                <p:cTn id="90" presetID="14" presetClass="entr" presetSubtype="1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randombar(horizontal)">
                                      <p:cBhvr>
                                        <p:cTn id="92" dur="500"/>
                                        <p:tgtEl>
                                          <p:spTgt spid="51"/>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randombar(horizontal)">
                                      <p:cBhvr>
                                        <p:cTn id="95" dur="500"/>
                                        <p:tgtEl>
                                          <p:spTgt spid="5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par>
                                <p:cTn id="99" presetID="14" presetClass="entr" presetSubtype="1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randombar(horizontal)">
                                      <p:cBhvr>
                                        <p:cTn id="101" dur="500"/>
                                        <p:tgtEl>
                                          <p:spTgt spid="54"/>
                                        </p:tgtEl>
                                      </p:cBhvr>
                                    </p:animEffect>
                                  </p:childTnLst>
                                </p:cTn>
                              </p:par>
                              <p:par>
                                <p:cTn id="102" presetID="14" presetClass="entr" presetSubtype="1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randombar(horizontal)">
                                      <p:cBhvr>
                                        <p:cTn id="104" dur="500"/>
                                        <p:tgtEl>
                                          <p:spTgt spid="55"/>
                                        </p:tgtEl>
                                      </p:cBhvr>
                                    </p:animEffect>
                                  </p:childTnLst>
                                </p:cTn>
                              </p:par>
                              <p:par>
                                <p:cTn id="105" presetID="14" presetClass="entr" presetSubtype="1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randombar(horizontal)">
                                      <p:cBhvr>
                                        <p:cTn id="107" dur="500"/>
                                        <p:tgtEl>
                                          <p:spTgt spid="5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5" grpId="0" animBg="1"/>
      <p:bldP spid="37" grpId="0" animBg="1"/>
      <p:bldP spid="40" grpId="0"/>
      <p:bldP spid="47" grpId="0" animBg="1"/>
      <p:bldP spid="52" grpId="0" animBg="1"/>
      <p:bldP spid="53" grpId="0"/>
    </p:bld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3.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橙色">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7347</TotalTime>
  <Words>12118</Words>
  <Application>Microsoft Office PowerPoint</Application>
  <PresentationFormat>自訂</PresentationFormat>
  <Paragraphs>2265</Paragraphs>
  <Slides>130</Slides>
  <Notes>42</Notes>
  <HiddenSlides>0</HiddenSlides>
  <MMClips>0</MMClips>
  <ScaleCrop>false</ScaleCrop>
  <HeadingPairs>
    <vt:vector size="6" baseType="variant">
      <vt:variant>
        <vt:lpstr>佈景主題</vt:lpstr>
      </vt:variant>
      <vt:variant>
        <vt:i4>3</vt:i4>
      </vt:variant>
      <vt:variant>
        <vt:lpstr>內嵌 OLE 伺服程式</vt:lpstr>
      </vt:variant>
      <vt:variant>
        <vt:i4>2</vt:i4>
      </vt:variant>
      <vt:variant>
        <vt:lpstr>投影片標題</vt:lpstr>
      </vt:variant>
      <vt:variant>
        <vt:i4>130</vt:i4>
      </vt:variant>
    </vt:vector>
  </HeadingPairs>
  <TitlesOfParts>
    <vt:vector size="135" baseType="lpstr">
      <vt:lpstr>絲縷</vt:lpstr>
      <vt:lpstr>1_絲縷</vt:lpstr>
      <vt:lpstr>2_絲縷</vt:lpstr>
      <vt:lpstr>方程式</vt:lpstr>
      <vt:lpstr>Visio</vt:lpstr>
      <vt:lpstr>PowerPoint 簡報</vt:lpstr>
      <vt:lpstr>PowerPoint 簡報</vt:lpstr>
      <vt:lpstr>簡報大綱</vt:lpstr>
      <vt:lpstr>PowerPoint 簡報</vt:lpstr>
      <vt:lpstr>為何實施十二年國教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十二年國教</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國中教育會考</vt:lpstr>
      <vt:lpstr>PowerPoint 簡報</vt:lpstr>
      <vt:lpstr>PowerPoint 簡報</vt:lpstr>
      <vt:lpstr>教育會考(30分)</vt:lpstr>
      <vt:lpstr>考試科目、時間及題數</vt:lpstr>
      <vt:lpstr>教育會考何時考</vt:lpstr>
      <vt:lpstr>英語科整體能力等級如何計算？</vt:lpstr>
      <vt:lpstr>英語科三等級四標示</vt:lpstr>
      <vt:lpstr>數學科整體能力等級如何計算？</vt:lpstr>
      <vt:lpstr>數學科三等級四標示</vt:lpstr>
      <vt:lpstr>臺南區免試入學</vt:lpstr>
      <vt:lpstr>(一)免試入學就學區規劃-1</vt:lpstr>
      <vt:lpstr>PowerPoint 簡報</vt:lpstr>
      <vt:lpstr>(二)特殊情形變更學區申請 </vt:lpstr>
      <vt:lpstr>(三)免試入學作業程序</vt:lpstr>
      <vt:lpstr>PowerPoint 簡報</vt:lpstr>
      <vt:lpstr>(五)免試入學同分比序-1</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(九)多元學習-競賽成績1(10分)</vt:lpstr>
      <vt:lpstr>PowerPoint 簡報</vt:lpstr>
      <vt:lpstr>PowerPoint 簡報</vt:lpstr>
      <vt:lpstr>PowerPoint 簡報</vt:lpstr>
      <vt:lpstr>PowerPoint 簡報</vt:lpstr>
      <vt:lpstr>PowerPoint 簡報</vt:lpstr>
      <vt:lpstr>PowerPoint 簡報</vt:lpstr>
      <vt:lpstr>PowerPoint 簡報</vt:lpstr>
      <vt:lpstr>(十)超額比序-就近入學(10分)</vt:lpstr>
      <vt:lpstr>(十一)就近入學(以仁德區為例)</vt:lpstr>
      <vt:lpstr>(十一)免試入學報名流程</vt:lpstr>
      <vt:lpstr>免試入學之個別序位</vt:lpstr>
      <vt:lpstr>PowerPoint 簡報</vt:lpstr>
      <vt:lpstr>個別序位分數</vt:lpstr>
      <vt:lpstr>PowerPoint 簡報</vt:lpstr>
      <vt:lpstr>(十三)免試續招1</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臺南區體育班甄選入學學校(下表為106年簡章內容)</vt:lpstr>
      <vt:lpstr>PowerPoint 簡報</vt:lpstr>
      <vt:lpstr>PowerPoint 簡報</vt:lpstr>
      <vt:lpstr>PowerPoint 簡報</vt:lpstr>
      <vt:lpstr>PowerPoint 簡報</vt:lpstr>
      <vt:lpstr>PowerPoint 簡報</vt:lpstr>
      <vt:lpstr>PowerPoint 簡報</vt:lpstr>
      <vt:lpstr>(一)特色招生考試分發1-準備方向</vt:lpstr>
      <vt:lpstr>PowerPoint 簡報</vt:lpstr>
      <vt:lpstr>PowerPoint 簡報</vt:lpstr>
      <vt:lpstr>PowerPoint 簡報</vt:lpstr>
      <vt:lpstr>PowerPoint 簡報</vt:lpstr>
      <vt:lpstr>PowerPoint 簡報</vt:lpstr>
      <vt:lpstr>七、臺南區免試、特招分發模式</vt:lpstr>
      <vt:lpstr>先免後特、多元入學、一次分發到位</vt:lpstr>
      <vt:lpstr>PowerPoint 簡報</vt:lpstr>
      <vt:lpstr>PowerPoint 簡報</vt:lpstr>
      <vt:lpstr>PowerPoint 簡報</vt:lpstr>
      <vt:lpstr>八、五專招生管道簡介</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vt:lpstr>
      <vt:lpstr>PowerPoint 簡報</vt:lpstr>
      <vt:lpstr>一、十二年國教資訊網</vt:lpstr>
      <vt:lpstr>二、適性入學宣導網</vt:lpstr>
      <vt:lpstr>PowerPoint 簡報</vt:lpstr>
      <vt:lpstr>PowerPoint 簡報</vt:lpstr>
      <vt:lpstr>五、臺南區高級中等學校免試入學暨特色招生考試分發入學志願選填網站 https://tn.entry.edu.tw</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user</cp:lastModifiedBy>
  <cp:revision>577</cp:revision>
  <dcterms:created xsi:type="dcterms:W3CDTF">2014-11-14T00:32:43Z</dcterms:created>
  <dcterms:modified xsi:type="dcterms:W3CDTF">2018-03-02T01:38:28Z</dcterms:modified>
</cp:coreProperties>
</file>